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Microsoft_Equation1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ppt/embeddings/Microsoft_Equation7.bin" ContentType="application/vnd.openxmlformats-officedocument.oleObject"/>
  <Override PartName="/ppt/embeddings/Microsoft_Equation8.bin" ContentType="application/vnd.openxmlformats-officedocument.oleObject"/>
  <Override PartName="/ppt/embeddings/Microsoft_Equation9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Microsoft_Equation10.bin" ContentType="application/vnd.openxmlformats-officedocument.oleObject"/>
  <Override PartName="/ppt/embeddings/Microsoft_Equation11.bin" ContentType="application/vnd.openxmlformats-officedocument.oleObject"/>
  <Override PartName="/ppt/embeddings/Microsoft_Equation12.bin" ContentType="application/vnd.openxmlformats-officedocument.oleObject"/>
  <Override PartName="/ppt/embeddings/Microsoft_Equation13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Microsoft_Equation1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3" r:id="rId1"/>
  </p:sldMasterIdLst>
  <p:notesMasterIdLst>
    <p:notesMasterId r:id="rId27"/>
  </p:notesMasterIdLst>
  <p:handoutMasterIdLst>
    <p:handoutMasterId r:id="rId28"/>
  </p:handoutMasterIdLst>
  <p:sldIdLst>
    <p:sldId id="513" r:id="rId2"/>
    <p:sldId id="530" r:id="rId3"/>
    <p:sldId id="515" r:id="rId4"/>
    <p:sldId id="516" r:id="rId5"/>
    <p:sldId id="517" r:id="rId6"/>
    <p:sldId id="521" r:id="rId7"/>
    <p:sldId id="522" r:id="rId8"/>
    <p:sldId id="523" r:id="rId9"/>
    <p:sldId id="518" r:id="rId10"/>
    <p:sldId id="493" r:id="rId11"/>
    <p:sldId id="528" r:id="rId12"/>
    <p:sldId id="531" r:id="rId13"/>
    <p:sldId id="520" r:id="rId14"/>
    <p:sldId id="532" r:id="rId15"/>
    <p:sldId id="494" r:id="rId16"/>
    <p:sldId id="526" r:id="rId17"/>
    <p:sldId id="506" r:id="rId18"/>
    <p:sldId id="507" r:id="rId19"/>
    <p:sldId id="508" r:id="rId20"/>
    <p:sldId id="509" r:id="rId21"/>
    <p:sldId id="510" r:id="rId22"/>
    <p:sldId id="511" r:id="rId23"/>
    <p:sldId id="525" r:id="rId24"/>
    <p:sldId id="512" r:id="rId25"/>
    <p:sldId id="503" r:id="rId26"/>
  </p:sldIdLst>
  <p:sldSz cx="9144000" cy="6858000" type="screen4x3"/>
  <p:notesSz cx="7300913" cy="9586913"/>
  <p:defaultTextStyle>
    <a:defPPr>
      <a:defRPr lang="en-US"/>
    </a:defPPr>
    <a:lvl1pPr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F169"/>
    <a:srgbClr val="000000"/>
    <a:srgbClr val="8FE3BF"/>
    <a:srgbClr val="FFB1B1"/>
    <a:srgbClr val="0000FF"/>
    <a:srgbClr val="FF5050"/>
    <a:srgbClr val="FFFF66"/>
    <a:srgbClr val="AA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3" autoAdjust="0"/>
  </p:normalViewPr>
  <p:slideViewPr>
    <p:cSldViewPr>
      <p:cViewPr>
        <p:scale>
          <a:sx n="100" d="100"/>
          <a:sy n="100" d="100"/>
        </p:scale>
        <p:origin x="-1360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06"/>
    </p:cViewPr>
  </p:sorterViewPr>
  <p:notesViewPr>
    <p:cSldViewPr>
      <p:cViewPr varScale="1">
        <p:scale>
          <a:sx n="61" d="100"/>
          <a:sy n="61" d="100"/>
        </p:scale>
        <p:origin x="-1512" y="-78"/>
      </p:cViewPr>
      <p:guideLst>
        <p:guide orient="horz" pos="3020"/>
        <p:guide pos="22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5" Type="http://schemas.openxmlformats.org/officeDocument/2006/relationships/image" Target="../media/image40.emf"/><Relationship Id="rId6" Type="http://schemas.openxmlformats.org/officeDocument/2006/relationships/image" Target="../media/image41.emf"/><Relationship Id="rId1" Type="http://schemas.openxmlformats.org/officeDocument/2006/relationships/image" Target="../media/image36.emf"/><Relationship Id="rId2" Type="http://schemas.openxmlformats.org/officeDocument/2006/relationships/image" Target="../media/image3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Relationship Id="rId2" Type="http://schemas.openxmlformats.org/officeDocument/2006/relationships/image" Target="../media/image4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Relationship Id="rId2" Type="http://schemas.openxmlformats.org/officeDocument/2006/relationships/image" Target="../media/image4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Relationship Id="rId2" Type="http://schemas.openxmlformats.org/officeDocument/2006/relationships/image" Target="../media/image4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Relationship Id="rId2" Type="http://schemas.openxmlformats.org/officeDocument/2006/relationships/image" Target="../media/image4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2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2.emf"/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1" Type="http://schemas.openxmlformats.org/officeDocument/2006/relationships/image" Target="../media/image27.wmf"/><Relationship Id="rId2" Type="http://schemas.openxmlformats.org/officeDocument/2006/relationships/image" Target="../media/image2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Relationship Id="rId3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53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371" tIns="47686" rIns="95371" bIns="47686" numCol="1" anchor="t" anchorCtr="0" compatLnSpc="1">
            <a:prstTxWarp prst="textNoShape">
              <a:avLst/>
            </a:prstTxWarp>
          </a:bodyPr>
          <a:lstStyle>
            <a:lvl1pPr algn="l" defTabSz="954088">
              <a:defRPr sz="13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25913" y="0"/>
            <a:ext cx="3133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371" tIns="47686" rIns="95371" bIns="47686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70975"/>
            <a:ext cx="31353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371" tIns="47686" rIns="95371" bIns="47686" numCol="1" anchor="b" anchorCtr="0" compatLnSpc="1">
            <a:prstTxWarp prst="textNoShape">
              <a:avLst/>
            </a:prstTxWarp>
          </a:bodyPr>
          <a:lstStyle>
            <a:lvl1pPr algn="l" defTabSz="954088">
              <a:defRPr sz="13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25913" y="9070975"/>
            <a:ext cx="3133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371" tIns="47686" rIns="95371" bIns="47686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fld id="{E6E5002D-3E0A-4547-BA10-E561401CACE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6352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09538"/>
            <a:ext cx="84455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6034" tIns="48016" rIns="96034" bIns="48016" numCol="1" anchor="ctr" anchorCtr="0" compatLnSpc="1">
            <a:prstTxWarp prst="textNoShape">
              <a:avLst/>
            </a:prstTxWarp>
            <a:spAutoFit/>
          </a:bodyPr>
          <a:lstStyle>
            <a:lvl1pPr algn="l" defTabSz="954088">
              <a:defRPr sz="13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230938" y="109538"/>
            <a:ext cx="102870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6034" tIns="48016" rIns="96034" bIns="48016" numCol="1" anchor="ctr" anchorCtr="0" compatLnSpc="1">
            <a:prstTxWarp prst="textNoShape">
              <a:avLst/>
            </a:prstTxWarp>
            <a:spAutoFit/>
          </a:bodyPr>
          <a:lstStyle>
            <a:lvl1pPr algn="r" defTabSz="954088">
              <a:defRPr sz="13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36600"/>
            <a:ext cx="4819650" cy="3614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9013" y="6094413"/>
            <a:ext cx="2652712" cy="123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6034" tIns="48016" rIns="96034" bIns="48016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93225"/>
            <a:ext cx="7715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6034" tIns="48016" rIns="96034" bIns="48016" numCol="1" anchor="b" anchorCtr="0" compatLnSpc="1">
            <a:prstTxWarp prst="textNoShape">
              <a:avLst/>
            </a:prstTxWarp>
            <a:spAutoFit/>
          </a:bodyPr>
          <a:lstStyle>
            <a:lvl1pPr algn="l" defTabSz="954088">
              <a:defRPr sz="13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865938" y="9293225"/>
            <a:ext cx="39370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6034" tIns="48016" rIns="96034" bIns="48016" numCol="1" anchor="b" anchorCtr="0" compatLnSpc="1">
            <a:prstTxWarp prst="textNoShape">
              <a:avLst/>
            </a:prstTxWarp>
            <a:spAutoFit/>
          </a:bodyPr>
          <a:lstStyle>
            <a:lvl1pPr algn="r" defTabSz="954088">
              <a:defRPr sz="13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fld id="{A9A003B4-8F41-0140-B04A-DA574BFE5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259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2063" y="738188"/>
            <a:ext cx="4818062" cy="3613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9013" y="6568751"/>
            <a:ext cx="193944" cy="281636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6972977" y="9289888"/>
            <a:ext cx="286661" cy="297025"/>
          </a:xfrm>
        </p:spPr>
        <p:txBody>
          <a:bodyPr/>
          <a:lstStyle/>
          <a:p>
            <a:pPr>
              <a:defRPr/>
            </a:pPr>
            <a:fld id="{DE01F937-A19F-314A-BA82-65636900B32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A003B4-8F41-0140-B04A-DA574BFE53C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16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52550" y="3913188"/>
            <a:ext cx="6438900" cy="169386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95325" y="2298700"/>
            <a:ext cx="7753350" cy="1130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0389197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       </a:t>
            </a:r>
            <a:r>
              <a:rPr lang="en-US"/>
              <a:t>Topic 3: Noise Reduction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68019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1475" y="93663"/>
            <a:ext cx="2141538" cy="6230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93663"/>
            <a:ext cx="6276975" cy="6230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       </a:t>
            </a:r>
            <a:r>
              <a:rPr lang="en-US"/>
              <a:t>Topic 3: Noise Reduction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610704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035050"/>
            <a:ext cx="4202113" cy="5289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035050"/>
            <a:ext cx="4203700" cy="5289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       </a:t>
            </a:r>
            <a:r>
              <a:rPr lang="en-US"/>
              <a:t>Topic 3: Noise Reduction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442184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035050"/>
            <a:ext cx="4202113" cy="5289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9313" y="1035050"/>
            <a:ext cx="4203700" cy="2568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9313" y="3756025"/>
            <a:ext cx="4203700" cy="2568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       </a:t>
            </a:r>
            <a:r>
              <a:rPr lang="en-US"/>
              <a:t>Topic 3: Noise Reduction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08229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035050"/>
            <a:ext cx="8558213" cy="52895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       </a:t>
            </a:r>
            <a:r>
              <a:rPr lang="en-US"/>
              <a:t>Topic 3: Noise Reduction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308736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       </a:t>
            </a:r>
            <a:r>
              <a:rPr lang="en-US"/>
              <a:t>Topic 3: Noise Reduction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150647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       </a:t>
            </a:r>
            <a:r>
              <a:rPr lang="en-US"/>
              <a:t>Topic 3: Noise Reduction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355991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35050"/>
            <a:ext cx="4202113" cy="528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035050"/>
            <a:ext cx="4203700" cy="528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       </a:t>
            </a:r>
            <a:r>
              <a:rPr lang="en-US"/>
              <a:t>Topic 3: Noise Reduction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705292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       </a:t>
            </a:r>
            <a:r>
              <a:rPr lang="en-US"/>
              <a:t>Topic 3: Noise Reduction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747570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       </a:t>
            </a:r>
            <a:r>
              <a:rPr lang="en-US"/>
              <a:t>Topic 3: Noise Reduction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111442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       </a:t>
            </a:r>
            <a:r>
              <a:rPr lang="en-US"/>
              <a:t>Topic 3: Noise Reduction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918353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       </a:t>
            </a:r>
            <a:r>
              <a:rPr lang="en-US"/>
              <a:t>Topic 3: Noise Reduction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410600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       </a:t>
            </a:r>
            <a:r>
              <a:rPr lang="en-US"/>
              <a:t>Topic 3: Noise Reduction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448860"/>
      </p:ext>
    </p:extLst>
  </p:cSld>
  <p:clrMapOvr>
    <a:masterClrMapping/>
  </p:clrMapOvr>
  <p:transition xmlns:p14="http://schemas.microsoft.com/office/powerpoint/2010/main"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gamma/>
                <a:tint val="69804"/>
                <a:invGamma/>
              </a:schemeClr>
            </a:gs>
            <a:gs pos="100000">
              <a:schemeClr val="tx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35050"/>
            <a:ext cx="8558213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93663"/>
            <a:ext cx="85471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32804" name="Line 4"/>
          <p:cNvSpPr>
            <a:spLocks noChangeShapeType="1"/>
          </p:cNvSpPr>
          <p:nvPr/>
        </p:nvSpPr>
        <p:spPr bwMode="auto">
          <a:xfrm flipH="1">
            <a:off x="219075" y="968375"/>
            <a:ext cx="87058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2805" name="Rectangle 5"/>
          <p:cNvSpPr>
            <a:spLocks noChangeArrowheads="1"/>
          </p:cNvSpPr>
          <p:nvPr/>
        </p:nvSpPr>
        <p:spPr bwMode="auto">
          <a:xfrm>
            <a:off x="228600" y="6381750"/>
            <a:ext cx="693578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DSP-CIS 2019-2020</a:t>
            </a:r>
            <a:r>
              <a:rPr lang="en-US" sz="1200" b="0" kern="12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 /  Chapter-10: </a:t>
            </a:r>
            <a:r>
              <a:rPr lang="en-US" sz="1200" b="0" kern="12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Kalman</a:t>
            </a:r>
            <a:r>
              <a:rPr lang="en-US" sz="1200" b="0" kern="12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Filters</a:t>
            </a:r>
          </a:p>
        </p:txBody>
      </p:sp>
      <p:sp>
        <p:nvSpPr>
          <p:cNvPr id="332807" name="Rectangle 7"/>
          <p:cNvSpPr>
            <a:spLocks noChangeArrowheads="1"/>
          </p:cNvSpPr>
          <p:nvPr/>
        </p:nvSpPr>
        <p:spPr bwMode="auto">
          <a:xfrm>
            <a:off x="7034213" y="6400800"/>
            <a:ext cx="18288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r">
              <a:spcBef>
                <a:spcPct val="0"/>
              </a:spcBef>
              <a:defRPr/>
            </a:pPr>
            <a:r>
              <a:rPr lang="en-GB" sz="1200" b="0" dirty="0">
                <a:solidFill>
                  <a:srgbClr val="CCFF33"/>
                </a:solidFill>
                <a:cs typeface="+mn-cs"/>
              </a:rPr>
              <a:t> </a:t>
            </a:r>
            <a:r>
              <a:rPr lang="en-GB" sz="1200" b="0" dirty="0" smtClean="0">
                <a:cs typeface="+mn-cs"/>
              </a:rPr>
              <a:t> </a:t>
            </a:r>
            <a:fld id="{E8D482BD-B09D-484C-9212-0886FF83F114}" type="slidenum">
              <a:rPr lang="en-GB" sz="1200" b="0" smtClean="0">
                <a:cs typeface="+mn-cs"/>
              </a:rPr>
              <a:pPr algn="r">
                <a:spcBef>
                  <a:spcPct val="0"/>
                </a:spcBef>
                <a:defRPr/>
              </a:pPr>
              <a:t>‹#›</a:t>
            </a:fld>
            <a:r>
              <a:rPr lang="en-GB" sz="1200" b="0" dirty="0" smtClean="0">
                <a:cs typeface="+mn-cs"/>
              </a:rPr>
              <a:t> / 25</a:t>
            </a:r>
          </a:p>
        </p:txBody>
      </p:sp>
      <p:sp>
        <p:nvSpPr>
          <p:cNvPr id="332808" name="Line 8"/>
          <p:cNvSpPr>
            <a:spLocks noChangeShapeType="1"/>
          </p:cNvSpPr>
          <p:nvPr/>
        </p:nvSpPr>
        <p:spPr bwMode="auto">
          <a:xfrm flipH="1">
            <a:off x="228600" y="6324600"/>
            <a:ext cx="87058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</p:sldLayoutIdLst>
  <p:transition xmlns:p14="http://schemas.microsoft.com/office/powerpoint/2010/main" spd="slow">
    <p:pull/>
  </p:transition>
  <p:hf sldNum="0" hdr="0" dt="0"/>
  <p:txStyles>
    <p:titleStyle>
      <a:lvl1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800" b="1">
          <a:solidFill>
            <a:schemeClr val="bg1"/>
          </a:solidFill>
          <a:latin typeface="+mn-lt"/>
          <a:ea typeface="+mn-ea"/>
          <a:cs typeface="ＭＳ Ｐゴシック" charset="0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>
          <a:solidFill>
            <a:schemeClr val="bg1"/>
          </a:solidFill>
          <a:latin typeface="+mn-lt"/>
          <a:ea typeface="+mn-ea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25.emf"/><Relationship Id="rId5" Type="http://schemas.openxmlformats.org/officeDocument/2006/relationships/oleObject" Target="../embeddings/Microsoft_Equation3.bin"/><Relationship Id="rId6" Type="http://schemas.openxmlformats.org/officeDocument/2006/relationships/image" Target="../media/image2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emf"/><Relationship Id="rId12" Type="http://schemas.openxmlformats.org/officeDocument/2006/relationships/oleObject" Target="../embeddings/oleObject28.bin"/><Relationship Id="rId13" Type="http://schemas.openxmlformats.org/officeDocument/2006/relationships/image" Target="../media/image30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2.bin"/><Relationship Id="rId4" Type="http://schemas.openxmlformats.org/officeDocument/2006/relationships/image" Target="../media/image27.wmf"/><Relationship Id="rId5" Type="http://schemas.openxmlformats.org/officeDocument/2006/relationships/oleObject" Target="../embeddings/oleObject23.bin"/><Relationship Id="rId6" Type="http://schemas.openxmlformats.org/officeDocument/2006/relationships/oleObject" Target="../embeddings/oleObject24.bin"/><Relationship Id="rId7" Type="http://schemas.openxmlformats.org/officeDocument/2006/relationships/oleObject" Target="../embeddings/oleObject25.bin"/><Relationship Id="rId8" Type="http://schemas.openxmlformats.org/officeDocument/2006/relationships/oleObject" Target="../embeddings/oleObject26.bin"/><Relationship Id="rId9" Type="http://schemas.openxmlformats.org/officeDocument/2006/relationships/image" Target="../media/image28.emf"/><Relationship Id="rId10" Type="http://schemas.openxmlformats.org/officeDocument/2006/relationships/oleObject" Target="../embeddings/oleObject2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.bin"/><Relationship Id="rId4" Type="http://schemas.openxmlformats.org/officeDocument/2006/relationships/image" Target="../media/image31.emf"/><Relationship Id="rId5" Type="http://schemas.openxmlformats.org/officeDocument/2006/relationships/oleObject" Target="../embeddings/Microsoft_Equation5.bin"/><Relationship Id="rId6" Type="http://schemas.openxmlformats.org/officeDocument/2006/relationships/image" Target="../media/image32.emf"/><Relationship Id="rId7" Type="http://schemas.openxmlformats.org/officeDocument/2006/relationships/oleObject" Target="../embeddings/Microsoft_Equation6.bin"/><Relationship Id="rId8" Type="http://schemas.openxmlformats.org/officeDocument/2006/relationships/image" Target="../media/image33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7.bin"/><Relationship Id="rId4" Type="http://schemas.openxmlformats.org/officeDocument/2006/relationships/image" Target="../media/image33.emf"/><Relationship Id="rId5" Type="http://schemas.openxmlformats.org/officeDocument/2006/relationships/oleObject" Target="../embeddings/Microsoft_Equation8.bin"/><Relationship Id="rId6" Type="http://schemas.openxmlformats.org/officeDocument/2006/relationships/image" Target="../media/image34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9.bin"/><Relationship Id="rId4" Type="http://schemas.openxmlformats.org/officeDocument/2006/relationships/image" Target="../media/image35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12.bin"/><Relationship Id="rId12" Type="http://schemas.openxmlformats.org/officeDocument/2006/relationships/image" Target="../media/image40.emf"/><Relationship Id="rId13" Type="http://schemas.openxmlformats.org/officeDocument/2006/relationships/oleObject" Target="../embeddings/Microsoft_Equation13.bin"/><Relationship Id="rId14" Type="http://schemas.openxmlformats.org/officeDocument/2006/relationships/image" Target="../media/image41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9.bin"/><Relationship Id="rId4" Type="http://schemas.openxmlformats.org/officeDocument/2006/relationships/image" Target="../media/image36.e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37.emf"/><Relationship Id="rId7" Type="http://schemas.openxmlformats.org/officeDocument/2006/relationships/oleObject" Target="../embeddings/Microsoft_Equation10.bin"/><Relationship Id="rId8" Type="http://schemas.openxmlformats.org/officeDocument/2006/relationships/image" Target="../media/image38.emf"/><Relationship Id="rId9" Type="http://schemas.openxmlformats.org/officeDocument/2006/relationships/oleObject" Target="../embeddings/Microsoft_Equation11.bin"/><Relationship Id="rId10" Type="http://schemas.openxmlformats.org/officeDocument/2006/relationships/image" Target="../media/image3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oleObject" Target="../embeddings/oleObject31.bin"/><Relationship Id="rId6" Type="http://schemas.openxmlformats.org/officeDocument/2006/relationships/image" Target="../media/image47.e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48.emf"/><Relationship Id="rId9" Type="http://schemas.openxmlformats.org/officeDocument/2006/relationships/oleObject" Target="../embeddings/oleObject33.bin"/><Relationship Id="rId10" Type="http://schemas.openxmlformats.org/officeDocument/2006/relationships/oleObject" Target="../embeddings/oleObject34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oleObject" Target="../embeddings/oleObject35.bin"/><Relationship Id="rId5" Type="http://schemas.openxmlformats.org/officeDocument/2006/relationships/image" Target="../media/image47.emf"/><Relationship Id="rId6" Type="http://schemas.openxmlformats.org/officeDocument/2006/relationships/oleObject" Target="../embeddings/oleObject36.bin"/><Relationship Id="rId7" Type="http://schemas.openxmlformats.org/officeDocument/2006/relationships/image" Target="../media/image48.emf"/><Relationship Id="rId8" Type="http://schemas.openxmlformats.org/officeDocument/2006/relationships/oleObject" Target="../embeddings/oleObject37.bin"/><Relationship Id="rId9" Type="http://schemas.openxmlformats.org/officeDocument/2006/relationships/oleObject" Target="../embeddings/oleObject38.bin"/><Relationship Id="rId10" Type="http://schemas.openxmlformats.org/officeDocument/2006/relationships/oleObject" Target="../embeddings/oleObject39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oleObject" Target="../embeddings/oleObject40.bin"/><Relationship Id="rId5" Type="http://schemas.openxmlformats.org/officeDocument/2006/relationships/image" Target="../media/image47.emf"/><Relationship Id="rId6" Type="http://schemas.openxmlformats.org/officeDocument/2006/relationships/oleObject" Target="../embeddings/oleObject41.bin"/><Relationship Id="rId7" Type="http://schemas.openxmlformats.org/officeDocument/2006/relationships/image" Target="../media/image48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oleObject" Target="../embeddings/oleObject42.bin"/><Relationship Id="rId5" Type="http://schemas.openxmlformats.org/officeDocument/2006/relationships/image" Target="../media/image47.emf"/><Relationship Id="rId6" Type="http://schemas.openxmlformats.org/officeDocument/2006/relationships/oleObject" Target="../embeddings/oleObject43.bin"/><Relationship Id="rId7" Type="http://schemas.openxmlformats.org/officeDocument/2006/relationships/image" Target="../media/image48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oleObject" Target="../embeddings/Microsoft_Equation14.bin"/><Relationship Id="rId5" Type="http://schemas.openxmlformats.org/officeDocument/2006/relationships/image" Target="../media/image57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3.emf"/><Relationship Id="rId5" Type="http://schemas.openxmlformats.org/officeDocument/2006/relationships/image" Target="../media/image4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6.emf"/><Relationship Id="rId7" Type="http://schemas.openxmlformats.org/officeDocument/2006/relationships/oleObject" Target="../embeddings/Microsoft_Equation1.bin"/><Relationship Id="rId8" Type="http://schemas.openxmlformats.org/officeDocument/2006/relationships/image" Target="../media/image7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.bin"/><Relationship Id="rId12" Type="http://schemas.openxmlformats.org/officeDocument/2006/relationships/image" Target="../media/image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10.emf"/><Relationship Id="rId9" Type="http://schemas.openxmlformats.org/officeDocument/2006/relationships/oleObject" Target="../embeddings/oleObject8.bin"/><Relationship Id="rId10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6.bin"/><Relationship Id="rId12" Type="http://schemas.openxmlformats.org/officeDocument/2006/relationships/image" Target="../media/image1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2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5.e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16.emf"/><Relationship Id="rId9" Type="http://schemas.openxmlformats.org/officeDocument/2006/relationships/oleObject" Target="../embeddings/oleObject15.bin"/><Relationship Id="rId10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1.bin"/><Relationship Id="rId12" Type="http://schemas.openxmlformats.org/officeDocument/2006/relationships/image" Target="../media/image2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7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20.e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21.emf"/><Relationship Id="rId9" Type="http://schemas.openxmlformats.org/officeDocument/2006/relationships/oleObject" Target="../embeddings/oleObject20.bin"/><Relationship Id="rId10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900" y="1296988"/>
            <a:ext cx="8677275" cy="14478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6000" dirty="0" smtClean="0">
                <a:cs typeface="+mj-cs"/>
              </a:rPr>
              <a:t>DSP-CIS</a:t>
            </a:r>
            <a:br>
              <a:rPr lang="en-US" sz="6000" dirty="0" smtClean="0">
                <a:cs typeface="+mj-cs"/>
              </a:rPr>
            </a:br>
            <a:r>
              <a:rPr lang="en-US" sz="4400" dirty="0">
                <a:cs typeface="+mj-cs"/>
              </a:rPr>
              <a:t/>
            </a:r>
            <a:br>
              <a:rPr lang="en-US" sz="4400" dirty="0">
                <a:cs typeface="+mj-cs"/>
              </a:rPr>
            </a:br>
            <a:r>
              <a:rPr lang="en-US" sz="2800" b="0" dirty="0" smtClean="0">
                <a:cs typeface="+mj-cs"/>
              </a:rPr>
              <a:t>Part-III : </a:t>
            </a:r>
            <a:r>
              <a:rPr lang="en-US" sz="2800" b="0" dirty="0"/>
              <a:t>Optimal &amp; Adaptive </a:t>
            </a:r>
            <a:r>
              <a:rPr lang="en-US" sz="2800" b="0" dirty="0" smtClean="0"/>
              <a:t>Filters</a:t>
            </a:r>
            <a:br>
              <a:rPr lang="en-US" sz="2800" b="0" dirty="0" smtClean="0"/>
            </a:br>
            <a:r>
              <a:rPr lang="en-US" sz="2800" dirty="0" smtClean="0"/>
              <a:t>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dirty="0" smtClean="0"/>
              <a:t>Chapter-10 : </a:t>
            </a:r>
            <a:r>
              <a:rPr lang="en-US" dirty="0" err="1" smtClean="0"/>
              <a:t>Kalman</a:t>
            </a:r>
            <a:r>
              <a:rPr lang="en-US" dirty="0" smtClean="0"/>
              <a:t> Filters</a:t>
            </a:r>
            <a:br>
              <a:rPr lang="en-US" dirty="0" smtClean="0"/>
            </a:br>
            <a:endParaRPr lang="en-US" dirty="0" smtClean="0">
              <a:cs typeface="+mj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4262710"/>
            <a:ext cx="8280400" cy="24066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n-cs"/>
              </a:rPr>
              <a:t>Marc Moonen </a:t>
            </a:r>
          </a:p>
          <a:p>
            <a:pPr>
              <a:defRPr/>
            </a:pPr>
            <a:r>
              <a:rPr lang="en-US" sz="2400" b="0" dirty="0" smtClean="0">
                <a:cs typeface="+mn-cs"/>
              </a:rPr>
              <a:t>Dept. E.E./ESAT-STADIUS, KU Leuven</a:t>
            </a:r>
          </a:p>
          <a:p>
            <a:pPr>
              <a:defRPr/>
            </a:pPr>
            <a:r>
              <a:rPr lang="en-US" sz="2400" b="0" dirty="0" err="1" smtClean="0">
                <a:cs typeface="+mn-cs"/>
              </a:rPr>
              <a:t>marc.moonen@kuleuven.be</a:t>
            </a:r>
            <a:endParaRPr lang="en-US" sz="2400" b="0" dirty="0" smtClean="0">
              <a:cs typeface="+mn-cs"/>
            </a:endParaRPr>
          </a:p>
          <a:p>
            <a:pPr>
              <a:defRPr/>
            </a:pPr>
            <a:r>
              <a:rPr lang="en-US" sz="2400" b="0" dirty="0" err="1" smtClean="0">
                <a:cs typeface="+mn-cs"/>
              </a:rPr>
              <a:t>www.esat.kuleuven.be</a:t>
            </a:r>
            <a:r>
              <a:rPr lang="en-US" sz="2400" b="0" dirty="0" smtClean="0">
                <a:cs typeface="+mn-cs"/>
              </a:rPr>
              <a:t>/</a:t>
            </a:r>
            <a:r>
              <a:rPr lang="en-US" sz="2400" b="0" dirty="0" err="1" smtClean="0">
                <a:cs typeface="+mn-cs"/>
              </a:rPr>
              <a:t>stadius</a:t>
            </a:r>
            <a:r>
              <a:rPr lang="en-US" sz="2400" dirty="0" smtClean="0">
                <a:cs typeface="+mn-cs"/>
              </a:rPr>
              <a:t>/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92688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19770"/>
            <a:ext cx="8587680" cy="5289550"/>
          </a:xfrm>
        </p:spPr>
        <p:txBody>
          <a:bodyPr/>
          <a:lstStyle/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en-US" sz="3600" u="sng" dirty="0">
                <a:cs typeface="+mn-cs"/>
              </a:rPr>
              <a:t>S</a:t>
            </a:r>
            <a:r>
              <a:rPr lang="en-US" sz="3600" u="sng" dirty="0" smtClean="0">
                <a:cs typeface="+mn-cs"/>
              </a:rPr>
              <a:t>tate space model</a:t>
            </a:r>
            <a:r>
              <a:rPr lang="en-US" sz="3600" dirty="0" smtClean="0">
                <a:cs typeface="+mn-cs"/>
              </a:rPr>
              <a:t> </a:t>
            </a:r>
          </a:p>
          <a:p>
            <a:pPr algn="ctr">
              <a:buFontTx/>
              <a:buNone/>
              <a:defRPr/>
            </a:pPr>
            <a:r>
              <a:rPr lang="en-US" sz="2000" b="0" dirty="0" smtClean="0">
                <a:cs typeface="+mn-cs"/>
              </a:rPr>
              <a:t>of a time</a:t>
            </a:r>
            <a:r>
              <a:rPr lang="en-US" sz="2000" b="0" dirty="0" smtClean="0">
                <a:cs typeface="+mn-cs"/>
              </a:rPr>
              <a:t>-</a:t>
            </a:r>
            <a:r>
              <a:rPr lang="en-US" sz="2000" b="0" dirty="0" smtClean="0">
                <a:cs typeface="+mn-cs"/>
              </a:rPr>
              <a:t>invariant </a:t>
            </a:r>
            <a:r>
              <a:rPr lang="en-US" sz="2000" b="0" dirty="0" smtClean="0">
                <a:cs typeface="+mn-cs"/>
              </a:rPr>
              <a:t>discrete</a:t>
            </a:r>
            <a:r>
              <a:rPr lang="en-US" sz="2000" b="0" dirty="0" smtClean="0">
                <a:cs typeface="+mn-cs"/>
              </a:rPr>
              <a:t>-time </a:t>
            </a:r>
            <a:r>
              <a:rPr lang="en-US" sz="2000" b="0" dirty="0" smtClean="0">
                <a:cs typeface="+mn-cs"/>
              </a:rPr>
              <a:t>system</a:t>
            </a:r>
          </a:p>
          <a:p>
            <a:pPr algn="ctr"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 algn="ctr"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 lvl="1">
              <a:spcBef>
                <a:spcPts val="1800"/>
              </a:spcBef>
              <a:defRPr/>
            </a:pPr>
            <a:r>
              <a:rPr lang="en-US" sz="2000" dirty="0" smtClean="0">
                <a:cs typeface="+mn-cs"/>
              </a:rPr>
              <a:t>This is single-input/single-output (‘SISO’), c</a:t>
            </a:r>
            <a:r>
              <a:rPr lang="en-US" sz="2000" b="0" dirty="0" smtClean="0">
                <a:cs typeface="+mn-cs"/>
              </a:rPr>
              <a:t>an </a:t>
            </a:r>
            <a:r>
              <a:rPr lang="en-US" sz="2000" b="0" dirty="0" smtClean="0">
                <a:cs typeface="+mn-cs"/>
              </a:rPr>
              <a:t>also have multiple inputs and multiple </a:t>
            </a:r>
            <a:r>
              <a:rPr lang="en-US" sz="2000" b="0" dirty="0" smtClean="0">
                <a:cs typeface="+mn-cs"/>
              </a:rPr>
              <a:t>outputs (‘MIMO’)</a:t>
            </a:r>
          </a:p>
          <a:p>
            <a:pPr lvl="1">
              <a:defRPr/>
            </a:pPr>
            <a:r>
              <a:rPr lang="en-US" sz="2000" dirty="0" smtClean="0">
                <a:cs typeface="+mn-cs"/>
              </a:rPr>
              <a:t>For L-</a:t>
            </a:r>
            <a:r>
              <a:rPr lang="en-US" sz="2000" dirty="0" err="1" smtClean="0">
                <a:cs typeface="+mn-cs"/>
              </a:rPr>
              <a:t>th</a:t>
            </a:r>
            <a:r>
              <a:rPr lang="en-US" sz="2000" dirty="0" smtClean="0">
                <a:cs typeface="+mn-cs"/>
              </a:rPr>
              <a:t> order system, </a:t>
            </a:r>
            <a:r>
              <a:rPr lang="en-US" sz="2000" b="1" dirty="0" smtClean="0">
                <a:cs typeface="+mn-cs"/>
              </a:rPr>
              <a:t>x</a:t>
            </a:r>
            <a:r>
              <a:rPr lang="en-US" sz="2000" dirty="0" smtClean="0">
                <a:cs typeface="+mn-cs"/>
              </a:rPr>
              <a:t>[k] is L-vector  </a:t>
            </a:r>
            <a:r>
              <a:rPr lang="en-US" sz="1600" dirty="0" smtClean="0">
                <a:cs typeface="+mn-cs"/>
              </a:rPr>
              <a:t>(then </a:t>
            </a:r>
            <a:r>
              <a:rPr lang="en-US" sz="1600" b="1" dirty="0" smtClean="0">
                <a:cs typeface="+mn-cs"/>
              </a:rPr>
              <a:t>A</a:t>
            </a:r>
            <a:r>
              <a:rPr lang="en-US" sz="1600" dirty="0" smtClean="0">
                <a:cs typeface="+mn-cs"/>
              </a:rPr>
              <a:t>=</a:t>
            </a:r>
            <a:r>
              <a:rPr lang="en-US" sz="1600" dirty="0" err="1" smtClean="0">
                <a:cs typeface="+mn-cs"/>
              </a:rPr>
              <a:t>LxL</a:t>
            </a:r>
            <a:r>
              <a:rPr lang="en-US" sz="1600" dirty="0" smtClean="0">
                <a:cs typeface="+mn-cs"/>
              </a:rPr>
              <a:t>, </a:t>
            </a:r>
            <a:r>
              <a:rPr lang="en-US" sz="1600" b="1" dirty="0" smtClean="0">
                <a:cs typeface="+mn-cs"/>
              </a:rPr>
              <a:t>B</a:t>
            </a:r>
            <a:r>
              <a:rPr lang="en-US" sz="1600" dirty="0" smtClean="0">
                <a:cs typeface="+mn-cs"/>
              </a:rPr>
              <a:t>=Lx1, </a:t>
            </a:r>
            <a:r>
              <a:rPr lang="en-US" sz="1600" b="1" dirty="0" smtClean="0">
                <a:cs typeface="+mn-cs"/>
              </a:rPr>
              <a:t>C</a:t>
            </a:r>
            <a:r>
              <a:rPr lang="en-US" sz="1600" dirty="0" smtClean="0">
                <a:cs typeface="+mn-cs"/>
              </a:rPr>
              <a:t>=1xL, </a:t>
            </a:r>
            <a:r>
              <a:rPr lang="en-US" sz="1600" b="1" dirty="0" smtClean="0">
                <a:cs typeface="+mn-cs"/>
              </a:rPr>
              <a:t>D</a:t>
            </a:r>
            <a:r>
              <a:rPr lang="en-US" sz="1600" dirty="0" smtClean="0">
                <a:cs typeface="+mn-cs"/>
              </a:rPr>
              <a:t>=1x1)</a:t>
            </a:r>
            <a:r>
              <a:rPr lang="en-US" sz="2000" dirty="0" smtClean="0">
                <a:cs typeface="+mn-cs"/>
              </a:rPr>
              <a:t> </a:t>
            </a:r>
          </a:p>
          <a:p>
            <a:pPr lvl="1">
              <a:defRPr/>
            </a:pPr>
            <a:r>
              <a:rPr lang="en-US" sz="2000" dirty="0" smtClean="0">
                <a:cs typeface="+mn-cs"/>
              </a:rPr>
              <a:t>State-space model describes input-output behavior, and is equivalent to transfer function: </a:t>
            </a:r>
            <a:r>
              <a:rPr lang="en-US" sz="2000" dirty="0" smtClean="0">
                <a:cs typeface="+mn-cs"/>
              </a:rPr>
              <a:t> </a:t>
            </a:r>
            <a:r>
              <a:rPr lang="en-US" sz="2000" b="0" dirty="0" smtClean="0">
                <a:cs typeface="+mn-cs"/>
              </a:rPr>
              <a:t>  </a:t>
            </a:r>
          </a:p>
          <a:p>
            <a:pPr marL="457200" lvl="1" indent="0">
              <a:buNone/>
              <a:defRPr/>
            </a:pPr>
            <a:r>
              <a:rPr lang="en-US" sz="2000" b="0" dirty="0" smtClean="0">
                <a:cs typeface="+mn-cs"/>
              </a:rPr>
              <a:t>  </a:t>
            </a:r>
            <a:endParaRPr lang="en-US" sz="2000" b="0" dirty="0" smtClean="0">
              <a:cs typeface="+mn-cs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3663"/>
            <a:ext cx="8610600" cy="781050"/>
          </a:xfrm>
        </p:spPr>
        <p:txBody>
          <a:bodyPr/>
          <a:lstStyle/>
          <a:p>
            <a:pPr>
              <a:defRPr/>
            </a:pPr>
            <a:r>
              <a:rPr lang="en-US" sz="3200" dirty="0" err="1"/>
              <a:t>Kalman</a:t>
            </a:r>
            <a:r>
              <a:rPr lang="en-US" sz="3200" dirty="0"/>
              <a:t> Filter Basics</a:t>
            </a:r>
            <a:endParaRPr lang="en-US" sz="3200" dirty="0" smtClean="0">
              <a:cs typeface="+mj-cs"/>
            </a:endParaRPr>
          </a:p>
        </p:txBody>
      </p:sp>
      <p:graphicFrame>
        <p:nvGraphicFramePr>
          <p:cNvPr id="2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851182"/>
              </p:ext>
            </p:extLst>
          </p:nvPr>
        </p:nvGraphicFramePr>
        <p:xfrm>
          <a:off x="4716016" y="5733256"/>
          <a:ext cx="246221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58" name="Equation" r:id="rId3" imgW="1346200" imgH="215900" progId="Equation.3">
                  <p:embed/>
                </p:oleObj>
              </mc:Choice>
              <mc:Fallback>
                <p:oleObj name="Equation" r:id="rId3" imgW="13462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5733256"/>
                        <a:ext cx="2462213" cy="3841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051720" y="2050914"/>
            <a:ext cx="6264696" cy="2242182"/>
            <a:chOff x="2123728" y="2204864"/>
            <a:chExt cx="6264696" cy="2242182"/>
          </a:xfrm>
        </p:grpSpPr>
        <p:graphicFrame>
          <p:nvGraphicFramePr>
            <p:cNvPr id="48133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1022677"/>
                </p:ext>
              </p:extLst>
            </p:nvPr>
          </p:nvGraphicFramePr>
          <p:xfrm>
            <a:off x="2547938" y="2737991"/>
            <a:ext cx="3375025" cy="1173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259" name="Equation" r:id="rId5" imgW="1308100" imgH="520700" progId="Equation.3">
                    <p:embed/>
                  </p:oleObj>
                </mc:Choice>
                <mc:Fallback>
                  <p:oleObj name="Equation" r:id="rId5" imgW="1308100" imgH="520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7938" y="2737991"/>
                          <a:ext cx="3375025" cy="1173163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Oval 6"/>
            <p:cNvSpPr>
              <a:spLocks noChangeArrowheads="1"/>
            </p:cNvSpPr>
            <p:nvPr/>
          </p:nvSpPr>
          <p:spPr bwMode="auto">
            <a:xfrm>
              <a:off x="5364088" y="2780928"/>
              <a:ext cx="432048" cy="576064"/>
            </a:xfrm>
            <a:prstGeom prst="ellipse">
              <a:avLst/>
            </a:prstGeom>
            <a:solidFill>
              <a:schemeClr val="tx1">
                <a:alpha val="25000"/>
              </a:schemeClr>
            </a:solidFill>
            <a:ln w="381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" name="Oval 6"/>
            <p:cNvSpPr>
              <a:spLocks noChangeArrowheads="1"/>
            </p:cNvSpPr>
            <p:nvPr/>
          </p:nvSpPr>
          <p:spPr bwMode="auto">
            <a:xfrm>
              <a:off x="4499992" y="2780928"/>
              <a:ext cx="432048" cy="576064"/>
            </a:xfrm>
            <a:prstGeom prst="ellipse">
              <a:avLst/>
            </a:prstGeom>
            <a:solidFill>
              <a:schemeClr val="tx1">
                <a:alpha val="25000"/>
              </a:schemeClr>
            </a:solidFill>
            <a:ln w="381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" name="Oval 6"/>
            <p:cNvSpPr>
              <a:spLocks noChangeArrowheads="1"/>
            </p:cNvSpPr>
            <p:nvPr/>
          </p:nvSpPr>
          <p:spPr bwMode="auto">
            <a:xfrm>
              <a:off x="2915816" y="3284984"/>
              <a:ext cx="504056" cy="576064"/>
            </a:xfrm>
            <a:prstGeom prst="ellipse">
              <a:avLst/>
            </a:prstGeom>
            <a:solidFill>
              <a:schemeClr val="tx1">
                <a:alpha val="25000"/>
              </a:schemeClr>
            </a:solidFill>
            <a:ln w="381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4982404" y="2204864"/>
              <a:ext cx="2181884" cy="3706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800" b="0" dirty="0">
                  <a:solidFill>
                    <a:srgbClr val="FF0000"/>
                  </a:solidFill>
                  <a:cs typeface="+mn-cs"/>
                </a:rPr>
                <a:t>i</a:t>
              </a:r>
              <a:r>
                <a:rPr lang="en-US" sz="1800" b="0" dirty="0" smtClean="0">
                  <a:solidFill>
                    <a:srgbClr val="FF0000"/>
                  </a:solidFill>
                  <a:cs typeface="+mn-cs"/>
                </a:rPr>
                <a:t>nput signal</a:t>
              </a:r>
              <a:endParaRPr lang="en-US" sz="1800" b="0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2123728" y="2204864"/>
              <a:ext cx="2181884" cy="3706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800" b="0" dirty="0">
                  <a:solidFill>
                    <a:srgbClr val="FF0000"/>
                  </a:solidFill>
                  <a:cs typeface="+mn-cs"/>
                </a:rPr>
                <a:t>s</a:t>
              </a:r>
              <a:r>
                <a:rPr lang="en-US" sz="1800" b="0" dirty="0" smtClean="0">
                  <a:solidFill>
                    <a:srgbClr val="FF0000"/>
                  </a:solidFill>
                  <a:cs typeface="+mn-cs"/>
                </a:rPr>
                <a:t>tate vector</a:t>
              </a:r>
              <a:endParaRPr lang="en-US" sz="1800" b="0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 flipV="1">
              <a:off x="5796136" y="2564903"/>
              <a:ext cx="216024" cy="358955"/>
            </a:xfrm>
            <a:prstGeom prst="line">
              <a:avLst/>
            </a:prstGeom>
            <a:noFill/>
            <a:ln w="38100" cmpd="sng">
              <a:solidFill>
                <a:srgbClr val="FFFFFF"/>
              </a:solidFill>
              <a:round/>
              <a:headEnd type="arrow" w="sm" len="sm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 flipH="1" flipV="1">
              <a:off x="4283968" y="2564904"/>
              <a:ext cx="288032" cy="358955"/>
            </a:xfrm>
            <a:prstGeom prst="line">
              <a:avLst/>
            </a:prstGeom>
            <a:noFill/>
            <a:ln w="38100" cmpd="sng">
              <a:solidFill>
                <a:srgbClr val="FFFFFF"/>
              </a:solidFill>
              <a:round/>
              <a:headEnd type="arrow" w="sm" len="sm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" name="Line 8"/>
            <p:cNvSpPr>
              <a:spLocks noChangeShapeType="1"/>
            </p:cNvSpPr>
            <p:nvPr/>
          </p:nvSpPr>
          <p:spPr bwMode="auto">
            <a:xfrm flipH="1" flipV="1">
              <a:off x="3347864" y="3728051"/>
              <a:ext cx="288032" cy="358955"/>
            </a:xfrm>
            <a:prstGeom prst="line">
              <a:avLst/>
            </a:prstGeom>
            <a:noFill/>
            <a:ln w="38100" cmpd="sng">
              <a:solidFill>
                <a:srgbClr val="FFFFFF"/>
              </a:solidFill>
              <a:round/>
              <a:headEnd type="none" w="sm" len="sm"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" name="Text Box 11"/>
            <p:cNvSpPr txBox="1">
              <a:spLocks noChangeArrowheads="1"/>
            </p:cNvSpPr>
            <p:nvPr/>
          </p:nvSpPr>
          <p:spPr bwMode="auto">
            <a:xfrm>
              <a:off x="3635896" y="4077072"/>
              <a:ext cx="1834995" cy="3699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ts val="0"/>
                </a:spcBef>
                <a:defRPr/>
              </a:pPr>
              <a:r>
                <a:rPr lang="en-US" sz="1800" b="0" dirty="0">
                  <a:solidFill>
                    <a:srgbClr val="FF0000"/>
                  </a:solidFill>
                  <a:cs typeface="+mn-cs"/>
                </a:rPr>
                <a:t>o</a:t>
              </a:r>
              <a:r>
                <a:rPr lang="en-US" sz="1800" b="0" dirty="0" smtClean="0">
                  <a:solidFill>
                    <a:srgbClr val="FF0000"/>
                  </a:solidFill>
                  <a:cs typeface="+mn-cs"/>
                </a:rPr>
                <a:t>utput signal</a:t>
              </a:r>
              <a:endParaRPr lang="en-US" sz="1800" b="0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26" name="Text Box 10"/>
            <p:cNvSpPr txBox="1">
              <a:spLocks noChangeArrowheads="1"/>
            </p:cNvSpPr>
            <p:nvPr/>
          </p:nvSpPr>
          <p:spPr bwMode="auto">
            <a:xfrm>
              <a:off x="6876256" y="2873780"/>
              <a:ext cx="1512168" cy="33919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AA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600" b="0" dirty="0">
                  <a:solidFill>
                    <a:srgbClr val="FF0000"/>
                  </a:solidFill>
                  <a:cs typeface="+mn-cs"/>
                </a:rPr>
                <a:t>s</a:t>
              </a:r>
              <a:r>
                <a:rPr lang="en-US" sz="1600" b="0" dirty="0" smtClean="0">
                  <a:solidFill>
                    <a:srgbClr val="FF0000"/>
                  </a:solidFill>
                  <a:cs typeface="+mn-cs"/>
                </a:rPr>
                <a:t>tate equation</a:t>
              </a:r>
              <a:endParaRPr lang="en-US" sz="1600" b="0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27" name="Text Box 10"/>
            <p:cNvSpPr txBox="1">
              <a:spLocks noChangeArrowheads="1"/>
            </p:cNvSpPr>
            <p:nvPr/>
          </p:nvSpPr>
          <p:spPr bwMode="auto">
            <a:xfrm>
              <a:off x="6876256" y="3284984"/>
              <a:ext cx="1512168" cy="58541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AA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600" b="0" dirty="0">
                  <a:solidFill>
                    <a:srgbClr val="FF0000"/>
                  </a:solidFill>
                  <a:cs typeface="+mn-cs"/>
                </a:rPr>
                <a:t>o</a:t>
              </a:r>
              <a:r>
                <a:rPr lang="en-US" sz="1600" b="0" dirty="0" smtClean="0">
                  <a:solidFill>
                    <a:srgbClr val="FF0000"/>
                  </a:solidFill>
                  <a:cs typeface="+mn-cs"/>
                </a:rPr>
                <a:t>utput equation</a:t>
              </a:r>
              <a:endParaRPr lang="en-US" sz="1600" b="0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29" name="Line 8"/>
            <p:cNvSpPr>
              <a:spLocks noChangeShapeType="1"/>
            </p:cNvSpPr>
            <p:nvPr/>
          </p:nvSpPr>
          <p:spPr bwMode="auto">
            <a:xfrm>
              <a:off x="6516216" y="3068960"/>
              <a:ext cx="360040" cy="1085"/>
            </a:xfrm>
            <a:prstGeom prst="line">
              <a:avLst/>
            </a:prstGeom>
            <a:noFill/>
            <a:ln w="38100" cmpd="sng">
              <a:solidFill>
                <a:srgbClr val="FFFFFF"/>
              </a:solidFill>
              <a:round/>
              <a:headEnd type="arrow" w="sm" len="sm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auto">
            <a:xfrm>
              <a:off x="6516216" y="3573016"/>
              <a:ext cx="360040" cy="1085"/>
            </a:xfrm>
            <a:prstGeom prst="line">
              <a:avLst/>
            </a:prstGeom>
            <a:noFill/>
            <a:ln w="38100" cmpd="sng">
              <a:solidFill>
                <a:srgbClr val="FFFFFF"/>
              </a:solidFill>
              <a:round/>
              <a:headEnd type="arrow" w="sm" len="sm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82876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51520" y="1163786"/>
            <a:ext cx="8712968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bg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4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300"/>
              </a:spcBef>
              <a:defRPr/>
            </a:pPr>
            <a:r>
              <a:rPr lang="en-US" sz="2400" b="0" dirty="0" smtClean="0">
                <a:cs typeface="+mn-cs"/>
              </a:rPr>
              <a:t>Example: IIR filter </a:t>
            </a:r>
          </a:p>
          <a:p>
            <a:pPr>
              <a:spcBef>
                <a:spcPts val="300"/>
              </a:spcBef>
              <a:buFontTx/>
              <a:buNone/>
              <a:defRPr/>
            </a:pPr>
            <a:endParaRPr lang="en-US" sz="2400" b="0" dirty="0">
              <a:cs typeface="+mn-cs"/>
            </a:endParaRPr>
          </a:p>
          <a:p>
            <a:pPr>
              <a:spcBef>
                <a:spcPts val="300"/>
              </a:spcBef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spcBef>
                <a:spcPts val="1500"/>
              </a:spcBef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State space model is </a:t>
            </a:r>
          </a:p>
          <a:p>
            <a:pPr>
              <a:spcBef>
                <a:spcPts val="300"/>
              </a:spcBef>
              <a:buFontTx/>
              <a:buNone/>
              <a:defRPr/>
            </a:pPr>
            <a:endParaRPr lang="en-US" sz="2400" b="0" dirty="0">
              <a:cs typeface="+mn-cs"/>
            </a:endParaRPr>
          </a:p>
          <a:p>
            <a:pPr>
              <a:spcBef>
                <a:spcPts val="300"/>
              </a:spcBef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spcBef>
                <a:spcPts val="300"/>
              </a:spcBef>
              <a:buFontTx/>
              <a:buNone/>
              <a:defRPr/>
            </a:pPr>
            <a:endParaRPr lang="en-US" sz="2400" b="0" dirty="0">
              <a:cs typeface="+mn-cs"/>
            </a:endParaRPr>
          </a:p>
          <a:p>
            <a:pPr>
              <a:spcBef>
                <a:spcPts val="300"/>
              </a:spcBef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spcBef>
                <a:spcPts val="300"/>
              </a:spcBef>
              <a:buFontTx/>
              <a:buNone/>
              <a:defRPr/>
            </a:pPr>
            <a:endParaRPr lang="en-US" sz="2400" b="0" dirty="0">
              <a:cs typeface="+mn-cs"/>
            </a:endParaRPr>
          </a:p>
          <a:p>
            <a:pPr>
              <a:spcBef>
                <a:spcPts val="300"/>
              </a:spcBef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spcBef>
                <a:spcPts val="300"/>
              </a:spcBef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2400" b="0" dirty="0" smtClean="0">
                <a:cs typeface="+mn-cs"/>
              </a:rPr>
              <a:t>                                                             </a:t>
            </a:r>
            <a:r>
              <a:rPr lang="en-US" sz="1400" b="0" dirty="0" smtClean="0">
                <a:cs typeface="+mn-cs"/>
              </a:rPr>
              <a:t>     </a:t>
            </a:r>
            <a:endParaRPr lang="en-US" sz="1400" b="0" dirty="0" smtClean="0">
              <a:cs typeface="+mn-cs"/>
            </a:endParaRPr>
          </a:p>
          <a:p>
            <a:pPr marL="0" indent="0">
              <a:spcBef>
                <a:spcPts val="300"/>
              </a:spcBef>
              <a:buNone/>
              <a:defRPr/>
            </a:pPr>
            <a:endParaRPr lang="en-US" sz="1800" b="0" dirty="0" smtClean="0">
              <a:cs typeface="+mn-cs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3663"/>
            <a:ext cx="8610600" cy="781050"/>
          </a:xfrm>
        </p:spPr>
        <p:txBody>
          <a:bodyPr/>
          <a:lstStyle/>
          <a:p>
            <a:pPr>
              <a:defRPr/>
            </a:pPr>
            <a:r>
              <a:rPr lang="en-US" sz="3200" dirty="0" err="1"/>
              <a:t>Kalman</a:t>
            </a:r>
            <a:r>
              <a:rPr lang="en-US" sz="3200" dirty="0"/>
              <a:t> Filter Basics</a:t>
            </a:r>
            <a:endParaRPr lang="en-US" sz="3200" dirty="0" smtClean="0">
              <a:cs typeface="+mj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878087" y="1268761"/>
            <a:ext cx="4086401" cy="4608512"/>
            <a:chOff x="4682249" y="2301245"/>
            <a:chExt cx="4210232" cy="3828610"/>
          </a:xfrm>
        </p:grpSpPr>
        <p:grpSp>
          <p:nvGrpSpPr>
            <p:cNvPr id="5" name="Group 4"/>
            <p:cNvGrpSpPr/>
            <p:nvPr/>
          </p:nvGrpSpPr>
          <p:grpSpPr>
            <a:xfrm>
              <a:off x="4682249" y="2301245"/>
              <a:ext cx="4210232" cy="3828610"/>
              <a:chOff x="2787914" y="2142494"/>
              <a:chExt cx="4074501" cy="4300127"/>
            </a:xfrm>
          </p:grpSpPr>
          <p:grpSp>
            <p:nvGrpSpPr>
              <p:cNvPr id="14" name="Group 5"/>
              <p:cNvGrpSpPr>
                <a:grpSpLocks/>
              </p:cNvGrpSpPr>
              <p:nvPr/>
            </p:nvGrpSpPr>
            <p:grpSpPr bwMode="auto">
              <a:xfrm>
                <a:off x="3542953" y="4097734"/>
                <a:ext cx="361950" cy="355600"/>
                <a:chOff x="1008" y="2092"/>
                <a:chExt cx="288" cy="288"/>
              </a:xfrm>
            </p:grpSpPr>
            <p:sp>
              <p:nvSpPr>
                <p:cNvPr id="120" name="Rectangle 6"/>
                <p:cNvSpPr>
                  <a:spLocks noChangeArrowheads="1"/>
                </p:cNvSpPr>
                <p:nvPr/>
              </p:nvSpPr>
              <p:spPr bwMode="auto">
                <a:xfrm>
                  <a:off x="1008" y="2092"/>
                  <a:ext cx="288" cy="288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aphicFrame>
              <p:nvGraphicFramePr>
                <p:cNvPr id="121" name="Object 7"/>
                <p:cNvGraphicFramePr>
                  <a:graphicFrameLocks noChangeAspect="1"/>
                </p:cNvGraphicFramePr>
                <p:nvPr/>
              </p:nvGraphicFramePr>
              <p:xfrm>
                <a:off x="1056" y="2112"/>
                <a:ext cx="208" cy="24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2705" name="Equation" r:id="rId3" imgW="139579" imgH="164957" progId="Equation.3">
                        <p:embed/>
                      </p:oleObj>
                    </mc:Choice>
                    <mc:Fallback>
                      <p:oleObj name="Equation" r:id="rId3" imgW="139579" imgH="164957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056" y="2112"/>
                              <a:ext cx="208" cy="244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5" name="Line 8"/>
              <p:cNvSpPr>
                <a:spLocks noChangeShapeType="1"/>
              </p:cNvSpPr>
              <p:nvPr/>
            </p:nvSpPr>
            <p:spPr bwMode="auto">
              <a:xfrm>
                <a:off x="3904903" y="4275534"/>
                <a:ext cx="482600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6" name="Group 9"/>
              <p:cNvGrpSpPr>
                <a:grpSpLocks/>
              </p:cNvGrpSpPr>
              <p:nvPr/>
            </p:nvGrpSpPr>
            <p:grpSpPr bwMode="auto">
              <a:xfrm>
                <a:off x="4387503" y="4097734"/>
                <a:ext cx="361950" cy="355600"/>
                <a:chOff x="1008" y="2092"/>
                <a:chExt cx="288" cy="288"/>
              </a:xfrm>
            </p:grpSpPr>
            <p:sp>
              <p:nvSpPr>
                <p:cNvPr id="118" name="Rectangle 10"/>
                <p:cNvSpPr>
                  <a:spLocks noChangeArrowheads="1"/>
                </p:cNvSpPr>
                <p:nvPr/>
              </p:nvSpPr>
              <p:spPr bwMode="auto">
                <a:xfrm>
                  <a:off x="1008" y="2092"/>
                  <a:ext cx="288" cy="288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aphicFrame>
              <p:nvGraphicFramePr>
                <p:cNvPr id="119" name="Object 11"/>
                <p:cNvGraphicFramePr>
                  <a:graphicFrameLocks noChangeAspect="1"/>
                </p:cNvGraphicFramePr>
                <p:nvPr/>
              </p:nvGraphicFramePr>
              <p:xfrm>
                <a:off x="1056" y="2112"/>
                <a:ext cx="208" cy="24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2706" name="Equation" r:id="rId5" imgW="139579" imgH="164957" progId="Equation.3">
                        <p:embed/>
                      </p:oleObj>
                    </mc:Choice>
                    <mc:Fallback>
                      <p:oleObj name="Equation" r:id="rId5" imgW="139579" imgH="164957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056" y="2112"/>
                              <a:ext cx="208" cy="244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17" name="Group 12"/>
              <p:cNvGrpSpPr>
                <a:grpSpLocks/>
              </p:cNvGrpSpPr>
              <p:nvPr/>
            </p:nvGrpSpPr>
            <p:grpSpPr bwMode="auto">
              <a:xfrm>
                <a:off x="5232053" y="4097734"/>
                <a:ext cx="363537" cy="355600"/>
                <a:chOff x="1008" y="2092"/>
                <a:chExt cx="288" cy="288"/>
              </a:xfrm>
            </p:grpSpPr>
            <p:sp>
              <p:nvSpPr>
                <p:cNvPr id="116" name="Rectangle 13"/>
                <p:cNvSpPr>
                  <a:spLocks noChangeArrowheads="1"/>
                </p:cNvSpPr>
                <p:nvPr/>
              </p:nvSpPr>
              <p:spPr bwMode="auto">
                <a:xfrm>
                  <a:off x="1008" y="2092"/>
                  <a:ext cx="288" cy="288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aphicFrame>
              <p:nvGraphicFramePr>
                <p:cNvPr id="117" name="Object 14"/>
                <p:cNvGraphicFramePr>
                  <a:graphicFrameLocks noChangeAspect="1"/>
                </p:cNvGraphicFramePr>
                <p:nvPr/>
              </p:nvGraphicFramePr>
              <p:xfrm>
                <a:off x="1056" y="2112"/>
                <a:ext cx="208" cy="24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2707" name="Equation" r:id="rId6" imgW="139579" imgH="164957" progId="Equation.3">
                        <p:embed/>
                      </p:oleObj>
                    </mc:Choice>
                    <mc:Fallback>
                      <p:oleObj name="Equation" r:id="rId6" imgW="139579" imgH="164957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056" y="2112"/>
                              <a:ext cx="208" cy="244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18" name="Group 15"/>
              <p:cNvGrpSpPr>
                <a:grpSpLocks/>
              </p:cNvGrpSpPr>
              <p:nvPr/>
            </p:nvGrpSpPr>
            <p:grpSpPr bwMode="auto">
              <a:xfrm>
                <a:off x="6084540" y="4097734"/>
                <a:ext cx="361950" cy="355600"/>
                <a:chOff x="1008" y="2092"/>
                <a:chExt cx="288" cy="288"/>
              </a:xfrm>
            </p:grpSpPr>
            <p:sp>
              <p:nvSpPr>
                <p:cNvPr id="114" name="Rectangle 16"/>
                <p:cNvSpPr>
                  <a:spLocks noChangeArrowheads="1"/>
                </p:cNvSpPr>
                <p:nvPr/>
              </p:nvSpPr>
              <p:spPr bwMode="auto">
                <a:xfrm>
                  <a:off x="1008" y="2092"/>
                  <a:ext cx="288" cy="288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aphicFrame>
              <p:nvGraphicFramePr>
                <p:cNvPr id="115" name="Object 17"/>
                <p:cNvGraphicFramePr>
                  <a:graphicFrameLocks noChangeAspect="1"/>
                </p:cNvGraphicFramePr>
                <p:nvPr/>
              </p:nvGraphicFramePr>
              <p:xfrm>
                <a:off x="1056" y="2112"/>
                <a:ext cx="208" cy="24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2708" name="Equation" r:id="rId7" imgW="139579" imgH="164957" progId="Equation.3">
                        <p:embed/>
                      </p:oleObj>
                    </mc:Choice>
                    <mc:Fallback>
                      <p:oleObj name="Equation" r:id="rId7" imgW="139579" imgH="164957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056" y="2112"/>
                              <a:ext cx="208" cy="244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9" name="Line 18"/>
              <p:cNvSpPr>
                <a:spLocks noChangeShapeType="1"/>
              </p:cNvSpPr>
              <p:nvPr/>
            </p:nvSpPr>
            <p:spPr bwMode="auto">
              <a:xfrm>
                <a:off x="3277840" y="4272359"/>
                <a:ext cx="265113" cy="3175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" name="Line 19"/>
              <p:cNvSpPr>
                <a:spLocks noChangeShapeType="1"/>
              </p:cNvSpPr>
              <p:nvPr/>
            </p:nvSpPr>
            <p:spPr bwMode="auto">
              <a:xfrm>
                <a:off x="4749453" y="4275534"/>
                <a:ext cx="482600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" name="Line 20"/>
              <p:cNvSpPr>
                <a:spLocks noChangeShapeType="1"/>
              </p:cNvSpPr>
              <p:nvPr/>
            </p:nvSpPr>
            <p:spPr bwMode="auto">
              <a:xfrm>
                <a:off x="5595590" y="4275534"/>
                <a:ext cx="482600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" name="Line 21"/>
              <p:cNvSpPr>
                <a:spLocks noChangeShapeType="1"/>
              </p:cNvSpPr>
              <p:nvPr/>
            </p:nvSpPr>
            <p:spPr bwMode="auto">
              <a:xfrm>
                <a:off x="6440140" y="4275534"/>
                <a:ext cx="247650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" name="Line 22"/>
              <p:cNvSpPr>
                <a:spLocks noChangeShapeType="1"/>
              </p:cNvSpPr>
              <p:nvPr/>
            </p:nvSpPr>
            <p:spPr bwMode="auto">
              <a:xfrm>
                <a:off x="3277840" y="3827859"/>
                <a:ext cx="0" cy="1039813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" name="Line 23"/>
              <p:cNvSpPr>
                <a:spLocks noChangeShapeType="1"/>
              </p:cNvSpPr>
              <p:nvPr/>
            </p:nvSpPr>
            <p:spPr bwMode="auto">
              <a:xfrm>
                <a:off x="3303240" y="5220097"/>
                <a:ext cx="0" cy="588962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" name="Line 24"/>
              <p:cNvSpPr>
                <a:spLocks noChangeShapeType="1"/>
              </p:cNvSpPr>
              <p:nvPr/>
            </p:nvSpPr>
            <p:spPr bwMode="auto">
              <a:xfrm>
                <a:off x="6681440" y="4275534"/>
                <a:ext cx="0" cy="59055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6" name="Line 25"/>
              <p:cNvSpPr>
                <a:spLocks noChangeShapeType="1"/>
              </p:cNvSpPr>
              <p:nvPr/>
            </p:nvSpPr>
            <p:spPr bwMode="auto">
              <a:xfrm>
                <a:off x="6683028" y="5218509"/>
                <a:ext cx="4762" cy="76835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" name="Line 26"/>
              <p:cNvSpPr>
                <a:spLocks noChangeShapeType="1"/>
              </p:cNvSpPr>
              <p:nvPr/>
            </p:nvSpPr>
            <p:spPr bwMode="auto">
              <a:xfrm>
                <a:off x="5836890" y="4275534"/>
                <a:ext cx="0" cy="59055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8" name="Line 27"/>
              <p:cNvSpPr>
                <a:spLocks noChangeShapeType="1"/>
              </p:cNvSpPr>
              <p:nvPr/>
            </p:nvSpPr>
            <p:spPr bwMode="auto">
              <a:xfrm>
                <a:off x="5836890" y="5218509"/>
                <a:ext cx="0" cy="59055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" name="Line 28"/>
              <p:cNvSpPr>
                <a:spLocks noChangeShapeType="1"/>
              </p:cNvSpPr>
              <p:nvPr/>
            </p:nvSpPr>
            <p:spPr bwMode="auto">
              <a:xfrm>
                <a:off x="4990753" y="4275534"/>
                <a:ext cx="0" cy="59055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" name="Line 29"/>
              <p:cNvSpPr>
                <a:spLocks noChangeShapeType="1"/>
              </p:cNvSpPr>
              <p:nvPr/>
            </p:nvSpPr>
            <p:spPr bwMode="auto">
              <a:xfrm>
                <a:off x="4992340" y="5218509"/>
                <a:ext cx="0" cy="59055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" name="Line 30"/>
              <p:cNvSpPr>
                <a:spLocks noChangeShapeType="1"/>
              </p:cNvSpPr>
              <p:nvPr/>
            </p:nvSpPr>
            <p:spPr bwMode="auto">
              <a:xfrm>
                <a:off x="4146203" y="4275534"/>
                <a:ext cx="0" cy="59055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32" name="Group 31"/>
              <p:cNvGrpSpPr>
                <a:grpSpLocks/>
              </p:cNvGrpSpPr>
              <p:nvPr/>
            </p:nvGrpSpPr>
            <p:grpSpPr bwMode="auto">
              <a:xfrm>
                <a:off x="2802120" y="4574949"/>
                <a:ext cx="4060295" cy="697538"/>
                <a:chOff x="2489" y="2849"/>
                <a:chExt cx="2524" cy="419"/>
              </a:xfrm>
            </p:grpSpPr>
            <p:sp>
              <p:nvSpPr>
                <p:cNvPr id="94" name="Oval 32"/>
                <p:cNvSpPr>
                  <a:spLocks noChangeArrowheads="1"/>
                </p:cNvSpPr>
                <p:nvPr/>
              </p:nvSpPr>
              <p:spPr bwMode="auto">
                <a:xfrm>
                  <a:off x="2686" y="3022"/>
                  <a:ext cx="225" cy="213"/>
                </a:xfrm>
                <a:prstGeom prst="ellips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5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689" y="2993"/>
                  <a:ext cx="220" cy="2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solidFill>
                        <a:srgbClr val="FFFF66"/>
                      </a:solidFill>
                      <a:cs typeface="+mn-cs"/>
                    </a:rPr>
                    <a:t>x</a:t>
                  </a:r>
                </a:p>
              </p:txBody>
            </p:sp>
            <p:sp>
              <p:nvSpPr>
                <p:cNvPr id="96" name="Line 34"/>
                <p:cNvSpPr>
                  <a:spLocks noChangeShapeType="1"/>
                </p:cNvSpPr>
                <p:nvPr/>
              </p:nvSpPr>
              <p:spPr bwMode="auto">
                <a:xfrm>
                  <a:off x="2575" y="3129"/>
                  <a:ext cx="112" cy="0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7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2489" y="2849"/>
                  <a:ext cx="274" cy="2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800" b="0" dirty="0" err="1">
                      <a:solidFill>
                        <a:srgbClr val="FFFF66"/>
                      </a:solidFill>
                      <a:cs typeface="+mn-cs"/>
                    </a:rPr>
                    <a:t>bo</a:t>
                  </a:r>
                  <a:endParaRPr lang="en-US" sz="1800" dirty="0">
                    <a:solidFill>
                      <a:srgbClr val="FFFF66"/>
                    </a:solidFill>
                    <a:cs typeface="+mn-cs"/>
                  </a:endParaRPr>
                </a:p>
              </p:txBody>
            </p:sp>
            <p:sp>
              <p:nvSpPr>
                <p:cNvPr id="98" name="Oval 36"/>
                <p:cNvSpPr>
                  <a:spLocks noChangeArrowheads="1"/>
                </p:cNvSpPr>
                <p:nvPr/>
              </p:nvSpPr>
              <p:spPr bwMode="auto">
                <a:xfrm>
                  <a:off x="4787" y="3022"/>
                  <a:ext cx="226" cy="213"/>
                </a:xfrm>
                <a:prstGeom prst="ellips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9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4791" y="2993"/>
                  <a:ext cx="220" cy="2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solidFill>
                        <a:srgbClr val="FFFF66"/>
                      </a:solidFill>
                      <a:cs typeface="+mn-cs"/>
                    </a:rPr>
                    <a:t>x</a:t>
                  </a:r>
                </a:p>
              </p:txBody>
            </p:sp>
            <p:sp>
              <p:nvSpPr>
                <p:cNvPr id="100" name="Line 38"/>
                <p:cNvSpPr>
                  <a:spLocks noChangeShapeType="1"/>
                </p:cNvSpPr>
                <p:nvPr/>
              </p:nvSpPr>
              <p:spPr bwMode="auto">
                <a:xfrm>
                  <a:off x="4676" y="3129"/>
                  <a:ext cx="112" cy="0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1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4591" y="2849"/>
                  <a:ext cx="274" cy="2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800" b="0" dirty="0">
                      <a:solidFill>
                        <a:srgbClr val="FFFF66"/>
                      </a:solidFill>
                      <a:cs typeface="+mn-cs"/>
                    </a:rPr>
                    <a:t>b4</a:t>
                  </a:r>
                  <a:endParaRPr lang="en-US" sz="1800" dirty="0">
                    <a:solidFill>
                      <a:srgbClr val="FFFF66"/>
                    </a:solidFill>
                    <a:cs typeface="+mn-cs"/>
                  </a:endParaRPr>
                </a:p>
              </p:txBody>
            </p:sp>
            <p:sp>
              <p:nvSpPr>
                <p:cNvPr id="102" name="Oval 40"/>
                <p:cNvSpPr>
                  <a:spLocks noChangeArrowheads="1"/>
                </p:cNvSpPr>
                <p:nvPr/>
              </p:nvSpPr>
              <p:spPr bwMode="auto">
                <a:xfrm>
                  <a:off x="4262" y="3022"/>
                  <a:ext cx="225" cy="213"/>
                </a:xfrm>
                <a:prstGeom prst="ellips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4265" y="2993"/>
                  <a:ext cx="220" cy="2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solidFill>
                        <a:srgbClr val="FFFF66"/>
                      </a:solidFill>
                      <a:cs typeface="+mn-cs"/>
                    </a:rPr>
                    <a:t>x</a:t>
                  </a:r>
                </a:p>
              </p:txBody>
            </p:sp>
            <p:sp>
              <p:nvSpPr>
                <p:cNvPr id="104" name="Line 42"/>
                <p:cNvSpPr>
                  <a:spLocks noChangeShapeType="1"/>
                </p:cNvSpPr>
                <p:nvPr/>
              </p:nvSpPr>
              <p:spPr bwMode="auto">
                <a:xfrm>
                  <a:off x="4150" y="3129"/>
                  <a:ext cx="113" cy="0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4065" y="2849"/>
                  <a:ext cx="274" cy="2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800" b="0" dirty="0">
                      <a:solidFill>
                        <a:srgbClr val="FFFF66"/>
                      </a:solidFill>
                      <a:cs typeface="+mn-cs"/>
                    </a:rPr>
                    <a:t>b3</a:t>
                  </a:r>
                  <a:endParaRPr lang="en-US" sz="1800" dirty="0">
                    <a:solidFill>
                      <a:srgbClr val="FFFF66"/>
                    </a:solidFill>
                    <a:cs typeface="+mn-cs"/>
                  </a:endParaRPr>
                </a:p>
              </p:txBody>
            </p:sp>
            <p:sp>
              <p:nvSpPr>
                <p:cNvPr id="106" name="Oval 44"/>
                <p:cNvSpPr>
                  <a:spLocks noChangeArrowheads="1"/>
                </p:cNvSpPr>
                <p:nvPr/>
              </p:nvSpPr>
              <p:spPr bwMode="auto">
                <a:xfrm>
                  <a:off x="3737" y="3022"/>
                  <a:ext cx="225" cy="213"/>
                </a:xfrm>
                <a:prstGeom prst="ellips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3740" y="2993"/>
                  <a:ext cx="220" cy="2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solidFill>
                        <a:srgbClr val="FFFF66"/>
                      </a:solidFill>
                      <a:cs typeface="+mn-cs"/>
                    </a:rPr>
                    <a:t>x</a:t>
                  </a:r>
                </a:p>
              </p:txBody>
            </p:sp>
            <p:sp>
              <p:nvSpPr>
                <p:cNvPr id="108" name="Line 46"/>
                <p:cNvSpPr>
                  <a:spLocks noChangeShapeType="1"/>
                </p:cNvSpPr>
                <p:nvPr/>
              </p:nvSpPr>
              <p:spPr bwMode="auto">
                <a:xfrm>
                  <a:off x="3625" y="3129"/>
                  <a:ext cx="113" cy="0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3540" y="2849"/>
                  <a:ext cx="274" cy="2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800" b="0" dirty="0">
                      <a:solidFill>
                        <a:srgbClr val="FFFF66"/>
                      </a:solidFill>
                      <a:cs typeface="+mn-cs"/>
                    </a:rPr>
                    <a:t>b2</a:t>
                  </a:r>
                  <a:endParaRPr lang="en-US" sz="1800" dirty="0">
                    <a:solidFill>
                      <a:srgbClr val="FFFF66"/>
                    </a:solidFill>
                    <a:cs typeface="+mn-cs"/>
                  </a:endParaRPr>
                </a:p>
              </p:txBody>
            </p:sp>
            <p:sp>
              <p:nvSpPr>
                <p:cNvPr id="110" name="Oval 48"/>
                <p:cNvSpPr>
                  <a:spLocks noChangeArrowheads="1"/>
                </p:cNvSpPr>
                <p:nvPr/>
              </p:nvSpPr>
              <p:spPr bwMode="auto">
                <a:xfrm>
                  <a:off x="3211" y="3022"/>
                  <a:ext cx="226" cy="213"/>
                </a:xfrm>
                <a:prstGeom prst="ellips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216" y="2993"/>
                  <a:ext cx="220" cy="2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solidFill>
                        <a:srgbClr val="FFFF66"/>
                      </a:solidFill>
                      <a:cs typeface="+mn-cs"/>
                    </a:rPr>
                    <a:t>x</a:t>
                  </a:r>
                </a:p>
              </p:txBody>
            </p:sp>
            <p:sp>
              <p:nvSpPr>
                <p:cNvPr id="112" name="Line 50"/>
                <p:cNvSpPr>
                  <a:spLocks noChangeShapeType="1"/>
                </p:cNvSpPr>
                <p:nvPr/>
              </p:nvSpPr>
              <p:spPr bwMode="auto">
                <a:xfrm>
                  <a:off x="3100" y="3129"/>
                  <a:ext cx="112" cy="0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3014" y="2849"/>
                  <a:ext cx="274" cy="2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800" b="0" dirty="0">
                      <a:solidFill>
                        <a:srgbClr val="FFFF66"/>
                      </a:solidFill>
                      <a:cs typeface="+mn-cs"/>
                    </a:rPr>
                    <a:t>b1</a:t>
                  </a:r>
                  <a:endParaRPr lang="en-US" sz="1800" dirty="0">
                    <a:solidFill>
                      <a:srgbClr val="FFFF66"/>
                    </a:solidFill>
                    <a:cs typeface="+mn-cs"/>
                  </a:endParaRPr>
                </a:p>
              </p:txBody>
            </p:sp>
          </p:grpSp>
          <p:sp>
            <p:nvSpPr>
              <p:cNvPr id="33" name="Line 52"/>
              <p:cNvSpPr>
                <a:spLocks noChangeShapeType="1"/>
              </p:cNvSpPr>
              <p:nvPr/>
            </p:nvSpPr>
            <p:spPr bwMode="auto">
              <a:xfrm>
                <a:off x="4147790" y="5218509"/>
                <a:ext cx="0" cy="59055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" name="Oval 54"/>
              <p:cNvSpPr>
                <a:spLocks noChangeArrowheads="1"/>
              </p:cNvSpPr>
              <p:nvPr/>
            </p:nvSpPr>
            <p:spPr bwMode="auto">
              <a:xfrm>
                <a:off x="3120678" y="5809059"/>
                <a:ext cx="361950" cy="354013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" name="Line 55"/>
              <p:cNvSpPr>
                <a:spLocks noChangeShapeType="1"/>
              </p:cNvSpPr>
              <p:nvPr/>
            </p:nvSpPr>
            <p:spPr bwMode="auto">
              <a:xfrm flipH="1">
                <a:off x="2879378" y="5985272"/>
                <a:ext cx="24130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" name="Text Box 56"/>
              <p:cNvSpPr txBox="1">
                <a:spLocks noChangeArrowheads="1"/>
              </p:cNvSpPr>
              <p:nvPr/>
            </p:nvSpPr>
            <p:spPr bwMode="auto">
              <a:xfrm>
                <a:off x="3119090" y="5759847"/>
                <a:ext cx="36195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  <p:sp>
            <p:nvSpPr>
              <p:cNvPr id="37" name="Oval 57"/>
              <p:cNvSpPr>
                <a:spLocks noChangeArrowheads="1"/>
              </p:cNvSpPr>
              <p:nvPr/>
            </p:nvSpPr>
            <p:spPr bwMode="auto">
              <a:xfrm>
                <a:off x="5655915" y="5809059"/>
                <a:ext cx="361950" cy="354013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" name="Text Box 58"/>
              <p:cNvSpPr txBox="1">
                <a:spLocks noChangeArrowheads="1"/>
              </p:cNvSpPr>
              <p:nvPr/>
            </p:nvSpPr>
            <p:spPr bwMode="auto">
              <a:xfrm>
                <a:off x="5657503" y="5759847"/>
                <a:ext cx="36195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  <p:sp>
            <p:nvSpPr>
              <p:cNvPr id="39" name="Oval 59"/>
              <p:cNvSpPr>
                <a:spLocks noChangeArrowheads="1"/>
              </p:cNvSpPr>
              <p:nvPr/>
            </p:nvSpPr>
            <p:spPr bwMode="auto">
              <a:xfrm>
                <a:off x="4811365" y="5809059"/>
                <a:ext cx="361950" cy="354013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0" name="Text Box 60"/>
              <p:cNvSpPr txBox="1">
                <a:spLocks noChangeArrowheads="1"/>
              </p:cNvSpPr>
              <p:nvPr/>
            </p:nvSpPr>
            <p:spPr bwMode="auto">
              <a:xfrm>
                <a:off x="4809778" y="5759847"/>
                <a:ext cx="36195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  <p:sp>
            <p:nvSpPr>
              <p:cNvPr id="41" name="Oval 61"/>
              <p:cNvSpPr>
                <a:spLocks noChangeArrowheads="1"/>
              </p:cNvSpPr>
              <p:nvPr/>
            </p:nvSpPr>
            <p:spPr bwMode="auto">
              <a:xfrm>
                <a:off x="3965228" y="5809059"/>
                <a:ext cx="361950" cy="354013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" name="Text Box 62"/>
              <p:cNvSpPr txBox="1">
                <a:spLocks noChangeArrowheads="1"/>
              </p:cNvSpPr>
              <p:nvPr/>
            </p:nvSpPr>
            <p:spPr bwMode="auto">
              <a:xfrm>
                <a:off x="3966815" y="5759847"/>
                <a:ext cx="36195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  <p:sp>
            <p:nvSpPr>
              <p:cNvPr id="43" name="Line 63"/>
              <p:cNvSpPr>
                <a:spLocks noChangeShapeType="1"/>
              </p:cNvSpPr>
              <p:nvPr/>
            </p:nvSpPr>
            <p:spPr bwMode="auto">
              <a:xfrm flipH="1">
                <a:off x="4327178" y="5986859"/>
                <a:ext cx="482600" cy="1588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" name="Line 64"/>
              <p:cNvSpPr>
                <a:spLocks noChangeShapeType="1"/>
              </p:cNvSpPr>
              <p:nvPr/>
            </p:nvSpPr>
            <p:spPr bwMode="auto">
              <a:xfrm flipH="1">
                <a:off x="5171728" y="5986859"/>
                <a:ext cx="482600" cy="1588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5" name="Line 65"/>
              <p:cNvSpPr>
                <a:spLocks noChangeShapeType="1"/>
              </p:cNvSpPr>
              <p:nvPr/>
            </p:nvSpPr>
            <p:spPr bwMode="auto">
              <a:xfrm flipH="1">
                <a:off x="6016278" y="5986859"/>
                <a:ext cx="671512" cy="1588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" name="Line 66"/>
              <p:cNvSpPr>
                <a:spLocks noChangeShapeType="1"/>
              </p:cNvSpPr>
              <p:nvPr/>
            </p:nvSpPr>
            <p:spPr bwMode="auto">
              <a:xfrm flipH="1">
                <a:off x="3481040" y="5986859"/>
                <a:ext cx="482600" cy="1588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7" name="Text Box 67"/>
              <p:cNvSpPr txBox="1">
                <a:spLocks noChangeArrowheads="1"/>
              </p:cNvSpPr>
              <p:nvPr/>
            </p:nvSpPr>
            <p:spPr bwMode="auto">
              <a:xfrm>
                <a:off x="2931649" y="6097404"/>
                <a:ext cx="556245" cy="345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y[k]</a:t>
                </a:r>
                <a:endParaRPr lang="en-US" sz="1800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48" name="Text Box 4"/>
              <p:cNvSpPr txBox="1">
                <a:spLocks noChangeArrowheads="1"/>
              </p:cNvSpPr>
              <p:nvPr/>
            </p:nvSpPr>
            <p:spPr bwMode="auto">
              <a:xfrm>
                <a:off x="2787914" y="2142494"/>
                <a:ext cx="556383" cy="345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u[k]</a:t>
                </a:r>
                <a:endParaRPr lang="en-US" sz="1800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49" name="Oval 86"/>
              <p:cNvSpPr>
                <a:spLocks noChangeArrowheads="1"/>
              </p:cNvSpPr>
              <p:nvPr/>
            </p:nvSpPr>
            <p:spPr bwMode="auto">
              <a:xfrm>
                <a:off x="3115915" y="2381647"/>
                <a:ext cx="361950" cy="354012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" name="Line 87"/>
              <p:cNvSpPr>
                <a:spLocks noChangeShapeType="1"/>
              </p:cNvSpPr>
              <p:nvPr/>
            </p:nvSpPr>
            <p:spPr bwMode="auto">
              <a:xfrm flipH="1">
                <a:off x="2874615" y="2557859"/>
                <a:ext cx="24130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" name="Text Box 88"/>
              <p:cNvSpPr txBox="1">
                <a:spLocks noChangeArrowheads="1"/>
              </p:cNvSpPr>
              <p:nvPr/>
            </p:nvSpPr>
            <p:spPr bwMode="auto">
              <a:xfrm>
                <a:off x="3114328" y="2332434"/>
                <a:ext cx="36195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  <p:sp>
            <p:nvSpPr>
              <p:cNvPr id="52" name="Oval 89"/>
              <p:cNvSpPr>
                <a:spLocks noChangeArrowheads="1"/>
              </p:cNvSpPr>
              <p:nvPr/>
            </p:nvSpPr>
            <p:spPr bwMode="auto">
              <a:xfrm>
                <a:off x="5651153" y="2381647"/>
                <a:ext cx="361950" cy="354012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3" name="Text Box 90"/>
              <p:cNvSpPr txBox="1">
                <a:spLocks noChangeArrowheads="1"/>
              </p:cNvSpPr>
              <p:nvPr/>
            </p:nvSpPr>
            <p:spPr bwMode="auto">
              <a:xfrm>
                <a:off x="5652740" y="2332434"/>
                <a:ext cx="36195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  <p:sp>
            <p:nvSpPr>
              <p:cNvPr id="54" name="Oval 91"/>
              <p:cNvSpPr>
                <a:spLocks noChangeArrowheads="1"/>
              </p:cNvSpPr>
              <p:nvPr/>
            </p:nvSpPr>
            <p:spPr bwMode="auto">
              <a:xfrm>
                <a:off x="4806603" y="2381647"/>
                <a:ext cx="361950" cy="354012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5" name="Text Box 92"/>
              <p:cNvSpPr txBox="1">
                <a:spLocks noChangeArrowheads="1"/>
              </p:cNvSpPr>
              <p:nvPr/>
            </p:nvSpPr>
            <p:spPr bwMode="auto">
              <a:xfrm>
                <a:off x="4805015" y="2332434"/>
                <a:ext cx="36195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  <p:sp>
            <p:nvSpPr>
              <p:cNvPr id="56" name="Oval 93"/>
              <p:cNvSpPr>
                <a:spLocks noChangeArrowheads="1"/>
              </p:cNvSpPr>
              <p:nvPr/>
            </p:nvSpPr>
            <p:spPr bwMode="auto">
              <a:xfrm>
                <a:off x="3960465" y="2381647"/>
                <a:ext cx="361950" cy="354012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7" name="Text Box 94"/>
              <p:cNvSpPr txBox="1">
                <a:spLocks noChangeArrowheads="1"/>
              </p:cNvSpPr>
              <p:nvPr/>
            </p:nvSpPr>
            <p:spPr bwMode="auto">
              <a:xfrm>
                <a:off x="3962053" y="2332434"/>
                <a:ext cx="36195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  <p:sp>
            <p:nvSpPr>
              <p:cNvPr id="58" name="Line 95"/>
              <p:cNvSpPr>
                <a:spLocks noChangeShapeType="1"/>
              </p:cNvSpPr>
              <p:nvPr/>
            </p:nvSpPr>
            <p:spPr bwMode="auto">
              <a:xfrm flipH="1" flipV="1">
                <a:off x="4328765" y="2576909"/>
                <a:ext cx="45720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9" name="Line 96"/>
              <p:cNvSpPr>
                <a:spLocks noChangeShapeType="1"/>
              </p:cNvSpPr>
              <p:nvPr/>
            </p:nvSpPr>
            <p:spPr bwMode="auto">
              <a:xfrm flipH="1">
                <a:off x="5166965" y="2576909"/>
                <a:ext cx="53340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0" name="Line 97"/>
              <p:cNvSpPr>
                <a:spLocks noChangeShapeType="1"/>
              </p:cNvSpPr>
              <p:nvPr/>
            </p:nvSpPr>
            <p:spPr bwMode="auto">
              <a:xfrm flipH="1" flipV="1">
                <a:off x="6005165" y="2576909"/>
                <a:ext cx="68580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1" name="Line 98"/>
              <p:cNvSpPr>
                <a:spLocks noChangeShapeType="1"/>
              </p:cNvSpPr>
              <p:nvPr/>
            </p:nvSpPr>
            <p:spPr bwMode="auto">
              <a:xfrm flipH="1">
                <a:off x="3490565" y="2576909"/>
                <a:ext cx="45720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" name="Oval 99"/>
              <p:cNvSpPr>
                <a:spLocks noChangeArrowheads="1"/>
              </p:cNvSpPr>
              <p:nvPr/>
            </p:nvSpPr>
            <p:spPr bwMode="auto">
              <a:xfrm>
                <a:off x="6476653" y="3338909"/>
                <a:ext cx="363537" cy="354013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3" name="Text Box 100"/>
              <p:cNvSpPr txBox="1">
                <a:spLocks noChangeArrowheads="1"/>
              </p:cNvSpPr>
              <p:nvPr/>
            </p:nvSpPr>
            <p:spPr bwMode="auto">
              <a:xfrm>
                <a:off x="6483003" y="3289697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  <p:sp>
            <p:nvSpPr>
              <p:cNvPr id="64" name="Line 101"/>
              <p:cNvSpPr>
                <a:spLocks noChangeShapeType="1"/>
              </p:cNvSpPr>
              <p:nvPr/>
            </p:nvSpPr>
            <p:spPr bwMode="auto">
              <a:xfrm>
                <a:off x="6298853" y="3516709"/>
                <a:ext cx="179387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5" name="Text Box 102"/>
              <p:cNvSpPr txBox="1">
                <a:spLocks noChangeArrowheads="1"/>
              </p:cNvSpPr>
              <p:nvPr/>
            </p:nvSpPr>
            <p:spPr bwMode="auto">
              <a:xfrm>
                <a:off x="6123960" y="3052000"/>
                <a:ext cx="518060" cy="345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-a4</a:t>
                </a:r>
                <a:endParaRPr lang="en-US" sz="1800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66" name="Oval 103"/>
              <p:cNvSpPr>
                <a:spLocks noChangeArrowheads="1"/>
              </p:cNvSpPr>
              <p:nvPr/>
            </p:nvSpPr>
            <p:spPr bwMode="auto">
              <a:xfrm>
                <a:off x="5632103" y="3338909"/>
                <a:ext cx="361950" cy="354013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7" name="Text Box 104"/>
              <p:cNvSpPr txBox="1">
                <a:spLocks noChangeArrowheads="1"/>
              </p:cNvSpPr>
              <p:nvPr/>
            </p:nvSpPr>
            <p:spPr bwMode="auto">
              <a:xfrm>
                <a:off x="5636865" y="3289697"/>
                <a:ext cx="354013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  <p:sp>
            <p:nvSpPr>
              <p:cNvPr id="68" name="Line 105"/>
              <p:cNvSpPr>
                <a:spLocks noChangeShapeType="1"/>
              </p:cNvSpPr>
              <p:nvPr/>
            </p:nvSpPr>
            <p:spPr bwMode="auto">
              <a:xfrm>
                <a:off x="5452715" y="3516709"/>
                <a:ext cx="180975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9" name="Text Box 106"/>
              <p:cNvSpPr txBox="1">
                <a:spLocks noChangeArrowheads="1"/>
              </p:cNvSpPr>
              <p:nvPr/>
            </p:nvSpPr>
            <p:spPr bwMode="auto">
              <a:xfrm>
                <a:off x="5277822" y="3052000"/>
                <a:ext cx="518060" cy="345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-a3</a:t>
                </a:r>
                <a:endParaRPr lang="en-US" sz="1800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70" name="Oval 107"/>
              <p:cNvSpPr>
                <a:spLocks noChangeArrowheads="1"/>
              </p:cNvSpPr>
              <p:nvPr/>
            </p:nvSpPr>
            <p:spPr bwMode="auto">
              <a:xfrm>
                <a:off x="4787553" y="3338909"/>
                <a:ext cx="361950" cy="354013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1" name="Text Box 108"/>
              <p:cNvSpPr txBox="1">
                <a:spLocks noChangeArrowheads="1"/>
              </p:cNvSpPr>
              <p:nvPr/>
            </p:nvSpPr>
            <p:spPr bwMode="auto">
              <a:xfrm>
                <a:off x="4792315" y="3289697"/>
                <a:ext cx="354013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  <p:sp>
            <p:nvSpPr>
              <p:cNvPr id="72" name="Line 109"/>
              <p:cNvSpPr>
                <a:spLocks noChangeShapeType="1"/>
              </p:cNvSpPr>
              <p:nvPr/>
            </p:nvSpPr>
            <p:spPr bwMode="auto">
              <a:xfrm>
                <a:off x="4608165" y="3516709"/>
                <a:ext cx="180975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3" name="Text Box 110"/>
              <p:cNvSpPr txBox="1">
                <a:spLocks noChangeArrowheads="1"/>
              </p:cNvSpPr>
              <p:nvPr/>
            </p:nvSpPr>
            <p:spPr bwMode="auto">
              <a:xfrm>
                <a:off x="4433272" y="3052000"/>
                <a:ext cx="518060" cy="345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-a2</a:t>
                </a:r>
                <a:endParaRPr lang="en-US" sz="1800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74" name="Oval 111"/>
              <p:cNvSpPr>
                <a:spLocks noChangeArrowheads="1"/>
              </p:cNvSpPr>
              <p:nvPr/>
            </p:nvSpPr>
            <p:spPr bwMode="auto">
              <a:xfrm>
                <a:off x="3941415" y="3338909"/>
                <a:ext cx="363538" cy="354013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5" name="Text Box 112"/>
              <p:cNvSpPr txBox="1">
                <a:spLocks noChangeArrowheads="1"/>
              </p:cNvSpPr>
              <p:nvPr/>
            </p:nvSpPr>
            <p:spPr bwMode="auto">
              <a:xfrm>
                <a:off x="3949353" y="3289697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  <p:sp>
            <p:nvSpPr>
              <p:cNvPr id="76" name="Line 113"/>
              <p:cNvSpPr>
                <a:spLocks noChangeShapeType="1"/>
              </p:cNvSpPr>
              <p:nvPr/>
            </p:nvSpPr>
            <p:spPr bwMode="auto">
              <a:xfrm>
                <a:off x="3763615" y="3516709"/>
                <a:ext cx="179388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7" name="Text Box 114"/>
              <p:cNvSpPr txBox="1">
                <a:spLocks noChangeArrowheads="1"/>
              </p:cNvSpPr>
              <p:nvPr/>
            </p:nvSpPr>
            <p:spPr bwMode="auto">
              <a:xfrm>
                <a:off x="3587136" y="3052000"/>
                <a:ext cx="518060" cy="345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-a1</a:t>
                </a:r>
                <a:endParaRPr lang="en-US" sz="1800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78" name="Line 115"/>
              <p:cNvSpPr>
                <a:spLocks noChangeShapeType="1"/>
              </p:cNvSpPr>
              <p:nvPr/>
            </p:nvSpPr>
            <p:spPr bwMode="auto">
              <a:xfrm>
                <a:off x="4127153" y="3704034"/>
                <a:ext cx="0" cy="59055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9" name="Line 116"/>
              <p:cNvSpPr>
                <a:spLocks noChangeShapeType="1"/>
              </p:cNvSpPr>
              <p:nvPr/>
            </p:nvSpPr>
            <p:spPr bwMode="auto">
              <a:xfrm>
                <a:off x="4127153" y="2745184"/>
                <a:ext cx="0" cy="588963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0" name="Line 117"/>
              <p:cNvSpPr>
                <a:spLocks noChangeShapeType="1"/>
              </p:cNvSpPr>
              <p:nvPr/>
            </p:nvSpPr>
            <p:spPr bwMode="auto">
              <a:xfrm>
                <a:off x="4976465" y="3704034"/>
                <a:ext cx="0" cy="59055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1" name="Line 118"/>
              <p:cNvSpPr>
                <a:spLocks noChangeShapeType="1"/>
              </p:cNvSpPr>
              <p:nvPr/>
            </p:nvSpPr>
            <p:spPr bwMode="auto">
              <a:xfrm>
                <a:off x="5825778" y="3704034"/>
                <a:ext cx="0" cy="59055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" name="Line 119"/>
              <p:cNvSpPr>
                <a:spLocks noChangeShapeType="1"/>
              </p:cNvSpPr>
              <p:nvPr/>
            </p:nvSpPr>
            <p:spPr bwMode="auto">
              <a:xfrm>
                <a:off x="6675090" y="3704034"/>
                <a:ext cx="0" cy="59055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3" name="Line 120"/>
              <p:cNvSpPr>
                <a:spLocks noChangeShapeType="1"/>
              </p:cNvSpPr>
              <p:nvPr/>
            </p:nvSpPr>
            <p:spPr bwMode="auto">
              <a:xfrm flipH="1" flipV="1">
                <a:off x="3277840" y="2745184"/>
                <a:ext cx="0" cy="151765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4" name="Line 121"/>
              <p:cNvSpPr>
                <a:spLocks noChangeShapeType="1"/>
              </p:cNvSpPr>
              <p:nvPr/>
            </p:nvSpPr>
            <p:spPr bwMode="auto">
              <a:xfrm>
                <a:off x="4976465" y="2745184"/>
                <a:ext cx="0" cy="588963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5" name="Line 122"/>
              <p:cNvSpPr>
                <a:spLocks noChangeShapeType="1"/>
              </p:cNvSpPr>
              <p:nvPr/>
            </p:nvSpPr>
            <p:spPr bwMode="auto">
              <a:xfrm>
                <a:off x="5825778" y="2745184"/>
                <a:ext cx="0" cy="588963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6" name="Line 123"/>
              <p:cNvSpPr>
                <a:spLocks noChangeShapeType="1"/>
              </p:cNvSpPr>
              <p:nvPr/>
            </p:nvSpPr>
            <p:spPr bwMode="auto">
              <a:xfrm>
                <a:off x="6675090" y="2584847"/>
                <a:ext cx="0" cy="74930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7" name="Oval 129"/>
              <p:cNvSpPr>
                <a:spLocks noChangeArrowheads="1"/>
              </p:cNvSpPr>
              <p:nvPr/>
            </p:nvSpPr>
            <p:spPr bwMode="auto">
              <a:xfrm>
                <a:off x="5776565" y="4177109"/>
                <a:ext cx="152400" cy="152400"/>
              </a:xfrm>
              <a:prstGeom prst="ellipse">
                <a:avLst/>
              </a:prstGeom>
              <a:solidFill>
                <a:srgbClr val="FFFF66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8" name="Oval 130"/>
              <p:cNvSpPr>
                <a:spLocks noChangeArrowheads="1"/>
              </p:cNvSpPr>
              <p:nvPr/>
            </p:nvSpPr>
            <p:spPr bwMode="auto">
              <a:xfrm>
                <a:off x="4938365" y="4177109"/>
                <a:ext cx="152400" cy="152400"/>
              </a:xfrm>
              <a:prstGeom prst="ellipse">
                <a:avLst/>
              </a:prstGeom>
              <a:solidFill>
                <a:srgbClr val="FFFF66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9" name="Oval 131"/>
              <p:cNvSpPr>
                <a:spLocks noChangeArrowheads="1"/>
              </p:cNvSpPr>
              <p:nvPr/>
            </p:nvSpPr>
            <p:spPr bwMode="auto">
              <a:xfrm>
                <a:off x="4023965" y="4177109"/>
                <a:ext cx="152400" cy="152400"/>
              </a:xfrm>
              <a:prstGeom prst="ellipse">
                <a:avLst/>
              </a:prstGeom>
              <a:solidFill>
                <a:srgbClr val="FFFF66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0" name="Oval 132"/>
              <p:cNvSpPr>
                <a:spLocks noChangeArrowheads="1"/>
              </p:cNvSpPr>
              <p:nvPr/>
            </p:nvSpPr>
            <p:spPr bwMode="auto">
              <a:xfrm>
                <a:off x="3185765" y="4177109"/>
                <a:ext cx="152400" cy="152400"/>
              </a:xfrm>
              <a:prstGeom prst="ellipse">
                <a:avLst/>
              </a:prstGeom>
              <a:solidFill>
                <a:srgbClr val="FFFF66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1" name="Oval 133"/>
              <p:cNvSpPr>
                <a:spLocks noChangeArrowheads="1"/>
              </p:cNvSpPr>
              <p:nvPr/>
            </p:nvSpPr>
            <p:spPr bwMode="auto">
              <a:xfrm>
                <a:off x="6614765" y="4177109"/>
                <a:ext cx="152400" cy="152400"/>
              </a:xfrm>
              <a:prstGeom prst="ellipse">
                <a:avLst/>
              </a:prstGeom>
              <a:solidFill>
                <a:srgbClr val="FFFF66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22" name="Text Box 4"/>
            <p:cNvSpPr txBox="1">
              <a:spLocks noChangeArrowheads="1"/>
            </p:cNvSpPr>
            <p:nvPr/>
          </p:nvSpPr>
          <p:spPr bwMode="auto">
            <a:xfrm>
              <a:off x="5548613" y="3754289"/>
              <a:ext cx="598835" cy="2817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600" b="0" dirty="0" smtClean="0">
                  <a:solidFill>
                    <a:srgbClr val="FFFF66"/>
                  </a:solidFill>
                  <a:cs typeface="+mn-cs"/>
                </a:rPr>
                <a:t>x</a:t>
              </a:r>
              <a:r>
                <a:rPr lang="en-US" sz="1600" b="0" baseline="-25000" dirty="0" smtClean="0">
                  <a:solidFill>
                    <a:srgbClr val="FFFF66"/>
                  </a:solidFill>
                  <a:cs typeface="+mn-cs"/>
                </a:rPr>
                <a:t>1</a:t>
              </a:r>
              <a:r>
                <a:rPr lang="en-US" sz="1600" b="0" dirty="0" smtClean="0">
                  <a:solidFill>
                    <a:srgbClr val="FFFF66"/>
                  </a:solidFill>
                  <a:cs typeface="+mn-cs"/>
                </a:rPr>
                <a:t>[</a:t>
              </a:r>
              <a:r>
                <a:rPr lang="en-US" sz="1600" b="0" dirty="0">
                  <a:solidFill>
                    <a:srgbClr val="FFFF66"/>
                  </a:solidFill>
                  <a:cs typeface="+mn-cs"/>
                </a:rPr>
                <a:t>k]</a:t>
              </a:r>
              <a:endParaRPr lang="en-US" sz="1600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123" name="Text Box 4"/>
            <p:cNvSpPr txBox="1">
              <a:spLocks noChangeArrowheads="1"/>
            </p:cNvSpPr>
            <p:nvPr/>
          </p:nvSpPr>
          <p:spPr bwMode="auto">
            <a:xfrm>
              <a:off x="6370018" y="3754289"/>
              <a:ext cx="598835" cy="2817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600" b="0" dirty="0" smtClean="0">
                  <a:solidFill>
                    <a:srgbClr val="FFFF66"/>
                  </a:solidFill>
                  <a:cs typeface="+mn-cs"/>
                </a:rPr>
                <a:t>x</a:t>
              </a:r>
              <a:r>
                <a:rPr lang="en-US" sz="1600" b="0" baseline="-25000" dirty="0">
                  <a:solidFill>
                    <a:srgbClr val="FFFF66"/>
                  </a:solidFill>
                  <a:cs typeface="+mn-cs"/>
                </a:rPr>
                <a:t>2</a:t>
              </a:r>
              <a:r>
                <a:rPr lang="en-US" sz="1600" b="0" dirty="0" smtClean="0">
                  <a:solidFill>
                    <a:srgbClr val="FFFF66"/>
                  </a:solidFill>
                  <a:cs typeface="+mn-cs"/>
                </a:rPr>
                <a:t>[</a:t>
              </a:r>
              <a:r>
                <a:rPr lang="en-US" sz="1600" b="0" dirty="0">
                  <a:solidFill>
                    <a:srgbClr val="FFFF66"/>
                  </a:solidFill>
                  <a:cs typeface="+mn-cs"/>
                </a:rPr>
                <a:t>k]</a:t>
              </a:r>
              <a:endParaRPr lang="en-US" sz="1600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124" name="Text Box 4"/>
            <p:cNvSpPr txBox="1">
              <a:spLocks noChangeArrowheads="1"/>
            </p:cNvSpPr>
            <p:nvPr/>
          </p:nvSpPr>
          <p:spPr bwMode="auto">
            <a:xfrm>
              <a:off x="7260299" y="3736973"/>
              <a:ext cx="598835" cy="2817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600" b="0" dirty="0" smtClean="0">
                  <a:solidFill>
                    <a:srgbClr val="FFFF66"/>
                  </a:solidFill>
                  <a:cs typeface="+mn-cs"/>
                </a:rPr>
                <a:t>x</a:t>
              </a:r>
              <a:r>
                <a:rPr lang="en-US" sz="1600" b="0" baseline="-25000" dirty="0">
                  <a:solidFill>
                    <a:srgbClr val="FFFF66"/>
                  </a:solidFill>
                  <a:cs typeface="+mn-cs"/>
                </a:rPr>
                <a:t>3</a:t>
              </a:r>
              <a:r>
                <a:rPr lang="en-US" sz="1600" b="0" dirty="0" smtClean="0">
                  <a:solidFill>
                    <a:srgbClr val="FFFF66"/>
                  </a:solidFill>
                  <a:cs typeface="+mn-cs"/>
                </a:rPr>
                <a:t>[</a:t>
              </a:r>
              <a:r>
                <a:rPr lang="en-US" sz="1600" b="0" dirty="0">
                  <a:solidFill>
                    <a:srgbClr val="FFFF66"/>
                  </a:solidFill>
                  <a:cs typeface="+mn-cs"/>
                </a:rPr>
                <a:t>k]</a:t>
              </a:r>
              <a:endParaRPr lang="en-US" sz="1600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125" name="Text Box 4"/>
            <p:cNvSpPr txBox="1">
              <a:spLocks noChangeArrowheads="1"/>
            </p:cNvSpPr>
            <p:nvPr/>
          </p:nvSpPr>
          <p:spPr bwMode="auto">
            <a:xfrm>
              <a:off x="8150579" y="3754289"/>
              <a:ext cx="598835" cy="2817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600" b="0" dirty="0" smtClean="0">
                  <a:solidFill>
                    <a:srgbClr val="FFFF66"/>
                  </a:solidFill>
                  <a:cs typeface="+mn-cs"/>
                </a:rPr>
                <a:t>x</a:t>
              </a:r>
              <a:r>
                <a:rPr lang="en-US" sz="1600" b="0" baseline="-25000" dirty="0" smtClean="0">
                  <a:solidFill>
                    <a:srgbClr val="FFFF66"/>
                  </a:solidFill>
                  <a:cs typeface="+mn-cs"/>
                </a:rPr>
                <a:t>4</a:t>
              </a:r>
              <a:r>
                <a:rPr lang="en-US" sz="1600" b="0" dirty="0" smtClean="0">
                  <a:solidFill>
                    <a:srgbClr val="FFFF66"/>
                  </a:solidFill>
                  <a:cs typeface="+mn-cs"/>
                </a:rPr>
                <a:t>[</a:t>
              </a:r>
              <a:r>
                <a:rPr lang="en-US" sz="1600" b="0" dirty="0">
                  <a:solidFill>
                    <a:srgbClr val="FFFF66"/>
                  </a:solidFill>
                  <a:cs typeface="+mn-cs"/>
                </a:rPr>
                <a:t>k]</a:t>
              </a:r>
              <a:endParaRPr lang="en-US" sz="1600" dirty="0">
                <a:solidFill>
                  <a:srgbClr val="FFFF66"/>
                </a:solidFill>
                <a:cs typeface="+mn-cs"/>
              </a:endParaRPr>
            </a:p>
          </p:txBody>
        </p:sp>
      </p:grpSp>
      <p:graphicFrame>
        <p:nvGraphicFramePr>
          <p:cNvPr id="12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595074"/>
              </p:ext>
            </p:extLst>
          </p:nvPr>
        </p:nvGraphicFramePr>
        <p:xfrm>
          <a:off x="755576" y="1666875"/>
          <a:ext cx="34671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9" name="Equation" r:id="rId8" imgW="1803400" imgH="381000" progId="Equation.3">
                  <p:embed/>
                </p:oleObj>
              </mc:Choice>
              <mc:Fallback>
                <p:oleObj name="Equation" r:id="rId8" imgW="18034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666875"/>
                        <a:ext cx="3467100" cy="7112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4266564"/>
              </p:ext>
            </p:extLst>
          </p:nvPr>
        </p:nvGraphicFramePr>
        <p:xfrm>
          <a:off x="755576" y="2996951"/>
          <a:ext cx="4104456" cy="231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0" name="Equation" r:id="rId10" imgW="3606800" imgH="1752600" progId="Equation.3">
                  <p:embed/>
                </p:oleObj>
              </mc:Choice>
              <mc:Fallback>
                <p:oleObj name="Equation" r:id="rId10" imgW="3606800" imgH="175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996951"/>
                        <a:ext cx="4104456" cy="231566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" name="Curved Down Arrow 129"/>
          <p:cNvSpPr/>
          <p:nvPr/>
        </p:nvSpPr>
        <p:spPr bwMode="auto">
          <a:xfrm rot="275519">
            <a:off x="1000358" y="2177696"/>
            <a:ext cx="4760688" cy="1067453"/>
          </a:xfrm>
          <a:prstGeom prst="curvedDownArrow">
            <a:avLst/>
          </a:prstGeom>
          <a:solidFill>
            <a:schemeClr val="tx2">
              <a:alpha val="50000"/>
            </a:schemeClr>
          </a:solidFill>
          <a:ln w="3175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899592" y="3068960"/>
            <a:ext cx="504056" cy="216024"/>
          </a:xfrm>
          <a:prstGeom prst="rect">
            <a:avLst/>
          </a:prstGeom>
          <a:solidFill>
            <a:schemeClr val="accent1">
              <a:alpha val="49000"/>
            </a:scheme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graphicFrame>
        <p:nvGraphicFramePr>
          <p:cNvPr id="13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463430"/>
              </p:ext>
            </p:extLst>
          </p:nvPr>
        </p:nvGraphicFramePr>
        <p:xfrm>
          <a:off x="755576" y="5373216"/>
          <a:ext cx="3460750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1" name="Equation" r:id="rId12" imgW="1892300" imgH="355600" progId="Equation.3">
                  <p:embed/>
                </p:oleObj>
              </mc:Choice>
              <mc:Fallback>
                <p:oleObj name="Equation" r:id="rId12" imgW="18923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5373216"/>
                        <a:ext cx="3460750" cy="63341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" name="TextBox 1"/>
          <p:cNvSpPr txBox="1">
            <a:spLocks noChangeArrowheads="1"/>
          </p:cNvSpPr>
          <p:nvPr/>
        </p:nvSpPr>
        <p:spPr bwMode="auto">
          <a:xfrm>
            <a:off x="251520" y="6402814"/>
            <a:ext cx="8640960" cy="338554"/>
          </a:xfrm>
          <a:prstGeom prst="rect">
            <a:avLst/>
          </a:prstGeom>
          <a:solidFill>
            <a:srgbClr val="800000">
              <a:alpha val="9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0" dirty="0"/>
              <a:t>PS: </a:t>
            </a:r>
            <a:r>
              <a:rPr lang="en-US" sz="1600" b="0" dirty="0" smtClean="0"/>
              <a:t>Remember we mostly use </a:t>
            </a:r>
            <a:r>
              <a:rPr lang="en-US" sz="1600" b="0" dirty="0"/>
              <a:t>shorthand </a:t>
            </a:r>
            <a:r>
              <a:rPr lang="en-US" sz="1600" b="0" dirty="0" smtClean="0"/>
              <a:t>notation, i.e.  </a:t>
            </a:r>
            <a:r>
              <a:rPr lang="en-US" sz="1600" dirty="0" err="1"/>
              <a:t>x</a:t>
            </a:r>
            <a:r>
              <a:rPr lang="en-US" sz="1600" b="0" baseline="-25000" dirty="0" err="1"/>
              <a:t>k</a:t>
            </a:r>
            <a:r>
              <a:rPr lang="en-US" sz="1600" b="0" dirty="0"/>
              <a:t>, </a:t>
            </a:r>
            <a:r>
              <a:rPr lang="en-US" sz="1600" b="0" dirty="0" err="1"/>
              <a:t>y</a:t>
            </a:r>
            <a:r>
              <a:rPr lang="en-US" sz="1600" b="0" baseline="-25000" dirty="0" err="1"/>
              <a:t>k</a:t>
            </a:r>
            <a:r>
              <a:rPr lang="en-US" sz="1600" b="0" dirty="0"/>
              <a:t> ,.. instead of </a:t>
            </a:r>
            <a:r>
              <a:rPr lang="en-US" sz="1600" dirty="0"/>
              <a:t>x</a:t>
            </a:r>
            <a:r>
              <a:rPr lang="en-US" sz="1600" b="0" dirty="0"/>
              <a:t>[k], y[k],.</a:t>
            </a:r>
            <a:r>
              <a:rPr lang="en-US" sz="1600" b="0" dirty="0" smtClean="0"/>
              <a:t>. 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119485312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35050"/>
            <a:ext cx="8587680" cy="528955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2000" b="0" dirty="0" smtClean="0">
                <a:cs typeface="+mn-cs"/>
              </a:rPr>
              <a:t>Will consider a more general</a:t>
            </a: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en-US" sz="3600" u="sng" dirty="0" smtClean="0">
                <a:cs typeface="+mn-cs"/>
              </a:rPr>
              <a:t>State </a:t>
            </a:r>
            <a:r>
              <a:rPr lang="en-US" sz="3600" u="sng" dirty="0" smtClean="0">
                <a:cs typeface="+mn-cs"/>
              </a:rPr>
              <a:t>space model</a:t>
            </a:r>
            <a:r>
              <a:rPr lang="en-US" sz="3600" dirty="0" smtClean="0">
                <a:cs typeface="+mn-cs"/>
              </a:rPr>
              <a:t> </a:t>
            </a:r>
          </a:p>
          <a:p>
            <a:pPr algn="ctr">
              <a:buFontTx/>
              <a:buNone/>
              <a:defRPr/>
            </a:pPr>
            <a:r>
              <a:rPr lang="en-US" sz="2000" b="0" dirty="0" smtClean="0">
                <a:cs typeface="+mn-cs"/>
              </a:rPr>
              <a:t>of a </a:t>
            </a:r>
            <a:r>
              <a:rPr lang="en-US" sz="2000" b="0" u="sng" dirty="0" smtClean="0">
                <a:cs typeface="+mn-cs"/>
              </a:rPr>
              <a:t>time-varying</a:t>
            </a:r>
            <a:r>
              <a:rPr lang="en-US" sz="2000" b="0" dirty="0" smtClean="0">
                <a:cs typeface="+mn-cs"/>
              </a:rPr>
              <a:t> discrete-time </a:t>
            </a:r>
            <a:r>
              <a:rPr lang="en-US" sz="2000" b="0" dirty="0" smtClean="0">
                <a:cs typeface="+mn-cs"/>
              </a:rPr>
              <a:t>system + </a:t>
            </a:r>
            <a:r>
              <a:rPr lang="en-US" sz="2000" b="0" u="sng" dirty="0" smtClean="0">
                <a:cs typeface="+mn-cs"/>
              </a:rPr>
              <a:t>noise</a:t>
            </a:r>
            <a:endParaRPr lang="en-US" sz="2000" b="0" u="sng" dirty="0" smtClean="0">
              <a:cs typeface="+mn-cs"/>
            </a:endParaRPr>
          </a:p>
          <a:p>
            <a:pPr algn="ctr"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 algn="ctr"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</a:t>
            </a:r>
            <a:endParaRPr lang="en-US" sz="20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2000" b="0" dirty="0" smtClean="0">
                <a:cs typeface="+mn-cs"/>
              </a:rPr>
              <a:t>where</a:t>
            </a:r>
            <a:r>
              <a:rPr lang="en-US" sz="2000" dirty="0" smtClean="0">
                <a:cs typeface="+mn-cs"/>
              </a:rPr>
              <a:t> </a:t>
            </a:r>
            <a:r>
              <a:rPr lang="en-US" sz="2000" dirty="0" err="1" smtClean="0">
                <a:cs typeface="+mn-cs"/>
              </a:rPr>
              <a:t>v</a:t>
            </a:r>
            <a:r>
              <a:rPr lang="en-US" sz="2000" baseline="-25000" dirty="0" err="1" smtClean="0">
                <a:cs typeface="+mn-cs"/>
              </a:rPr>
              <a:t>k</a:t>
            </a:r>
            <a:r>
              <a:rPr lang="en-US" sz="2000" dirty="0" smtClean="0">
                <a:cs typeface="+mn-cs"/>
              </a:rPr>
              <a:t> </a:t>
            </a:r>
            <a:r>
              <a:rPr lang="en-US" sz="2000" b="0" dirty="0" smtClean="0">
                <a:cs typeface="+mn-cs"/>
              </a:rPr>
              <a:t>and</a:t>
            </a:r>
            <a:r>
              <a:rPr lang="en-US" sz="2000" dirty="0" smtClean="0">
                <a:cs typeface="+mn-cs"/>
              </a:rPr>
              <a:t> </a:t>
            </a:r>
            <a:r>
              <a:rPr lang="en-US" sz="2000" b="0" dirty="0" err="1" smtClean="0">
                <a:cs typeface="+mn-cs"/>
              </a:rPr>
              <a:t>w</a:t>
            </a:r>
            <a:r>
              <a:rPr lang="en-US" sz="2000" b="0" baseline="-25000" dirty="0" err="1">
                <a:cs typeface="+mn-cs"/>
              </a:rPr>
              <a:t>k</a:t>
            </a:r>
            <a:r>
              <a:rPr lang="en-US" sz="2000" b="0" dirty="0" smtClean="0">
                <a:cs typeface="+mn-cs"/>
              </a:rPr>
              <a:t> </a:t>
            </a:r>
            <a:r>
              <a:rPr lang="en-US" sz="2000" b="0" dirty="0" smtClean="0">
                <a:cs typeface="+mn-cs"/>
              </a:rPr>
              <a:t>are mutually uncorrelated, zero mean, white noises</a:t>
            </a:r>
            <a:r>
              <a:rPr lang="en-US" sz="2400" dirty="0" smtClean="0">
                <a:cs typeface="+mn-cs"/>
              </a:rPr>
              <a:t> </a:t>
            </a: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</a:t>
            </a:r>
          </a:p>
        </p:txBody>
      </p:sp>
      <p:graphicFrame>
        <p:nvGraphicFramePr>
          <p:cNvPr id="4813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729426"/>
              </p:ext>
            </p:extLst>
          </p:nvPr>
        </p:nvGraphicFramePr>
        <p:xfrm>
          <a:off x="1619250" y="5517232"/>
          <a:ext cx="3348038" cy="694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51" name="Equation" r:id="rId3" imgW="2146300" imgH="520700" progId="Equation.3">
                  <p:embed/>
                </p:oleObj>
              </mc:Choice>
              <mc:Fallback>
                <p:oleObj name="Equation" r:id="rId3" imgW="21463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517232"/>
                        <a:ext cx="3348038" cy="694656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794415"/>
              </p:ext>
            </p:extLst>
          </p:nvPr>
        </p:nvGraphicFramePr>
        <p:xfrm>
          <a:off x="5220072" y="5517232"/>
          <a:ext cx="287972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52" name="Equation" r:id="rId5" imgW="2197100" imgH="660400" progId="Equation.3">
                  <p:embed/>
                </p:oleObj>
              </mc:Choice>
              <mc:Fallback>
                <p:oleObj name="Equation" r:id="rId5" imgW="21971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5517232"/>
                        <a:ext cx="2879725" cy="6921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3663"/>
            <a:ext cx="8610600" cy="781050"/>
          </a:xfrm>
        </p:spPr>
        <p:txBody>
          <a:bodyPr/>
          <a:lstStyle/>
          <a:p>
            <a:pPr>
              <a:defRPr/>
            </a:pPr>
            <a:r>
              <a:rPr lang="en-US" sz="3200" dirty="0" err="1"/>
              <a:t>Kalman</a:t>
            </a:r>
            <a:r>
              <a:rPr lang="en-US" sz="3200" dirty="0"/>
              <a:t> Filter Basics</a:t>
            </a:r>
            <a:endParaRPr lang="en-US" sz="3200" dirty="0" smtClean="0">
              <a:cs typeface="+mj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23019" y="2348880"/>
            <a:ext cx="6061349" cy="2376264"/>
            <a:chOff x="2088906" y="2216308"/>
            <a:chExt cx="6061349" cy="2376264"/>
          </a:xfrm>
        </p:grpSpPr>
        <p:grpSp>
          <p:nvGrpSpPr>
            <p:cNvPr id="48132" name="Group 12"/>
            <p:cNvGrpSpPr>
              <a:grpSpLocks/>
            </p:cNvGrpSpPr>
            <p:nvPr/>
          </p:nvGrpSpPr>
          <p:grpSpPr bwMode="auto">
            <a:xfrm>
              <a:off x="2088906" y="2276872"/>
              <a:ext cx="6061349" cy="2315700"/>
              <a:chOff x="1035" y="561"/>
              <a:chExt cx="3617" cy="1587"/>
            </a:xfrm>
          </p:grpSpPr>
          <p:sp>
            <p:nvSpPr>
              <p:cNvPr id="236554" name="Text Box 10"/>
              <p:cNvSpPr txBox="1">
                <a:spLocks noChangeArrowheads="1"/>
              </p:cNvSpPr>
              <p:nvPr/>
            </p:nvSpPr>
            <p:spPr bwMode="auto">
              <a:xfrm>
                <a:off x="3330" y="561"/>
                <a:ext cx="1302" cy="2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0000"/>
                    </a:solidFill>
                    <a:cs typeface="+mn-cs"/>
                  </a:rPr>
                  <a:t>process noise</a:t>
                </a:r>
              </a:p>
            </p:txBody>
          </p:sp>
          <p:graphicFrame>
            <p:nvGraphicFramePr>
              <p:cNvPr id="48133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4820719"/>
                  </p:ext>
                </p:extLst>
              </p:nvPr>
            </p:nvGraphicFramePr>
            <p:xfrm>
              <a:off x="1035" y="927"/>
              <a:ext cx="2562" cy="8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853" name="Equation" r:id="rId7" imgW="1663700" imgH="520700" progId="Equation.3">
                      <p:embed/>
                    </p:oleObj>
                  </mc:Choice>
                  <mc:Fallback>
                    <p:oleObj name="Equation" r:id="rId7" imgW="1663700" imgH="5207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35" y="927"/>
                            <a:ext cx="2562" cy="804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6550" name="Oval 6"/>
              <p:cNvSpPr>
                <a:spLocks noChangeArrowheads="1"/>
              </p:cNvSpPr>
              <p:nvPr/>
            </p:nvSpPr>
            <p:spPr bwMode="auto">
              <a:xfrm>
                <a:off x="3223" y="1005"/>
                <a:ext cx="269" cy="370"/>
              </a:xfrm>
              <a:prstGeom prst="ellipse">
                <a:avLst/>
              </a:prstGeom>
              <a:solidFill>
                <a:schemeClr val="tx1">
                  <a:alpha val="25000"/>
                </a:schemeClr>
              </a:solidFill>
              <a:ln w="381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6555" name="Text Box 11"/>
              <p:cNvSpPr txBox="1">
                <a:spLocks noChangeArrowheads="1"/>
              </p:cNvSpPr>
              <p:nvPr/>
            </p:nvSpPr>
            <p:spPr bwMode="auto">
              <a:xfrm>
                <a:off x="3085" y="1894"/>
                <a:ext cx="1567" cy="2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1800" b="0" dirty="0">
                    <a:solidFill>
                      <a:srgbClr val="FF0000"/>
                    </a:solidFill>
                    <a:cs typeface="+mn-cs"/>
                  </a:rPr>
                  <a:t>m</a:t>
                </a:r>
                <a:r>
                  <a:rPr lang="en-US" sz="1800" b="0" dirty="0" smtClean="0">
                    <a:solidFill>
                      <a:srgbClr val="FF0000"/>
                    </a:solidFill>
                    <a:cs typeface="+mn-cs"/>
                  </a:rPr>
                  <a:t>easurement noise</a:t>
                </a:r>
                <a:endParaRPr lang="en-US" sz="1800" b="0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236552" name="Line 8"/>
              <p:cNvSpPr>
                <a:spLocks noChangeShapeType="1"/>
              </p:cNvSpPr>
              <p:nvPr/>
            </p:nvSpPr>
            <p:spPr bwMode="auto">
              <a:xfrm flipV="1">
                <a:off x="3406" y="808"/>
                <a:ext cx="333" cy="205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 type="arrow" w="sm" len="sm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6" name="Oval 6"/>
            <p:cNvSpPr>
              <a:spLocks noChangeArrowheads="1"/>
            </p:cNvSpPr>
            <p:nvPr/>
          </p:nvSpPr>
          <p:spPr bwMode="auto">
            <a:xfrm>
              <a:off x="5702099" y="3368436"/>
              <a:ext cx="504056" cy="576064"/>
            </a:xfrm>
            <a:prstGeom prst="ellipse">
              <a:avLst/>
            </a:prstGeom>
            <a:solidFill>
              <a:schemeClr val="tx1">
                <a:alpha val="25000"/>
              </a:schemeClr>
            </a:solidFill>
            <a:ln w="381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" name="Oval 6"/>
            <p:cNvSpPr>
              <a:spLocks noChangeArrowheads="1"/>
            </p:cNvSpPr>
            <p:nvPr/>
          </p:nvSpPr>
          <p:spPr bwMode="auto">
            <a:xfrm>
              <a:off x="3685759" y="2864380"/>
              <a:ext cx="504056" cy="576064"/>
            </a:xfrm>
            <a:prstGeom prst="ellipse">
              <a:avLst/>
            </a:prstGeom>
            <a:solidFill>
              <a:schemeClr val="tx1">
                <a:alpha val="25000"/>
              </a:schemeClr>
            </a:solidFill>
            <a:ln w="381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 flipH="1" flipV="1">
              <a:off x="3757883" y="2216308"/>
              <a:ext cx="1152128" cy="648072"/>
            </a:xfrm>
            <a:prstGeom prst="line">
              <a:avLst/>
            </a:prstGeom>
            <a:noFill/>
            <a:ln w="38100" cmpd="sng">
              <a:solidFill>
                <a:srgbClr val="FFFFFF"/>
              </a:solidFill>
              <a:round/>
              <a:headEnd type="arrow" w="sm" len="sm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 flipH="1" flipV="1">
              <a:off x="3685875" y="2216308"/>
              <a:ext cx="216024" cy="648072"/>
            </a:xfrm>
            <a:prstGeom prst="line">
              <a:avLst/>
            </a:prstGeom>
            <a:noFill/>
            <a:ln w="38100" cmpd="sng">
              <a:solidFill>
                <a:srgbClr val="FFFFFF"/>
              </a:solidFill>
              <a:round/>
              <a:headEnd type="arrow" w="sm" len="sm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" name="Line 8"/>
            <p:cNvSpPr>
              <a:spLocks noChangeShapeType="1"/>
            </p:cNvSpPr>
            <p:nvPr/>
          </p:nvSpPr>
          <p:spPr bwMode="auto">
            <a:xfrm flipH="1" flipV="1">
              <a:off x="6062139" y="3872489"/>
              <a:ext cx="504056" cy="360042"/>
            </a:xfrm>
            <a:prstGeom prst="line">
              <a:avLst/>
            </a:prstGeom>
            <a:noFill/>
            <a:ln w="38100" cmpd="sng">
              <a:solidFill>
                <a:srgbClr val="FFFFFF"/>
              </a:solidFill>
              <a:round/>
              <a:headEnd type="none" w="sm" len="sm"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257826" y="3129524"/>
            <a:ext cx="1512168" cy="339196"/>
          </a:xfrm>
          <a:prstGeom prst="rect">
            <a:avLst/>
          </a:prstGeom>
          <a:solidFill>
            <a:srgbClr val="FFFFFF"/>
          </a:solidFill>
          <a:ln w="12700">
            <a:solidFill>
              <a:srgbClr val="AA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US" sz="1600" b="0" dirty="0">
                <a:solidFill>
                  <a:srgbClr val="FF0000"/>
                </a:solidFill>
                <a:cs typeface="+mn-cs"/>
              </a:rPr>
              <a:t>s</a:t>
            </a:r>
            <a:r>
              <a:rPr lang="en-US" sz="1600" b="0" dirty="0" smtClean="0">
                <a:solidFill>
                  <a:srgbClr val="FF0000"/>
                </a:solidFill>
                <a:cs typeface="+mn-cs"/>
              </a:rPr>
              <a:t>tate equation</a:t>
            </a:r>
            <a:endParaRPr lang="en-US" sz="1600" b="0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7257826" y="3561572"/>
            <a:ext cx="1512168" cy="585418"/>
          </a:xfrm>
          <a:prstGeom prst="rect">
            <a:avLst/>
          </a:prstGeom>
          <a:solidFill>
            <a:srgbClr val="FFFFFF"/>
          </a:solidFill>
          <a:ln w="12700">
            <a:solidFill>
              <a:srgbClr val="AA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US" sz="1600" b="0" dirty="0">
                <a:solidFill>
                  <a:srgbClr val="FF0000"/>
                </a:solidFill>
                <a:cs typeface="+mn-cs"/>
              </a:rPr>
              <a:t>o</a:t>
            </a:r>
            <a:r>
              <a:rPr lang="en-US" sz="1600" b="0" dirty="0" smtClean="0">
                <a:solidFill>
                  <a:srgbClr val="FF0000"/>
                </a:solidFill>
                <a:cs typeface="+mn-cs"/>
              </a:rPr>
              <a:t>utput equation</a:t>
            </a:r>
            <a:endParaRPr lang="en-US" sz="1600" b="0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28" name="Line 8"/>
          <p:cNvSpPr>
            <a:spLocks noChangeShapeType="1"/>
          </p:cNvSpPr>
          <p:nvPr/>
        </p:nvSpPr>
        <p:spPr bwMode="auto">
          <a:xfrm>
            <a:off x="6948264" y="3284984"/>
            <a:ext cx="360040" cy="1085"/>
          </a:xfrm>
          <a:prstGeom prst="line">
            <a:avLst/>
          </a:prstGeom>
          <a:noFill/>
          <a:ln w="38100" cmpd="sng">
            <a:solidFill>
              <a:srgbClr val="FFFFFF"/>
            </a:solidFill>
            <a:round/>
            <a:headEnd type="arrow" w="sm" len="sm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>
            <a:off x="6948264" y="3789040"/>
            <a:ext cx="360040" cy="1085"/>
          </a:xfrm>
          <a:prstGeom prst="line">
            <a:avLst/>
          </a:prstGeom>
          <a:noFill/>
          <a:ln w="38100" cmpd="sng">
            <a:solidFill>
              <a:srgbClr val="FFFFFF"/>
            </a:solidFill>
            <a:round/>
            <a:headEnd type="arrow" w="sm" len="sm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" name="Oval 6"/>
          <p:cNvSpPr>
            <a:spLocks noChangeArrowheads="1"/>
          </p:cNvSpPr>
          <p:nvPr/>
        </p:nvSpPr>
        <p:spPr bwMode="auto">
          <a:xfrm>
            <a:off x="3419872" y="3501008"/>
            <a:ext cx="504056" cy="576064"/>
          </a:xfrm>
          <a:prstGeom prst="ellipse">
            <a:avLst/>
          </a:prstGeom>
          <a:solidFill>
            <a:schemeClr val="tx1">
              <a:alpha val="25000"/>
            </a:schemeClr>
          </a:solidFill>
          <a:ln w="381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4499992" y="2996952"/>
            <a:ext cx="454077" cy="576064"/>
          </a:xfrm>
          <a:prstGeom prst="ellipse">
            <a:avLst/>
          </a:prstGeom>
          <a:solidFill>
            <a:schemeClr val="tx1">
              <a:alpha val="25000"/>
            </a:schemeClr>
          </a:solidFill>
          <a:ln w="381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2" name="Oval 6"/>
          <p:cNvSpPr>
            <a:spLocks noChangeArrowheads="1"/>
          </p:cNvSpPr>
          <p:nvPr/>
        </p:nvSpPr>
        <p:spPr bwMode="auto">
          <a:xfrm>
            <a:off x="4477963" y="3501008"/>
            <a:ext cx="454077" cy="576064"/>
          </a:xfrm>
          <a:prstGeom prst="ellipse">
            <a:avLst/>
          </a:prstGeom>
          <a:solidFill>
            <a:schemeClr val="tx1">
              <a:alpha val="25000"/>
            </a:schemeClr>
          </a:solidFill>
          <a:ln w="381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37064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911297"/>
              </p:ext>
            </p:extLst>
          </p:nvPr>
        </p:nvGraphicFramePr>
        <p:xfrm>
          <a:off x="1823019" y="2943500"/>
          <a:ext cx="4293386" cy="1173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75" name="Equation" r:id="rId3" imgW="1663700" imgH="520700" progId="Equation.3">
                  <p:embed/>
                </p:oleObj>
              </mc:Choice>
              <mc:Fallback>
                <p:oleObj name="Equation" r:id="rId3" imgW="16637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3019" y="2943500"/>
                        <a:ext cx="4293386" cy="1173171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35050"/>
            <a:ext cx="8587680" cy="528955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3600" u="sng" dirty="0">
                <a:cs typeface="+mn-cs"/>
              </a:rPr>
              <a:t>S</a:t>
            </a:r>
            <a:r>
              <a:rPr lang="en-US" sz="3600" u="sng" dirty="0" smtClean="0">
                <a:cs typeface="+mn-cs"/>
              </a:rPr>
              <a:t>tate estimation problem</a:t>
            </a:r>
            <a:endParaRPr lang="en-US" sz="2400" b="0" u="sng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u="sng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u="sng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u="sng" dirty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u="sng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000" b="0" u="sng" dirty="0" smtClean="0">
                <a:cs typeface="+mn-cs"/>
              </a:rPr>
              <a:t>    </a:t>
            </a:r>
          </a:p>
          <a:p>
            <a:pPr>
              <a:buFontTx/>
              <a:buNone/>
              <a:defRPr/>
            </a:pPr>
            <a:endParaRPr lang="en-US" sz="2000" b="0" u="sng" dirty="0" smtClean="0">
              <a:cs typeface="+mn-cs"/>
            </a:endParaRPr>
          </a:p>
          <a:p>
            <a:pPr algn="ctr">
              <a:buFontTx/>
              <a:buNone/>
              <a:defRPr/>
            </a:pPr>
            <a:r>
              <a:rPr lang="en-US" sz="2000" u="sng" dirty="0" smtClean="0">
                <a:cs typeface="+mn-cs"/>
              </a:rPr>
              <a:t> </a:t>
            </a:r>
            <a:endParaRPr lang="en-US" sz="2400" u="sng" dirty="0" smtClean="0">
              <a:cs typeface="+mn-cs"/>
            </a:endParaRPr>
          </a:p>
          <a:p>
            <a:pPr>
              <a:buNone/>
              <a:defRPr/>
            </a:pPr>
            <a:r>
              <a:rPr lang="en-US" dirty="0" smtClean="0"/>
              <a:t>    Given</a:t>
            </a:r>
            <a:r>
              <a:rPr lang="en-US" dirty="0" smtClean="0"/>
              <a:t>… </a:t>
            </a:r>
            <a:r>
              <a:rPr lang="en-US" b="0" dirty="0" smtClean="0"/>
              <a:t> </a:t>
            </a:r>
            <a:r>
              <a:rPr lang="en-US" sz="2400" dirty="0" err="1" smtClean="0"/>
              <a:t>A</a:t>
            </a:r>
            <a:r>
              <a:rPr lang="en-US" sz="2400" baseline="-25000" dirty="0" err="1" smtClean="0"/>
              <a:t>k</a:t>
            </a:r>
            <a:r>
              <a:rPr lang="en-US" sz="2400" b="0" dirty="0" smtClean="0"/>
              <a:t>, </a:t>
            </a:r>
            <a:r>
              <a:rPr lang="en-US" sz="2400" dirty="0" err="1" smtClean="0"/>
              <a:t>B</a:t>
            </a:r>
            <a:r>
              <a:rPr lang="en-US" sz="2400" baseline="-25000" dirty="0" err="1"/>
              <a:t>k</a:t>
            </a:r>
            <a:r>
              <a:rPr lang="en-US" sz="2400" b="0" dirty="0" smtClean="0"/>
              <a:t>,</a:t>
            </a:r>
            <a:r>
              <a:rPr lang="en-US" sz="2400" dirty="0" smtClean="0"/>
              <a:t> </a:t>
            </a:r>
            <a:r>
              <a:rPr lang="en-US" sz="2400" dirty="0" err="1" smtClean="0"/>
              <a:t>C</a:t>
            </a:r>
            <a:r>
              <a:rPr lang="en-US" sz="2400" baseline="-25000" dirty="0" err="1"/>
              <a:t>k</a:t>
            </a:r>
            <a:r>
              <a:rPr lang="en-US" sz="2400" b="0" dirty="0" smtClean="0"/>
              <a:t>, </a:t>
            </a:r>
            <a:r>
              <a:rPr lang="en-US" sz="2400" dirty="0" err="1" smtClean="0"/>
              <a:t>D</a:t>
            </a:r>
            <a:r>
              <a:rPr lang="en-US" sz="2400" baseline="-25000" dirty="0" err="1"/>
              <a:t>k</a:t>
            </a:r>
            <a:r>
              <a:rPr lang="en-US" sz="2400" dirty="0" smtClean="0"/>
              <a:t>, </a:t>
            </a:r>
            <a:r>
              <a:rPr lang="en-US" sz="2400" dirty="0" err="1" smtClean="0"/>
              <a:t>V</a:t>
            </a:r>
            <a:r>
              <a:rPr lang="en-US" sz="2400" baseline="-25000" dirty="0" err="1"/>
              <a:t>k</a:t>
            </a:r>
            <a:r>
              <a:rPr lang="en-US" sz="2400" dirty="0" smtClean="0"/>
              <a:t>, </a:t>
            </a:r>
            <a:r>
              <a:rPr lang="en-US" sz="2400" b="0" dirty="0" err="1" smtClean="0"/>
              <a:t>W</a:t>
            </a:r>
            <a:r>
              <a:rPr lang="en-US" sz="2400" baseline="-25000" dirty="0" err="1"/>
              <a:t>k</a:t>
            </a:r>
            <a:r>
              <a:rPr lang="en-US" sz="2400" b="0" dirty="0" smtClean="0"/>
              <a:t>, </a:t>
            </a:r>
            <a:r>
              <a:rPr lang="en-US" sz="2400" b="0" dirty="0"/>
              <a:t>k=0,1,2,... </a:t>
            </a:r>
            <a:r>
              <a:rPr lang="en-US" sz="2400" b="0" dirty="0" smtClean="0"/>
              <a:t>           </a:t>
            </a:r>
            <a:r>
              <a:rPr lang="en-US" sz="2400" b="0" dirty="0" smtClean="0"/>
              <a:t>   </a:t>
            </a:r>
          </a:p>
          <a:p>
            <a:pPr>
              <a:buNone/>
              <a:defRPr/>
            </a:pPr>
            <a:r>
              <a:rPr lang="en-US" sz="2400" b="0" dirty="0"/>
              <a:t> </a:t>
            </a:r>
            <a:r>
              <a:rPr lang="en-US" sz="2400" b="0" dirty="0" smtClean="0"/>
              <a:t>            </a:t>
            </a:r>
            <a:r>
              <a:rPr lang="en-US" sz="2400" b="0" dirty="0" smtClean="0"/>
              <a:t>and    </a:t>
            </a:r>
            <a:r>
              <a:rPr lang="en-US" sz="2400" b="0" dirty="0"/>
              <a:t>input/</a:t>
            </a:r>
            <a:r>
              <a:rPr lang="en-US" sz="2400" b="0" dirty="0" smtClean="0"/>
              <a:t>output observations </a:t>
            </a:r>
            <a:r>
              <a:rPr lang="en-US" sz="2400" b="0" dirty="0" err="1" smtClean="0"/>
              <a:t>u</a:t>
            </a:r>
            <a:r>
              <a:rPr lang="en-US" sz="2400" baseline="-25000" dirty="0" err="1"/>
              <a:t>k</a:t>
            </a:r>
            <a:r>
              <a:rPr lang="en-US" sz="2400" b="0" dirty="0" err="1" smtClean="0"/>
              <a:t>,y</a:t>
            </a:r>
            <a:r>
              <a:rPr lang="en-US" sz="2400" baseline="-25000" dirty="0" err="1"/>
              <a:t>k</a:t>
            </a:r>
            <a:r>
              <a:rPr lang="en-US" sz="2400" b="0" dirty="0" smtClean="0"/>
              <a:t>, </a:t>
            </a:r>
            <a:r>
              <a:rPr lang="en-US" sz="2400" b="0" dirty="0"/>
              <a:t>k=0,1,2,... </a:t>
            </a:r>
            <a:endParaRPr lang="en-US" sz="2400" b="0" dirty="0" smtClean="0"/>
          </a:p>
          <a:p>
            <a:pPr>
              <a:buFontTx/>
              <a:buNone/>
              <a:defRPr/>
            </a:pPr>
            <a:r>
              <a:rPr lang="en-US" dirty="0" smtClean="0"/>
              <a:t>    Then</a:t>
            </a:r>
            <a:r>
              <a:rPr lang="en-US" dirty="0" smtClean="0"/>
              <a:t>…   </a:t>
            </a:r>
            <a:r>
              <a:rPr lang="en-US" sz="2400" b="0" u="sng" dirty="0" smtClean="0"/>
              <a:t>estimate </a:t>
            </a:r>
            <a:r>
              <a:rPr lang="en-US" sz="2400" b="0" u="sng" dirty="0" smtClean="0"/>
              <a:t>the </a:t>
            </a:r>
            <a:r>
              <a:rPr lang="en-US" sz="2400" b="0" u="sng" dirty="0"/>
              <a:t>internal </a:t>
            </a:r>
            <a:r>
              <a:rPr lang="en-US" sz="2400" b="0" u="sng" dirty="0" smtClean="0"/>
              <a:t>state vectors</a:t>
            </a:r>
            <a:r>
              <a:rPr lang="en-US" sz="2400" b="0" dirty="0" smtClean="0"/>
              <a:t> </a:t>
            </a:r>
            <a:r>
              <a:rPr lang="en-US" sz="2400" dirty="0" err="1" smtClean="0"/>
              <a:t>x</a:t>
            </a:r>
            <a:r>
              <a:rPr lang="en-US" sz="2400" baseline="-25000" dirty="0" err="1"/>
              <a:t>k</a:t>
            </a:r>
            <a:r>
              <a:rPr lang="en-US" sz="2400" b="0" dirty="0" smtClean="0"/>
              <a:t>, </a:t>
            </a:r>
            <a:r>
              <a:rPr lang="en-US" sz="2400" b="0" dirty="0"/>
              <a:t>k=</a:t>
            </a:r>
            <a:r>
              <a:rPr lang="en-US" sz="2400" b="0" dirty="0" smtClean="0"/>
              <a:t>0,1,2,.</a:t>
            </a:r>
            <a:r>
              <a:rPr lang="en-US" sz="2400" b="0" dirty="0"/>
              <a:t>..                             </a:t>
            </a: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3663"/>
            <a:ext cx="8610600" cy="781050"/>
          </a:xfrm>
        </p:spPr>
        <p:txBody>
          <a:bodyPr/>
          <a:lstStyle/>
          <a:p>
            <a:pPr>
              <a:defRPr/>
            </a:pPr>
            <a:r>
              <a:rPr lang="en-US" sz="3200" dirty="0" err="1" smtClean="0"/>
              <a:t>Kalman</a:t>
            </a:r>
            <a:r>
              <a:rPr lang="en-US" sz="3200" dirty="0" smtClean="0"/>
              <a:t> Filter Basics</a:t>
            </a:r>
            <a:endParaRPr lang="en-US" sz="3200" dirty="0" smtClean="0">
              <a:cs typeface="+mj-cs"/>
            </a:endParaRP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1475656" y="2276872"/>
            <a:ext cx="2181884" cy="3706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sz="1800" b="0" dirty="0">
                <a:solidFill>
                  <a:srgbClr val="FF0000"/>
                </a:solidFill>
                <a:cs typeface="+mn-cs"/>
              </a:rPr>
              <a:t>s</a:t>
            </a:r>
            <a:r>
              <a:rPr lang="en-US" sz="1800" b="0" dirty="0" smtClean="0">
                <a:solidFill>
                  <a:srgbClr val="FF0000"/>
                </a:solidFill>
                <a:cs typeface="+mn-cs"/>
              </a:rPr>
              <a:t>tate vector</a:t>
            </a:r>
            <a:endParaRPr lang="en-US" sz="1800" b="0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35" name="Line 8"/>
          <p:cNvSpPr>
            <a:spLocks noChangeShapeType="1"/>
          </p:cNvSpPr>
          <p:nvPr/>
        </p:nvSpPr>
        <p:spPr bwMode="auto">
          <a:xfrm flipH="1" flipV="1">
            <a:off x="3635896" y="2636912"/>
            <a:ext cx="288032" cy="358955"/>
          </a:xfrm>
          <a:prstGeom prst="line">
            <a:avLst/>
          </a:prstGeom>
          <a:noFill/>
          <a:ln w="38100" cmpd="sng">
            <a:solidFill>
              <a:srgbClr val="FFFFFF"/>
            </a:solidFill>
            <a:round/>
            <a:headEnd type="arrow" w="sm" len="sm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3779912" y="2996952"/>
            <a:ext cx="576064" cy="576064"/>
          </a:xfrm>
          <a:prstGeom prst="ellipse">
            <a:avLst/>
          </a:prstGeom>
          <a:solidFill>
            <a:schemeClr val="tx1">
              <a:alpha val="25000"/>
            </a:schemeClr>
          </a:solidFill>
          <a:ln w="381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595606"/>
              </p:ext>
            </p:extLst>
          </p:nvPr>
        </p:nvGraphicFramePr>
        <p:xfrm>
          <a:off x="4527550" y="3321050"/>
          <a:ext cx="88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76" name="Equation" r:id="rId5" imgW="88900" imgH="215900" progId="Equation.3">
                  <p:embed/>
                </p:oleObj>
              </mc:Choice>
              <mc:Fallback>
                <p:oleObj name="Equation" r:id="rId5" imgW="88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27550" y="3321050"/>
                        <a:ext cx="889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9243223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35050"/>
            <a:ext cx="8587680" cy="528955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2000" b="0" dirty="0" smtClean="0">
                <a:cs typeface="+mn-cs"/>
              </a:rPr>
              <a:t>Fixed parameter estimation (see p.4) is seen to be a special case, with</a:t>
            </a: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en-US" sz="3600" u="sng" dirty="0" smtClean="0">
                <a:cs typeface="+mn-cs"/>
              </a:rPr>
              <a:t>State </a:t>
            </a:r>
            <a:r>
              <a:rPr lang="en-US" sz="3600" u="sng" dirty="0" smtClean="0">
                <a:cs typeface="+mn-cs"/>
              </a:rPr>
              <a:t>space model</a:t>
            </a:r>
            <a:r>
              <a:rPr lang="en-US" sz="3600" dirty="0" smtClean="0">
                <a:cs typeface="+mn-cs"/>
              </a:rPr>
              <a:t> </a:t>
            </a:r>
          </a:p>
          <a:p>
            <a:pPr algn="ctr"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</a:t>
            </a:r>
            <a:endParaRPr lang="en-US" sz="20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dirty="0" smtClean="0">
                <a:cs typeface="+mn-cs"/>
              </a:rPr>
              <a:t>   </a:t>
            </a:r>
            <a:r>
              <a:rPr lang="en-US" b="0" dirty="0" smtClean="0">
                <a:cs typeface="+mn-cs"/>
              </a:rPr>
              <a:t>With the above substitutions, </a:t>
            </a:r>
            <a:r>
              <a:rPr lang="en-US" b="0" dirty="0" err="1" smtClean="0">
                <a:cs typeface="+mn-cs"/>
              </a:rPr>
              <a:t>Kalman</a:t>
            </a:r>
            <a:r>
              <a:rPr lang="en-US" b="0" dirty="0" smtClean="0">
                <a:cs typeface="+mn-cs"/>
              </a:rPr>
              <a:t> filter algorithms will be turned into Recursive Least Squares algorithms </a:t>
            </a:r>
            <a:r>
              <a:rPr lang="en-US" sz="1800" b="0" dirty="0" smtClean="0">
                <a:cs typeface="+mn-cs"/>
              </a:rPr>
              <a:t>(standard (p. 25) &amp; square-root (p. 22)) </a:t>
            </a:r>
            <a:r>
              <a:rPr lang="mr-IN" sz="1800" b="0" dirty="0" smtClean="0">
                <a:cs typeface="+mn-cs"/>
              </a:rPr>
              <a:t>…</a:t>
            </a:r>
            <a:r>
              <a:rPr lang="en-US" sz="1800" b="0" dirty="0" smtClean="0">
                <a:cs typeface="+mn-cs"/>
              </a:rPr>
              <a:t>    </a:t>
            </a:r>
            <a:endParaRPr lang="en-US" sz="180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</a:t>
            </a: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3663"/>
            <a:ext cx="8610600" cy="781050"/>
          </a:xfrm>
        </p:spPr>
        <p:txBody>
          <a:bodyPr/>
          <a:lstStyle/>
          <a:p>
            <a:pPr>
              <a:defRPr/>
            </a:pPr>
            <a:r>
              <a:rPr lang="en-US" sz="3200" dirty="0" err="1"/>
              <a:t>Kalman</a:t>
            </a:r>
            <a:r>
              <a:rPr lang="en-US" sz="3200" dirty="0"/>
              <a:t> Filter Basics</a:t>
            </a:r>
            <a:endParaRPr lang="en-US" sz="3200" dirty="0" smtClean="0">
              <a:cs typeface="+mj-cs"/>
            </a:endParaRPr>
          </a:p>
        </p:txBody>
      </p:sp>
      <p:graphicFrame>
        <p:nvGraphicFramePr>
          <p:cNvPr id="4813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712498"/>
              </p:ext>
            </p:extLst>
          </p:nvPr>
        </p:nvGraphicFramePr>
        <p:xfrm>
          <a:off x="1700213" y="2700338"/>
          <a:ext cx="4675187" cy="165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8" name="Equation" r:id="rId3" imgW="1752600" imgH="736600" progId="Equation.3">
                  <p:embed/>
                </p:oleObj>
              </mc:Choice>
              <mc:Fallback>
                <p:oleObj name="Equation" r:id="rId3" imgW="17526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0213" y="2700338"/>
                        <a:ext cx="4675187" cy="165893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Oval 6"/>
          <p:cNvSpPr>
            <a:spLocks noChangeArrowheads="1"/>
          </p:cNvSpPr>
          <p:nvPr/>
        </p:nvSpPr>
        <p:spPr bwMode="auto">
          <a:xfrm>
            <a:off x="3419872" y="3284984"/>
            <a:ext cx="936104" cy="1224136"/>
          </a:xfrm>
          <a:prstGeom prst="ellipse">
            <a:avLst/>
          </a:prstGeom>
          <a:solidFill>
            <a:schemeClr val="tx1">
              <a:alpha val="25000"/>
            </a:schemeClr>
          </a:solidFill>
          <a:ln w="381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2" name="Oval 6"/>
          <p:cNvSpPr>
            <a:spLocks noChangeArrowheads="1"/>
          </p:cNvSpPr>
          <p:nvPr/>
        </p:nvSpPr>
        <p:spPr bwMode="auto">
          <a:xfrm>
            <a:off x="3995936" y="2636912"/>
            <a:ext cx="720080" cy="792088"/>
          </a:xfrm>
          <a:prstGeom prst="ellipse">
            <a:avLst/>
          </a:prstGeom>
          <a:solidFill>
            <a:schemeClr val="tx1">
              <a:alpha val="25000"/>
            </a:schemeClr>
          </a:solidFill>
          <a:ln w="381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81180" y="2852936"/>
            <a:ext cx="37499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Wingdings"/>
              </a:rPr>
              <a:t>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28184" y="2492896"/>
            <a:ext cx="2808312" cy="1372683"/>
          </a:xfrm>
          <a:prstGeom prst="rect">
            <a:avLst/>
          </a:prstGeom>
          <a:solidFill>
            <a:srgbClr val="FFFFFF"/>
          </a:solidFill>
          <a:ln>
            <a:solidFill>
              <a:srgbClr val="081D58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rgbClr val="081D58"/>
                </a:solidFill>
              </a:rPr>
              <a:t>Parameter vector </a:t>
            </a:r>
            <a:r>
              <a:rPr lang="en-US" sz="1600" dirty="0" err="1" smtClean="0">
                <a:solidFill>
                  <a:srgbClr val="081D58"/>
                </a:solidFill>
              </a:rPr>
              <a:t>w</a:t>
            </a:r>
            <a:r>
              <a:rPr lang="en-US" sz="1600" baseline="30000" dirty="0" err="1" smtClean="0">
                <a:solidFill>
                  <a:srgbClr val="081D58"/>
                </a:solidFill>
              </a:rPr>
              <a:t>o</a:t>
            </a:r>
            <a:r>
              <a:rPr lang="en-US" sz="1600" b="0" dirty="0" smtClean="0">
                <a:solidFill>
                  <a:srgbClr val="081D58"/>
                </a:solidFill>
              </a:rPr>
              <a:t> takes the place of the s</a:t>
            </a:r>
            <a:r>
              <a:rPr lang="en-US" sz="1600" b="0" dirty="0" smtClean="0">
                <a:solidFill>
                  <a:srgbClr val="081D58"/>
                </a:solidFill>
              </a:rPr>
              <a:t>tate vector, but is assumed </a:t>
            </a:r>
            <a:r>
              <a:rPr lang="en-US" sz="1600" b="0" dirty="0" smtClean="0">
                <a:solidFill>
                  <a:srgbClr val="081D58"/>
                </a:solidFill>
              </a:rPr>
              <a:t>to </a:t>
            </a:r>
            <a:r>
              <a:rPr lang="en-US" sz="1600" b="0" dirty="0" smtClean="0">
                <a:solidFill>
                  <a:srgbClr val="081D58"/>
                </a:solidFill>
              </a:rPr>
              <a:t>be      time</a:t>
            </a:r>
            <a:r>
              <a:rPr lang="en-US" sz="1600" b="0" dirty="0" smtClean="0">
                <a:solidFill>
                  <a:srgbClr val="081D58"/>
                </a:solidFill>
              </a:rPr>
              <a:t>-</a:t>
            </a:r>
            <a:r>
              <a:rPr lang="en-US" sz="1600" b="0" dirty="0" smtClean="0">
                <a:solidFill>
                  <a:srgbClr val="081D58"/>
                </a:solidFill>
              </a:rPr>
              <a:t>invariant</a:t>
            </a:r>
          </a:p>
          <a:p>
            <a:r>
              <a:rPr lang="en-US" sz="1600" dirty="0" smtClean="0">
                <a:solidFill>
                  <a:srgbClr val="081D58"/>
                </a:solidFill>
              </a:rPr>
              <a:t>w</a:t>
            </a:r>
            <a:r>
              <a:rPr lang="en-US" sz="1600" b="0" baseline="30000" dirty="0" smtClean="0">
                <a:solidFill>
                  <a:srgbClr val="081D58"/>
                </a:solidFill>
              </a:rPr>
              <a:t>o</a:t>
            </a:r>
            <a:r>
              <a:rPr lang="en-US" sz="1600" b="0" baseline="-25000" dirty="0" smtClean="0">
                <a:solidFill>
                  <a:srgbClr val="081D58"/>
                </a:solidFill>
              </a:rPr>
              <a:t>k+1</a:t>
            </a:r>
            <a:r>
              <a:rPr lang="en-US" sz="1600" b="0" dirty="0" smtClean="0">
                <a:solidFill>
                  <a:srgbClr val="081D58"/>
                </a:solidFill>
              </a:rPr>
              <a:t>=</a:t>
            </a:r>
            <a:r>
              <a:rPr lang="en-US" sz="1600" dirty="0" smtClean="0">
                <a:solidFill>
                  <a:srgbClr val="081D58"/>
                </a:solidFill>
              </a:rPr>
              <a:t>w</a:t>
            </a:r>
            <a:r>
              <a:rPr lang="en-US" sz="1600" b="0" baseline="30000" dirty="0" smtClean="0">
                <a:solidFill>
                  <a:srgbClr val="081D58"/>
                </a:solidFill>
              </a:rPr>
              <a:t>o</a:t>
            </a:r>
            <a:r>
              <a:rPr lang="en-US" sz="1600" b="0" baseline="-25000" dirty="0" smtClean="0">
                <a:solidFill>
                  <a:srgbClr val="081D58"/>
                </a:solidFill>
              </a:rPr>
              <a:t>k</a:t>
            </a:r>
            <a:endParaRPr lang="en-US" sz="1600" b="0" dirty="0">
              <a:solidFill>
                <a:srgbClr val="081D58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48064" y="3861048"/>
            <a:ext cx="37499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Wingdings"/>
              </a:rPr>
              <a:t>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80112" y="3933056"/>
            <a:ext cx="3456384" cy="338554"/>
          </a:xfrm>
          <a:prstGeom prst="rect">
            <a:avLst/>
          </a:prstGeom>
          <a:solidFill>
            <a:srgbClr val="FFFFFF"/>
          </a:solidFill>
          <a:ln>
            <a:solidFill>
              <a:srgbClr val="081D58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81D58"/>
                </a:solidFill>
              </a:rPr>
              <a:t>u</a:t>
            </a:r>
            <a:r>
              <a:rPr lang="en-US" sz="1600" baseline="30000" dirty="0" err="1" smtClean="0">
                <a:solidFill>
                  <a:srgbClr val="081D58"/>
                </a:solidFill>
              </a:rPr>
              <a:t>T</a:t>
            </a:r>
            <a:r>
              <a:rPr lang="en-US" sz="1600" b="0" baseline="-25000" dirty="0" err="1">
                <a:solidFill>
                  <a:srgbClr val="081D58"/>
                </a:solidFill>
              </a:rPr>
              <a:t>k</a:t>
            </a:r>
            <a:r>
              <a:rPr lang="en-US" sz="1600" b="0" dirty="0" smtClean="0">
                <a:solidFill>
                  <a:srgbClr val="081D58"/>
                </a:solidFill>
              </a:rPr>
              <a:t> takes the place of </a:t>
            </a:r>
            <a:r>
              <a:rPr lang="en-US" sz="1600" dirty="0" err="1" smtClean="0">
                <a:solidFill>
                  <a:srgbClr val="081D58"/>
                </a:solidFill>
              </a:rPr>
              <a:t>C</a:t>
            </a:r>
            <a:r>
              <a:rPr lang="en-US" sz="1600" b="0" baseline="-25000" dirty="0" err="1">
                <a:solidFill>
                  <a:srgbClr val="081D58"/>
                </a:solidFill>
              </a:rPr>
              <a:t>k</a:t>
            </a:r>
            <a:r>
              <a:rPr lang="en-US" sz="1600" b="0" dirty="0" smtClean="0">
                <a:solidFill>
                  <a:srgbClr val="081D58"/>
                </a:solidFill>
              </a:rPr>
              <a:t> ! </a:t>
            </a:r>
            <a:endParaRPr lang="en-US" sz="1600" dirty="0">
              <a:solidFill>
                <a:srgbClr val="081D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05015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3663"/>
            <a:ext cx="8610600" cy="781050"/>
          </a:xfrm>
        </p:spPr>
        <p:txBody>
          <a:bodyPr/>
          <a:lstStyle/>
          <a:p>
            <a:pPr>
              <a:defRPr/>
            </a:pPr>
            <a:r>
              <a:rPr lang="en-US" sz="3200" dirty="0" err="1" smtClean="0"/>
              <a:t>Kalman</a:t>
            </a:r>
            <a:r>
              <a:rPr lang="en-US" sz="3200" dirty="0" smtClean="0"/>
              <a:t> Filter Basics</a:t>
            </a:r>
            <a:endParaRPr lang="en-US" sz="3200" dirty="0" smtClean="0">
              <a:cs typeface="+mj-cs"/>
            </a:endParaRP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sz="2400" b="0" dirty="0" smtClean="0">
                <a:cs typeface="+mn-cs"/>
              </a:rPr>
              <a:t> </a:t>
            </a:r>
            <a:r>
              <a:rPr lang="en-US" sz="2400" u="sng" dirty="0" smtClean="0">
                <a:cs typeface="+mn-cs"/>
              </a:rPr>
              <a:t>Definition</a:t>
            </a:r>
            <a:r>
              <a:rPr lang="en-US" sz="2400" b="0" dirty="0" smtClean="0">
                <a:cs typeface="+mn-cs"/>
              </a:rPr>
              <a:t>:</a:t>
            </a:r>
            <a:r>
              <a:rPr lang="en-US" dirty="0" smtClean="0">
                <a:cs typeface="+mn-cs"/>
              </a:rPr>
              <a:t>            </a:t>
            </a:r>
            <a:r>
              <a:rPr lang="en-US" sz="2400" b="0" dirty="0" smtClean="0">
                <a:cs typeface="+mn-cs"/>
              </a:rPr>
              <a:t>= Linear MMSE-estimate of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err="1" smtClean="0"/>
              <a:t>x</a:t>
            </a:r>
            <a:r>
              <a:rPr lang="en-US" sz="1600" b="0" dirty="0" err="1" smtClean="0"/>
              <a:t>k</a:t>
            </a:r>
            <a:r>
              <a:rPr lang="en-US" sz="2400" b="0" dirty="0" smtClean="0">
                <a:cs typeface="+mn-cs"/>
              </a:rPr>
              <a:t> using all   </a:t>
            </a: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                           </a:t>
            </a:r>
            <a:r>
              <a:rPr lang="en-US" sz="2400" b="0" dirty="0" smtClean="0">
                <a:cs typeface="+mn-cs"/>
              </a:rPr>
              <a:t>     available </a:t>
            </a:r>
            <a:r>
              <a:rPr lang="en-US" sz="2400" b="0" dirty="0" smtClean="0">
                <a:cs typeface="+mn-cs"/>
              </a:rPr>
              <a:t>data up until time</a:t>
            </a:r>
            <a:r>
              <a:rPr lang="en-US" sz="2400" b="0" dirty="0">
                <a:cs typeface="+mn-cs"/>
              </a:rPr>
              <a:t> </a:t>
            </a:r>
            <a:r>
              <a:rPr lang="en-US" sz="2400" b="0" dirty="0" smtClean="0">
                <a:cs typeface="+mn-cs"/>
              </a:rPr>
              <a:t>l</a:t>
            </a:r>
            <a:endParaRPr lang="en-US" sz="2400" b="0" i="1" dirty="0" smtClean="0">
              <a:cs typeface="+mn-cs"/>
            </a:endParaRPr>
          </a:p>
          <a:p>
            <a:pPr marL="0" indent="0">
              <a:lnSpc>
                <a:spcPct val="75000"/>
              </a:lnSpc>
              <a:buNone/>
              <a:defRPr/>
            </a:pPr>
            <a:endParaRPr lang="en-US" sz="2400" b="0" i="1" dirty="0" smtClean="0">
              <a:cs typeface="+mn-cs"/>
            </a:endParaRPr>
          </a:p>
          <a:p>
            <a:pPr marL="0" indent="0">
              <a:lnSpc>
                <a:spcPct val="75000"/>
              </a:lnSpc>
              <a:buNone/>
              <a:defRPr/>
            </a:pPr>
            <a:r>
              <a:rPr lang="en-US" sz="2400" b="0" i="1" dirty="0" smtClean="0">
                <a:cs typeface="+mn-cs"/>
              </a:rPr>
              <a:t>	`</a:t>
            </a:r>
            <a:r>
              <a:rPr lang="en-US" sz="2400" b="0" i="1" u="sng" dirty="0" smtClean="0">
                <a:cs typeface="+mn-cs"/>
              </a:rPr>
              <a:t>FILTERING</a:t>
            </a:r>
            <a:r>
              <a:rPr lang="ja-JP" altLang="en-US" sz="2400" b="0" i="1" dirty="0" smtClean="0">
                <a:latin typeface="Arial"/>
                <a:cs typeface="+mn-cs"/>
              </a:rPr>
              <a:t>’</a:t>
            </a:r>
            <a:r>
              <a:rPr lang="en-US" sz="2400" b="0" i="1" dirty="0" smtClean="0">
                <a:cs typeface="+mn-cs"/>
              </a:rPr>
              <a:t>     = </a:t>
            </a:r>
            <a:r>
              <a:rPr lang="en-US" sz="2400" b="0" i="1" dirty="0" smtClean="0">
                <a:cs typeface="+mn-cs"/>
              </a:rPr>
              <a:t>estimate</a:t>
            </a:r>
            <a:endParaRPr lang="en-US" sz="2400" b="0" i="1" dirty="0" smtClean="0">
              <a:cs typeface="+mn-cs"/>
            </a:endParaRPr>
          </a:p>
          <a:p>
            <a:pPr marL="0" indent="0">
              <a:lnSpc>
                <a:spcPct val="75000"/>
              </a:lnSpc>
              <a:spcBef>
                <a:spcPts val="1800"/>
              </a:spcBef>
              <a:buNone/>
              <a:defRPr/>
            </a:pPr>
            <a:r>
              <a:rPr lang="en-US" sz="2400" b="0" i="1" dirty="0" smtClean="0">
                <a:cs typeface="+mn-cs"/>
              </a:rPr>
              <a:t>	`</a:t>
            </a:r>
            <a:r>
              <a:rPr lang="en-US" sz="2400" b="0" i="1" u="sng" dirty="0" smtClean="0">
                <a:cs typeface="+mn-cs"/>
              </a:rPr>
              <a:t>PREDICTION</a:t>
            </a:r>
            <a:r>
              <a:rPr lang="ja-JP" altLang="en-US" sz="2400" b="0" i="1" dirty="0" smtClean="0">
                <a:latin typeface="Arial"/>
                <a:cs typeface="+mn-cs"/>
              </a:rPr>
              <a:t>’</a:t>
            </a:r>
            <a:r>
              <a:rPr lang="en-US" sz="2400" b="0" i="1" dirty="0" smtClean="0">
                <a:cs typeface="+mn-cs"/>
              </a:rPr>
              <a:t>  = </a:t>
            </a:r>
            <a:r>
              <a:rPr lang="en-US" sz="2400" b="0" i="1" dirty="0" smtClean="0">
                <a:cs typeface="+mn-cs"/>
              </a:rPr>
              <a:t>estimate</a:t>
            </a:r>
            <a:endParaRPr lang="en-US" sz="2400" b="0" i="1" dirty="0" smtClean="0">
              <a:cs typeface="+mn-cs"/>
            </a:endParaRPr>
          </a:p>
          <a:p>
            <a:pPr marL="0" indent="0">
              <a:lnSpc>
                <a:spcPct val="75000"/>
              </a:lnSpc>
              <a:spcBef>
                <a:spcPts val="1800"/>
              </a:spcBef>
              <a:buNone/>
              <a:defRPr/>
            </a:pPr>
            <a:r>
              <a:rPr lang="en-US" sz="2400" b="0" i="1" dirty="0" smtClean="0">
                <a:cs typeface="+mn-cs"/>
              </a:rPr>
              <a:t>	`</a:t>
            </a:r>
            <a:r>
              <a:rPr lang="en-US" sz="2400" b="0" i="1" u="sng" dirty="0" smtClean="0">
                <a:cs typeface="+mn-cs"/>
              </a:rPr>
              <a:t>SMOOTHING</a:t>
            </a:r>
            <a:r>
              <a:rPr lang="ja-JP" altLang="en-US" sz="2400" b="0" i="1" dirty="0" smtClean="0">
                <a:latin typeface="Arial"/>
                <a:cs typeface="+mn-cs"/>
              </a:rPr>
              <a:t>’</a:t>
            </a:r>
            <a:r>
              <a:rPr lang="en-US" sz="2400" b="0" i="1" dirty="0" smtClean="0">
                <a:cs typeface="+mn-cs"/>
              </a:rPr>
              <a:t>  = estimate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</a:t>
            </a:r>
            <a:endParaRPr lang="en-US" sz="2400" b="0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b="0" dirty="0" err="1" smtClean="0">
                <a:cs typeface="+mn-cs"/>
              </a:rPr>
              <a:t>Kalman</a:t>
            </a:r>
            <a:r>
              <a:rPr lang="en-US" sz="2400" b="0" dirty="0" smtClean="0">
                <a:cs typeface="+mn-cs"/>
              </a:rPr>
              <a:t> filter will compute                       @ time k</a:t>
            </a:r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en-US" sz="2400" b="0" dirty="0" smtClean="0">
                <a:cs typeface="+mn-cs"/>
              </a:rPr>
              <a:t>    For e</a:t>
            </a:r>
            <a:r>
              <a:rPr lang="en-US" sz="2400" b="0" dirty="0" smtClean="0">
                <a:cs typeface="+mn-cs"/>
              </a:rPr>
              <a:t>very estimate, a corresponding error covariance  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b="0" dirty="0" smtClean="0">
                <a:cs typeface="+mn-cs"/>
              </a:rPr>
              <a:t>    m</a:t>
            </a:r>
            <a:r>
              <a:rPr lang="en-US" sz="2400" b="0" dirty="0" smtClean="0">
                <a:cs typeface="+mn-cs"/>
              </a:rPr>
              <a:t>atrix </a:t>
            </a:r>
            <a:r>
              <a:rPr lang="en-US" sz="2400" b="0" dirty="0" smtClean="0">
                <a:cs typeface="+mn-cs"/>
              </a:rPr>
              <a:t>will </a:t>
            </a:r>
            <a:r>
              <a:rPr lang="en-US" sz="2400" b="0" dirty="0" smtClean="0">
                <a:cs typeface="+mn-cs"/>
              </a:rPr>
              <a:t>be defined/computed, i.e.</a:t>
            </a:r>
          </a:p>
          <a:p>
            <a:pPr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endParaRPr lang="en-US" sz="2400" b="0" dirty="0" smtClean="0">
              <a:cs typeface="+mn-cs"/>
            </a:endParaRPr>
          </a:p>
        </p:txBody>
      </p:sp>
      <p:graphicFrame>
        <p:nvGraphicFramePr>
          <p:cNvPr id="4915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983148"/>
              </p:ext>
            </p:extLst>
          </p:nvPr>
        </p:nvGraphicFramePr>
        <p:xfrm>
          <a:off x="2771800" y="1124744"/>
          <a:ext cx="573979" cy="603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45" name="Equation" r:id="rId3" imgW="215900" imgH="228600" progId="Equation.3">
                  <p:embed/>
                </p:oleObj>
              </mc:Choice>
              <mc:Fallback>
                <p:oleObj name="Equation" r:id="rId3" imgW="215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1124744"/>
                        <a:ext cx="573979" cy="60377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341827"/>
              </p:ext>
            </p:extLst>
          </p:nvPr>
        </p:nvGraphicFramePr>
        <p:xfrm>
          <a:off x="5076056" y="2045970"/>
          <a:ext cx="504056" cy="47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46" name="Equation" r:id="rId5" imgW="241300" imgH="228600" progId="Equation.3">
                  <p:embed/>
                </p:oleObj>
              </mc:Choice>
              <mc:Fallback>
                <p:oleObj name="Equation" r:id="rId5" imgW="241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2045970"/>
                        <a:ext cx="504056" cy="47411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019923"/>
              </p:ext>
            </p:extLst>
          </p:nvPr>
        </p:nvGraphicFramePr>
        <p:xfrm>
          <a:off x="5076825" y="3212976"/>
          <a:ext cx="1511400" cy="500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47" name="Equation" r:id="rId7" imgW="685800" imgH="228600" progId="Equation.3">
                  <p:embed/>
                </p:oleObj>
              </mc:Choice>
              <mc:Fallback>
                <p:oleObj name="Equation" r:id="rId7" imgW="685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3212976"/>
                        <a:ext cx="1511400" cy="50009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833997"/>
              </p:ext>
            </p:extLst>
          </p:nvPr>
        </p:nvGraphicFramePr>
        <p:xfrm>
          <a:off x="5076825" y="2612978"/>
          <a:ext cx="1511399" cy="500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48" name="Equation" r:id="rId9" imgW="685800" imgH="228600" progId="Equation.3">
                  <p:embed/>
                </p:oleObj>
              </mc:Choice>
              <mc:Fallback>
                <p:oleObj name="Equation" r:id="rId9" imgW="685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2612978"/>
                        <a:ext cx="1511399" cy="50009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648163"/>
              </p:ext>
            </p:extLst>
          </p:nvPr>
        </p:nvGraphicFramePr>
        <p:xfrm>
          <a:off x="2653432" y="5329709"/>
          <a:ext cx="5014912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49" name="Equation" r:id="rId11" imgW="2463800" imgH="469900" progId="Equation.3">
                  <p:embed/>
                </p:oleObj>
              </mc:Choice>
              <mc:Fallback>
                <p:oleObj name="Equation" r:id="rId11" imgW="24638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3432" y="5329709"/>
                        <a:ext cx="5014912" cy="763587"/>
                      </a:xfrm>
                      <a:prstGeom prst="rect">
                        <a:avLst/>
                      </a:prstGeom>
                      <a:solidFill>
                        <a:srgbClr val="FFF169"/>
                      </a:solidFill>
                      <a:ln w="57150" cmpd="sng">
                        <a:solidFill>
                          <a:srgbClr val="AA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5589285"/>
              </p:ext>
            </p:extLst>
          </p:nvPr>
        </p:nvGraphicFramePr>
        <p:xfrm>
          <a:off x="4355976" y="3861048"/>
          <a:ext cx="1656184" cy="501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0" name="Equation" r:id="rId13" imgW="749300" imgH="228600" progId="Equation.3">
                  <p:embed/>
                </p:oleObj>
              </mc:Choice>
              <mc:Fallback>
                <p:oleObj name="Equation" r:id="rId13" imgW="749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3861048"/>
                        <a:ext cx="1656184" cy="501059"/>
                      </a:xfrm>
                      <a:prstGeom prst="rect">
                        <a:avLst/>
                      </a:prstGeom>
                      <a:solidFill>
                        <a:srgbClr val="FFF169"/>
                      </a:solidFill>
                      <a:ln w="57150" cmpd="sng">
                        <a:solidFill>
                          <a:schemeClr val="tx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276435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35050"/>
            <a:ext cx="8659688" cy="5289550"/>
          </a:xfrm>
        </p:spPr>
        <p:txBody>
          <a:bodyPr/>
          <a:lstStyle/>
          <a:p>
            <a:pPr>
              <a:defRPr/>
            </a:pPr>
            <a:r>
              <a:rPr lang="en-US" sz="2400" b="0" dirty="0" smtClean="0">
                <a:cs typeface="+mn-cs"/>
              </a:rPr>
              <a:t>First, the </a:t>
            </a:r>
            <a:r>
              <a:rPr lang="en-US" sz="2400" b="0" dirty="0" smtClean="0">
                <a:cs typeface="+mn-cs"/>
              </a:rPr>
              <a:t>state </a:t>
            </a:r>
            <a:r>
              <a:rPr lang="en-US" sz="2400" b="0" dirty="0" smtClean="0">
                <a:cs typeface="+mn-cs"/>
              </a:rPr>
              <a:t>estimation </a:t>
            </a:r>
            <a:r>
              <a:rPr lang="en-US" sz="2400" b="0" dirty="0" smtClean="0">
                <a:solidFill>
                  <a:srgbClr val="FFF169"/>
                </a:solidFill>
                <a:cs typeface="+mn-cs"/>
              </a:rPr>
              <a:t>@ </a:t>
            </a:r>
            <a:r>
              <a:rPr lang="en-US" sz="2400" b="0" dirty="0" smtClean="0">
                <a:solidFill>
                  <a:srgbClr val="FFF169"/>
                </a:solidFill>
                <a:cs typeface="+mn-cs"/>
              </a:rPr>
              <a:t>time k </a:t>
            </a:r>
            <a:r>
              <a:rPr lang="en-US" sz="2400" b="0" dirty="0" smtClean="0">
                <a:cs typeface="+mn-cs"/>
              </a:rPr>
              <a:t>corresponds to </a:t>
            </a:r>
            <a:r>
              <a:rPr lang="en-US" sz="2400" b="0" dirty="0" smtClean="0">
                <a:cs typeface="+mn-cs"/>
              </a:rPr>
              <a:t>a </a:t>
            </a:r>
            <a:r>
              <a:rPr lang="en-US" sz="1800" b="0" dirty="0" smtClean="0">
                <a:cs typeface="+mn-cs"/>
              </a:rPr>
              <a:t>(large)</a:t>
            </a:r>
            <a:r>
              <a:rPr lang="en-US" sz="2400" b="0" dirty="0" smtClean="0">
                <a:cs typeface="+mn-cs"/>
              </a:rPr>
              <a:t> parameter estimation</a:t>
            </a:r>
            <a:r>
              <a:rPr lang="en-US" sz="2400" b="0" dirty="0" smtClean="0">
                <a:cs typeface="+mn-cs"/>
              </a:rPr>
              <a:t> </a:t>
            </a:r>
            <a:r>
              <a:rPr lang="en-US" sz="2400" b="0" dirty="0" smtClean="0">
                <a:cs typeface="+mn-cs"/>
              </a:rPr>
              <a:t>problem </a:t>
            </a:r>
            <a:r>
              <a:rPr lang="en-US" sz="2400" b="0" dirty="0" smtClean="0">
                <a:cs typeface="+mn-cs"/>
              </a:rPr>
              <a:t>in </a:t>
            </a:r>
            <a:r>
              <a:rPr lang="en-US" sz="2400" b="0" dirty="0" smtClean="0">
                <a:cs typeface="+mn-cs"/>
              </a:rPr>
              <a:t>a</a:t>
            </a:r>
            <a:r>
              <a:rPr lang="en-US" sz="1600" b="0" dirty="0" smtClean="0">
                <a:cs typeface="+mn-cs"/>
              </a:rPr>
              <a:t> </a:t>
            </a:r>
            <a:r>
              <a:rPr lang="en-US" sz="2400" b="0" u="sng" dirty="0" smtClean="0">
                <a:cs typeface="+mn-cs"/>
              </a:rPr>
              <a:t>linear </a:t>
            </a:r>
            <a:r>
              <a:rPr lang="en-US" sz="2400" b="0" u="sng" dirty="0" smtClean="0">
                <a:cs typeface="+mn-cs"/>
              </a:rPr>
              <a:t>regression </a:t>
            </a:r>
            <a:r>
              <a:rPr lang="en-US" sz="2400" b="0" u="sng" dirty="0" smtClean="0">
                <a:cs typeface="+mn-cs"/>
              </a:rPr>
              <a:t>model</a:t>
            </a:r>
            <a:r>
              <a:rPr lang="en-US" sz="2400" b="0" dirty="0" smtClean="0">
                <a:cs typeface="+mn-cs"/>
              </a:rPr>
              <a:t> </a:t>
            </a:r>
            <a:r>
              <a:rPr lang="en-US" sz="1800" b="0" dirty="0" smtClean="0">
                <a:cs typeface="+mn-cs"/>
              </a:rPr>
              <a:t>(see p</a:t>
            </a:r>
            <a:r>
              <a:rPr lang="en-US" sz="1800" b="0" dirty="0" smtClean="0">
                <a:cs typeface="+mn-cs"/>
              </a:rPr>
              <a:t>.4)</a:t>
            </a:r>
            <a:r>
              <a:rPr lang="en-US" sz="2400" b="0" dirty="0" smtClean="0">
                <a:cs typeface="+mn-cs"/>
              </a:rPr>
              <a:t>, </a:t>
            </a:r>
            <a:r>
              <a:rPr lang="en-US" sz="2400" b="0" dirty="0" smtClean="0">
                <a:cs typeface="+mn-cs"/>
              </a:rPr>
              <a:t>where </a:t>
            </a:r>
            <a:r>
              <a:rPr lang="en-US" sz="2400" b="0" dirty="0" smtClean="0">
                <a:cs typeface="+mn-cs"/>
              </a:rPr>
              <a:t>the parameter vector contains all </a:t>
            </a:r>
            <a:r>
              <a:rPr lang="en-US" sz="2400" b="0" dirty="0" smtClean="0">
                <a:cs typeface="+mn-cs"/>
              </a:rPr>
              <a:t>state vectors </a:t>
            </a:r>
            <a:r>
              <a:rPr lang="en-US" sz="2400" dirty="0" smtClean="0">
                <a:cs typeface="+mn-cs"/>
              </a:rPr>
              <a:t>x</a:t>
            </a:r>
            <a:r>
              <a:rPr lang="en-US" sz="2400" b="0" baseline="-25000" dirty="0" smtClean="0">
                <a:cs typeface="+mn-cs"/>
              </a:rPr>
              <a:t>0</a:t>
            </a:r>
            <a:r>
              <a:rPr lang="mr-IN" sz="2400" b="0" dirty="0" smtClean="0">
                <a:cs typeface="+mn-cs"/>
              </a:rPr>
              <a:t>…</a:t>
            </a:r>
            <a:r>
              <a:rPr lang="en-US" sz="2400" b="0" dirty="0" smtClean="0">
                <a:cs typeface="+mn-cs"/>
              </a:rPr>
              <a:t> </a:t>
            </a:r>
            <a:r>
              <a:rPr lang="en-US" sz="2400" dirty="0" smtClean="0">
                <a:cs typeface="+mn-cs"/>
              </a:rPr>
              <a:t>x</a:t>
            </a:r>
            <a:r>
              <a:rPr lang="en-US" sz="2400" b="0" baseline="-25000" dirty="0" smtClean="0">
                <a:cs typeface="+mn-cs"/>
              </a:rPr>
              <a:t>k+1</a:t>
            </a:r>
            <a:r>
              <a:rPr lang="en-US" sz="2400" b="0" dirty="0" smtClean="0">
                <a:cs typeface="+mn-cs"/>
              </a:rPr>
              <a:t> ,i.e.</a:t>
            </a: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dirty="0" smtClean="0">
                <a:cs typeface="+mn-cs"/>
              </a:rPr>
              <a:t>    </a:t>
            </a:r>
            <a:r>
              <a:rPr lang="en-US" sz="1800" b="0" dirty="0" smtClean="0">
                <a:cs typeface="+mn-cs"/>
              </a:rPr>
              <a:t>PS: </a:t>
            </a:r>
            <a:r>
              <a:rPr lang="en-US" sz="1800" dirty="0" smtClean="0">
                <a:cs typeface="+mn-cs"/>
              </a:rPr>
              <a:t>x</a:t>
            </a:r>
            <a:r>
              <a:rPr lang="en-US" sz="1800" b="0" baseline="30000" dirty="0" smtClean="0">
                <a:cs typeface="+mn-cs"/>
              </a:rPr>
              <a:t>^</a:t>
            </a:r>
            <a:r>
              <a:rPr lang="en-US" sz="1800" b="0" baseline="-25000" dirty="0" smtClean="0">
                <a:cs typeface="+mn-cs"/>
              </a:rPr>
              <a:t>0|-1</a:t>
            </a:r>
            <a:r>
              <a:rPr lang="en-US" sz="1800" b="0" dirty="0" smtClean="0">
                <a:cs typeface="+mn-cs"/>
              </a:rPr>
              <a:t> is initial estimate in the sense of p.8</a:t>
            </a:r>
            <a:endParaRPr lang="en-US" sz="1800" b="0" dirty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1800" b="0" dirty="0" smtClean="0">
                <a:cs typeface="+mn-cs"/>
              </a:rPr>
              <a:t>   </a:t>
            </a:r>
            <a:endParaRPr lang="en-US" sz="2400" dirty="0" smtClean="0">
              <a:cs typeface="+mn-cs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3663"/>
            <a:ext cx="8610600" cy="781050"/>
          </a:xfrm>
        </p:spPr>
        <p:txBody>
          <a:bodyPr/>
          <a:lstStyle/>
          <a:p>
            <a:pPr>
              <a:defRPr/>
            </a:pPr>
            <a:r>
              <a:rPr lang="en-US" sz="3200" dirty="0" err="1" smtClean="0"/>
              <a:t>Kalman</a:t>
            </a:r>
            <a:r>
              <a:rPr lang="en-US" sz="3200" dirty="0" smtClean="0"/>
              <a:t> Filter Algorithms</a:t>
            </a:r>
            <a:endParaRPr lang="en-US" sz="3200" dirty="0" smtClean="0">
              <a:cs typeface="+mj-cs"/>
            </a:endParaRPr>
          </a:p>
        </p:txBody>
      </p:sp>
      <p:pic>
        <p:nvPicPr>
          <p:cNvPr id="2" name="Picture 1" descr="A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38752"/>
            <a:ext cx="7560840" cy="2734464"/>
          </a:xfrm>
          <a:prstGeom prst="rect">
            <a:avLst/>
          </a:prstGeom>
        </p:spPr>
      </p:pic>
      <p:pic>
        <p:nvPicPr>
          <p:cNvPr id="6" name="Picture 5" descr="K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445224"/>
            <a:ext cx="3402376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8812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3663"/>
            <a:ext cx="8610600" cy="781050"/>
          </a:xfrm>
        </p:spPr>
        <p:txBody>
          <a:bodyPr/>
          <a:lstStyle/>
          <a:p>
            <a:pPr>
              <a:defRPr/>
            </a:pPr>
            <a:r>
              <a:rPr lang="en-US" sz="3200" dirty="0" err="1"/>
              <a:t>Kalman</a:t>
            </a:r>
            <a:r>
              <a:rPr lang="en-US" sz="3200" dirty="0"/>
              <a:t> Filter Algorithms</a:t>
            </a:r>
            <a:endParaRPr lang="en-US" sz="3200" dirty="0" smtClean="0"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586" y="1052736"/>
            <a:ext cx="8558213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bg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4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</p:txBody>
      </p:sp>
      <p:pic>
        <p:nvPicPr>
          <p:cNvPr id="5" name="Picture 4" descr="A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5"/>
            <a:ext cx="6624736" cy="44164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5517232"/>
            <a:ext cx="8640960" cy="72019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0" dirty="0" smtClean="0"/>
              <a:t>Similar derivation, but not </a:t>
            </a:r>
            <a:r>
              <a:rPr lang="en-US" b="0" dirty="0" smtClean="0"/>
              <a:t>considered</a:t>
            </a:r>
            <a:r>
              <a:rPr lang="en-US" sz="1400" b="0" dirty="0" smtClean="0"/>
              <a:t> </a:t>
            </a:r>
            <a:r>
              <a:rPr lang="en-US" b="0" dirty="0" smtClean="0"/>
              <a:t>here </a:t>
            </a:r>
            <a:r>
              <a:rPr lang="en-US" sz="1400" b="0" dirty="0" smtClean="0"/>
              <a:t>(</a:t>
            </a:r>
            <a:r>
              <a:rPr lang="en-US" sz="1400" b="0" dirty="0"/>
              <a:t>except p.22)  </a:t>
            </a:r>
            <a:r>
              <a:rPr lang="en-US" b="0" dirty="0" smtClean="0"/>
              <a:t>for clarity…</a:t>
            </a:r>
          </a:p>
          <a:p>
            <a:r>
              <a:rPr lang="en-US" sz="1400" b="0" dirty="0" smtClean="0"/>
              <a:t>(i.e. stick to previous page)</a:t>
            </a:r>
            <a:endParaRPr lang="en-US" sz="1400" b="0" dirty="0"/>
          </a:p>
        </p:txBody>
      </p:sp>
      <p:pic>
        <p:nvPicPr>
          <p:cNvPr id="3" name="Picture 2" descr="A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204864"/>
            <a:ext cx="1944216" cy="32403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5774143" y="1124744"/>
            <a:ext cx="1451770" cy="462307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ym typeface="Wingdings"/>
              </a:rPr>
              <a:t>S</a:t>
            </a:r>
            <a:r>
              <a:rPr lang="en-US" dirty="0" smtClean="0">
                <a:sym typeface="Wingdings"/>
              </a:rPr>
              <a:t>ee</a:t>
            </a:r>
            <a:r>
              <a:rPr lang="en-US" dirty="0" smtClean="0"/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rPr>
              <a:t>p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rPr>
              <a:t>.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rPr>
              <a:t>7 !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15351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04800" y="1035050"/>
            <a:ext cx="8558213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bg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4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2400" b="0" dirty="0" smtClean="0">
                <a:cs typeface="+mn-cs"/>
              </a:rPr>
              <a:t>Linear regression model </a:t>
            </a:r>
            <a:r>
              <a:rPr lang="en-US" sz="1800" b="0" dirty="0" smtClean="0">
                <a:cs typeface="+mn-cs"/>
              </a:rPr>
              <a:t>(p.16 or 17) </a:t>
            </a:r>
            <a:r>
              <a:rPr lang="en-US" sz="2400" b="0" dirty="0" smtClean="0">
                <a:cs typeface="+mn-cs"/>
              </a:rPr>
              <a:t>has </a:t>
            </a:r>
            <a:r>
              <a:rPr lang="en-US" sz="2400" b="0" i="1" dirty="0" smtClean="0">
                <a:cs typeface="+mn-cs"/>
              </a:rPr>
              <a:t>L+(k+1).(L+1)</a:t>
            </a:r>
            <a:r>
              <a:rPr lang="en-US" sz="2400" b="0" dirty="0" smtClean="0">
                <a:cs typeface="+mn-cs"/>
              </a:rPr>
              <a:t> equations in </a:t>
            </a:r>
            <a:r>
              <a:rPr lang="en-US" sz="2400" b="0" i="1" dirty="0" smtClean="0">
                <a:cs typeface="+mn-cs"/>
              </a:rPr>
              <a:t>(k+1).L</a:t>
            </a:r>
            <a:r>
              <a:rPr lang="en-US" sz="2400" b="0" dirty="0" smtClean="0">
                <a:cs typeface="+mn-cs"/>
              </a:rPr>
              <a:t> unknowns, i.e. </a:t>
            </a:r>
            <a:r>
              <a:rPr lang="en-US" sz="2400" b="0" dirty="0" smtClean="0">
                <a:cs typeface="+mn-cs"/>
              </a:rPr>
              <a:t>corresponds to an </a:t>
            </a:r>
            <a:r>
              <a:rPr lang="en-US" sz="2400" b="0" dirty="0" err="1" smtClean="0">
                <a:cs typeface="+mn-cs"/>
              </a:rPr>
              <a:t>overdetermined</a:t>
            </a:r>
            <a:r>
              <a:rPr lang="en-US" sz="2400" b="0" dirty="0" smtClean="0">
                <a:cs typeface="+mn-cs"/>
              </a:rPr>
              <a:t> set of linear equations</a:t>
            </a:r>
          </a:p>
          <a:p>
            <a:pPr>
              <a:defRPr/>
            </a:pPr>
            <a:r>
              <a:rPr lang="en-US" sz="2400" b="0" dirty="0">
                <a:cs typeface="+mn-cs"/>
              </a:rPr>
              <a:t>.</a:t>
            </a:r>
            <a:endParaRPr lang="en-US" sz="2400" b="0" dirty="0" smtClean="0">
              <a:cs typeface="+mn-cs"/>
            </a:endParaRPr>
          </a:p>
          <a:p>
            <a:pPr marL="0" indent="0"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defRPr/>
            </a:pPr>
            <a:endParaRPr lang="en-US" sz="2400" dirty="0" smtClean="0">
              <a:cs typeface="+mn-cs"/>
            </a:endParaRPr>
          </a:p>
          <a:p>
            <a:pPr>
              <a:defRPr/>
            </a:pPr>
            <a:endParaRPr lang="en-US" sz="2400" dirty="0">
              <a:cs typeface="+mn-cs"/>
            </a:endParaRPr>
          </a:p>
          <a:p>
            <a:pPr>
              <a:defRPr/>
            </a:pPr>
            <a:endParaRPr lang="en-US" sz="2400" dirty="0" smtClean="0">
              <a:cs typeface="+mn-cs"/>
            </a:endParaRPr>
          </a:p>
          <a:p>
            <a:pPr>
              <a:defRPr/>
            </a:pPr>
            <a:endParaRPr lang="en-US" sz="2400" dirty="0">
              <a:cs typeface="+mn-cs"/>
            </a:endParaRPr>
          </a:p>
          <a:p>
            <a:pPr marL="0" indent="0"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spcBef>
                <a:spcPts val="1800"/>
              </a:spcBef>
              <a:defRPr/>
            </a:pPr>
            <a:r>
              <a:rPr lang="en-US" sz="2000" b="0" dirty="0" smtClean="0">
                <a:cs typeface="+mn-cs"/>
              </a:rPr>
              <a:t>Note that # equations as well as # unknowns grows with time, hence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b="0" dirty="0">
                <a:cs typeface="+mn-cs"/>
              </a:rPr>
              <a:t> </a:t>
            </a:r>
            <a:r>
              <a:rPr lang="en-US" sz="2400" b="0" dirty="0" smtClean="0">
                <a:cs typeface="+mn-cs"/>
              </a:rPr>
              <a:t>   need</a:t>
            </a:r>
            <a:r>
              <a:rPr lang="en-US" sz="2400" b="0" dirty="0" smtClean="0">
                <a:cs typeface="+mn-cs"/>
              </a:rPr>
              <a:t> </a:t>
            </a:r>
            <a:r>
              <a:rPr lang="en-US" sz="1600" b="0" dirty="0" smtClean="0">
                <a:cs typeface="+mn-cs"/>
              </a:rPr>
              <a:t>(cheaper) </a:t>
            </a:r>
            <a:r>
              <a:rPr lang="en-US" sz="2400" b="0" u="sng" dirty="0">
                <a:cs typeface="+mn-cs"/>
              </a:rPr>
              <a:t>r</a:t>
            </a:r>
            <a:r>
              <a:rPr lang="en-US" sz="2400" b="0" u="sng" dirty="0" smtClean="0">
                <a:cs typeface="+mn-cs"/>
              </a:rPr>
              <a:t>ecursive </a:t>
            </a:r>
            <a:r>
              <a:rPr lang="en-US" sz="2400" b="0" u="sng" dirty="0" smtClean="0">
                <a:cs typeface="+mn-cs"/>
              </a:rPr>
              <a:t>a</a:t>
            </a:r>
            <a:r>
              <a:rPr lang="en-US" sz="2400" b="0" u="sng" dirty="0" smtClean="0">
                <a:cs typeface="+mn-cs"/>
              </a:rPr>
              <a:t>lgorithm</a:t>
            </a:r>
            <a:r>
              <a:rPr lang="en-US" sz="2400" b="0" dirty="0" smtClean="0">
                <a:cs typeface="+mn-cs"/>
              </a:rPr>
              <a:t> </a:t>
            </a:r>
            <a:r>
              <a:rPr lang="en-US" sz="1600" b="0" dirty="0" smtClean="0">
                <a:cs typeface="+mn-cs"/>
              </a:rPr>
              <a:t>(with QRD updating as in Chapter-9) </a:t>
            </a:r>
            <a:r>
              <a:rPr lang="en-US" sz="2400" b="0" dirty="0" smtClean="0">
                <a:cs typeface="+mn-cs"/>
              </a:rPr>
              <a:t>!</a:t>
            </a:r>
            <a:endParaRPr lang="en-US" sz="2400" b="0" dirty="0" smtClean="0">
              <a:cs typeface="+mn-cs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3663"/>
            <a:ext cx="8610600" cy="781050"/>
          </a:xfrm>
        </p:spPr>
        <p:txBody>
          <a:bodyPr/>
          <a:lstStyle/>
          <a:p>
            <a:pPr>
              <a:defRPr/>
            </a:pPr>
            <a:r>
              <a:rPr lang="en-US" sz="3200" dirty="0" err="1"/>
              <a:t>Kalman</a:t>
            </a:r>
            <a:r>
              <a:rPr lang="en-US" sz="3200" dirty="0"/>
              <a:t> Filter Algorithms</a:t>
            </a:r>
            <a:endParaRPr lang="en-US" sz="3200" dirty="0" smtClean="0">
              <a:cs typeface="+mj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3568" y="2348880"/>
            <a:ext cx="6408712" cy="3168352"/>
            <a:chOff x="683568" y="2420888"/>
            <a:chExt cx="6552728" cy="3384376"/>
          </a:xfrm>
        </p:grpSpPr>
        <p:grpSp>
          <p:nvGrpSpPr>
            <p:cNvPr id="4" name="Group 3"/>
            <p:cNvGrpSpPr/>
            <p:nvPr/>
          </p:nvGrpSpPr>
          <p:grpSpPr>
            <a:xfrm>
              <a:off x="1259632" y="2470956"/>
              <a:ext cx="5976664" cy="3096343"/>
              <a:chOff x="1670400" y="2719767"/>
              <a:chExt cx="7325320" cy="4315772"/>
            </a:xfrm>
          </p:grpSpPr>
          <p:pic>
            <p:nvPicPr>
              <p:cNvPr id="2" name="Picture 1" descr="A7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0400" y="2719767"/>
                <a:ext cx="7325320" cy="4315772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 bwMode="auto">
              <a:xfrm>
                <a:off x="3924345" y="3121234"/>
                <a:ext cx="1584176" cy="432048"/>
              </a:xfrm>
              <a:prstGeom prst="rect">
                <a:avLst/>
              </a:prstGeom>
              <a:solidFill>
                <a:srgbClr val="FF0000">
                  <a:alpha val="30000"/>
                </a:srgbClr>
              </a:solidFill>
              <a:ln w="12700" cap="flat" cmpd="sng" algn="ctr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2985201" y="3854382"/>
                <a:ext cx="2232248" cy="432048"/>
              </a:xfrm>
              <a:prstGeom prst="rect">
                <a:avLst/>
              </a:prstGeom>
              <a:solidFill>
                <a:srgbClr val="FF0000">
                  <a:alpha val="30000"/>
                </a:srgbClr>
              </a:solidFill>
              <a:ln w="12700" cap="flat" cmpd="sng" algn="ctr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683568" y="2420888"/>
              <a:ext cx="1795058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u="sng" dirty="0" smtClean="0">
                  <a:solidFill>
                    <a:srgbClr val="000000"/>
                  </a:solidFill>
                </a:rPr>
                <a:t>Linear MMSE</a:t>
              </a:r>
              <a:endParaRPr lang="en-US" sz="2000" u="sng" dirty="0">
                <a:solidFill>
                  <a:srgbClr val="000000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2267744" y="5157192"/>
              <a:ext cx="504056" cy="504056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67231" y="5435932"/>
              <a:ext cx="2220793" cy="369332"/>
            </a:xfrm>
            <a:prstGeom prst="rect">
              <a:avLst/>
            </a:prstGeom>
            <a:solidFill>
              <a:srgbClr val="FF0000">
                <a:alpha val="51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>
                  <a:latin typeface="Wingdings"/>
                  <a:ea typeface="Wingdings"/>
                  <a:cs typeface="Wingdings"/>
                  <a:sym typeface="Wingdings"/>
                </a:rPr>
                <a:t></a:t>
              </a:r>
              <a:r>
                <a:rPr lang="en-US" sz="1800" b="0" dirty="0" smtClean="0"/>
                <a:t>explain </a:t>
              </a:r>
              <a:r>
                <a:rPr lang="en-US" sz="1800" b="0" dirty="0" smtClean="0"/>
                <a:t>subscripts</a:t>
              </a:r>
              <a:endParaRPr lang="en-US" sz="1800" b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29792875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035050"/>
            <a:ext cx="8558213" cy="528955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3663"/>
            <a:ext cx="8610600" cy="781050"/>
          </a:xfrm>
        </p:spPr>
        <p:txBody>
          <a:bodyPr/>
          <a:lstStyle/>
          <a:p>
            <a:pPr>
              <a:defRPr/>
            </a:pPr>
            <a:r>
              <a:rPr lang="en-US" sz="3200" dirty="0" err="1"/>
              <a:t>Kalman</a:t>
            </a:r>
            <a:r>
              <a:rPr lang="en-US" sz="3200" dirty="0"/>
              <a:t> Filter Algorithms</a:t>
            </a:r>
            <a:endParaRPr lang="en-US" sz="3200" dirty="0" smtClean="0">
              <a:cs typeface="+mj-cs"/>
            </a:endParaRPr>
          </a:p>
        </p:txBody>
      </p:sp>
      <p:pic>
        <p:nvPicPr>
          <p:cNvPr id="3" name="Picture 2" descr="A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6818"/>
            <a:ext cx="6577105" cy="5180496"/>
          </a:xfrm>
          <a:prstGeom prst="rect">
            <a:avLst/>
          </a:prstGeom>
        </p:spPr>
      </p:pic>
      <p:pic>
        <p:nvPicPr>
          <p:cNvPr id="4" name="Picture 3" descr="A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891" y="3647065"/>
            <a:ext cx="5401436" cy="6091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6295825" y="1518453"/>
            <a:ext cx="576874" cy="505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Wingdings"/>
              </a:rPr>
              <a:t>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4048" y="980729"/>
            <a:ext cx="3888432" cy="58477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Triangular factor &amp; right-hand side propagated from time k-1 to time k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7704" y="4098558"/>
            <a:ext cx="582833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mr-IN" sz="1600" dirty="0" smtClean="0">
                <a:solidFill>
                  <a:srgbClr val="000000"/>
                </a:solidFill>
              </a:rPr>
              <a:t>…</a:t>
            </a:r>
            <a:r>
              <a:rPr lang="en-US" sz="1600" dirty="0" smtClean="0">
                <a:solidFill>
                  <a:srgbClr val="000000"/>
                </a:solidFill>
              </a:rPr>
              <a:t>is seen to require </a:t>
            </a:r>
            <a:r>
              <a:rPr lang="en-US" sz="1600" dirty="0" smtClean="0">
                <a:solidFill>
                  <a:srgbClr val="000000"/>
                </a:solidFill>
              </a:rPr>
              <a:t>only lower-right/lower part ! (explain)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7624" y="1403484"/>
            <a:ext cx="3084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</a:rPr>
              <a:t>i</a:t>
            </a:r>
            <a:r>
              <a:rPr lang="en-US" sz="1800" b="0" dirty="0" smtClean="0">
                <a:solidFill>
                  <a:srgbClr val="000000"/>
                </a:solidFill>
              </a:rPr>
              <a:t>s then developed as follows</a:t>
            </a:r>
            <a:endParaRPr lang="en-US" sz="1800" b="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203848" y="2852936"/>
            <a:ext cx="432048" cy="144016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71800" y="2780928"/>
            <a:ext cx="216024" cy="45719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635896" y="2708920"/>
            <a:ext cx="432048" cy="36004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444208" y="2708920"/>
            <a:ext cx="216024" cy="7200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588224" y="2996952"/>
            <a:ext cx="216024" cy="7200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084168" y="3068960"/>
            <a:ext cx="216024" cy="7200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691234"/>
              </p:ext>
            </p:extLst>
          </p:nvPr>
        </p:nvGraphicFramePr>
        <p:xfrm>
          <a:off x="2699792" y="2708920"/>
          <a:ext cx="1206376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70" name="Equation" r:id="rId5" imgW="736600" imgH="469900" progId="Equation.3">
                  <p:embed/>
                </p:oleObj>
              </mc:Choice>
              <mc:Fallback>
                <p:oleObj name="Equation" r:id="rId5" imgW="7366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99792" y="2708920"/>
                        <a:ext cx="1206376" cy="7540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1596050" y="1916832"/>
            <a:ext cx="2011912" cy="971343"/>
          </a:xfrm>
          <a:prstGeom prst="rect">
            <a:avLst/>
          </a:prstGeom>
          <a:solidFill>
            <a:srgbClr val="FF0000">
              <a:alpha val="30000"/>
            </a:srgb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295601"/>
              </p:ext>
            </p:extLst>
          </p:nvPr>
        </p:nvGraphicFramePr>
        <p:xfrm>
          <a:off x="6012160" y="2708920"/>
          <a:ext cx="1041400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71" name="Equation" r:id="rId7" imgW="635000" imgH="469900" progId="Equation.3">
                  <p:embed/>
                </p:oleObj>
              </mc:Choice>
              <mc:Fallback>
                <p:oleObj name="Equation" r:id="rId7" imgW="635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12160" y="2708920"/>
                        <a:ext cx="1041400" cy="7540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 bwMode="auto">
          <a:xfrm rot="16200000">
            <a:off x="6122832" y="2053263"/>
            <a:ext cx="890399" cy="473522"/>
          </a:xfrm>
          <a:prstGeom prst="rect">
            <a:avLst/>
          </a:prstGeom>
          <a:solidFill>
            <a:srgbClr val="FF0000">
              <a:alpha val="30000"/>
            </a:srgb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679115"/>
              </p:ext>
            </p:extLst>
          </p:nvPr>
        </p:nvGraphicFramePr>
        <p:xfrm>
          <a:off x="2843808" y="5373142"/>
          <a:ext cx="1080120" cy="648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72" name="Equation" r:id="rId9" imgW="736600" imgH="469900" progId="Equation.3">
                  <p:embed/>
                </p:oleObj>
              </mc:Choice>
              <mc:Fallback>
                <p:oleObj name="Equation" r:id="rId9" imgW="7366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43808" y="5373142"/>
                        <a:ext cx="1080120" cy="64814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129824"/>
              </p:ext>
            </p:extLst>
          </p:nvPr>
        </p:nvGraphicFramePr>
        <p:xfrm>
          <a:off x="6156176" y="5373215"/>
          <a:ext cx="969392" cy="576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73" name="Equation" r:id="rId10" imgW="635000" imgH="469900" progId="Equation.3">
                  <p:embed/>
                </p:oleObj>
              </mc:Choice>
              <mc:Fallback>
                <p:oleObj name="Equation" r:id="rId10" imgW="635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56176" y="5373215"/>
                        <a:ext cx="969392" cy="57606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99428" y="1124744"/>
            <a:ext cx="373261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</a:rPr>
              <a:t>A </a:t>
            </a:r>
            <a:r>
              <a:rPr lang="en-US" sz="2000" u="sng" dirty="0" smtClean="0">
                <a:solidFill>
                  <a:srgbClr val="000000"/>
                </a:solidFill>
              </a:rPr>
              <a:t>RECURSIVE</a:t>
            </a:r>
            <a:r>
              <a:rPr lang="en-US" sz="2000" b="0" dirty="0" smtClean="0">
                <a:solidFill>
                  <a:srgbClr val="000000"/>
                </a:solidFill>
              </a:rPr>
              <a:t> implementation</a:t>
            </a:r>
            <a:endParaRPr lang="en-US" sz="2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65767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images-9.jpe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8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125538"/>
            <a:ext cx="712311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784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Part-III : Optimal &amp; Adaptive Filters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41438"/>
            <a:ext cx="8696325" cy="5014912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000" dirty="0" smtClean="0">
                <a:solidFill>
                  <a:srgbClr val="FFFF66"/>
                </a:solidFill>
                <a:cs typeface="+mn-cs"/>
              </a:rPr>
              <a:t>                          </a:t>
            </a:r>
            <a:r>
              <a:rPr lang="en-US" sz="2400" dirty="0">
                <a:solidFill>
                  <a:schemeClr val="tx1"/>
                </a:solidFill>
                <a:cs typeface="+mn-cs"/>
              </a:rPr>
              <a:t>O</a:t>
            </a:r>
            <a:r>
              <a:rPr lang="en-US" sz="2400" dirty="0" smtClean="0">
                <a:solidFill>
                  <a:schemeClr val="tx1"/>
                </a:solidFill>
                <a:cs typeface="+mn-cs"/>
              </a:rPr>
              <a:t>ptimal Filters - Wiener Filters</a:t>
            </a:r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Introduction : General Set-Up &amp; Applications</a:t>
            </a:r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Wiener Filters</a:t>
            </a:r>
          </a:p>
          <a:p>
            <a:pPr marL="1828800" lvl="4" indent="0">
              <a:lnSpc>
                <a:spcPct val="105000"/>
              </a:lnSpc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Adaptive Filters - LMS &amp; RLS</a:t>
            </a:r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Least Means Squares (LMS) Algorithm</a:t>
            </a:r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Recursive Least Squares (RLS) Algorithm</a:t>
            </a:r>
            <a:endParaRPr lang="en-US" sz="1800" dirty="0">
              <a:solidFill>
                <a:schemeClr val="tx1"/>
              </a:solidFill>
            </a:endParaRPr>
          </a:p>
          <a:p>
            <a:pPr marL="1828800" lvl="4" indent="0">
              <a:lnSpc>
                <a:spcPct val="105000"/>
              </a:lnSpc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Square Root &amp; Fast RLS Algorithms</a:t>
            </a:r>
            <a:endParaRPr lang="en-US" sz="1800" dirty="0">
              <a:solidFill>
                <a:schemeClr val="tx1"/>
              </a:solidFill>
            </a:endParaRPr>
          </a:p>
          <a:p>
            <a:pPr lvl="4">
              <a:lnSpc>
                <a:spcPct val="105000"/>
              </a:lnSpc>
              <a:defRPr/>
            </a:pPr>
            <a:r>
              <a:rPr lang="en-US" sz="1800" dirty="0">
                <a:solidFill>
                  <a:schemeClr val="tx1"/>
                </a:solidFill>
              </a:rPr>
              <a:t>Square Root </a:t>
            </a:r>
            <a:r>
              <a:rPr lang="en-US" sz="1800" dirty="0" smtClean="0">
                <a:solidFill>
                  <a:schemeClr val="tx1"/>
                </a:solidFill>
              </a:rPr>
              <a:t>Algorithms</a:t>
            </a:r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Fast Algorithms</a:t>
            </a:r>
            <a:endParaRPr lang="en-US" b="1" dirty="0">
              <a:solidFill>
                <a:schemeClr val="tx1"/>
              </a:solidFill>
            </a:endParaRPr>
          </a:p>
          <a:p>
            <a:pPr marL="1371600" lvl="3" indent="0">
              <a:lnSpc>
                <a:spcPct val="105000"/>
              </a:lnSpc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     </a:t>
            </a:r>
            <a:r>
              <a:rPr lang="en-US" sz="2400" b="1" dirty="0" err="1" smtClean="0"/>
              <a:t>Kalman</a:t>
            </a:r>
            <a:r>
              <a:rPr lang="en-US" sz="2400" b="1" dirty="0" smtClean="0"/>
              <a:t> Filters</a:t>
            </a:r>
            <a:endParaRPr lang="en-US" sz="2400" dirty="0" smtClean="0"/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/>
              <a:t>Introduction – Least Squares Parameter Estimation</a:t>
            </a:r>
          </a:p>
          <a:p>
            <a:pPr lvl="4">
              <a:lnSpc>
                <a:spcPct val="105000"/>
              </a:lnSpc>
              <a:defRPr/>
            </a:pPr>
            <a:r>
              <a:rPr lang="en-US" sz="1800" dirty="0" err="1" smtClean="0"/>
              <a:t>Kalman</a:t>
            </a:r>
            <a:r>
              <a:rPr lang="en-US" sz="1800" dirty="0" smtClean="0"/>
              <a:t> Filter Basics</a:t>
            </a:r>
            <a:endParaRPr lang="en-US" sz="1800" dirty="0" smtClean="0"/>
          </a:p>
          <a:p>
            <a:pPr lvl="4">
              <a:lnSpc>
                <a:spcPct val="105000"/>
              </a:lnSpc>
              <a:defRPr/>
            </a:pPr>
            <a:r>
              <a:rPr lang="en-US" sz="1800" dirty="0" err="1" smtClean="0"/>
              <a:t>Kalman</a:t>
            </a:r>
            <a:r>
              <a:rPr lang="en-US" sz="1800" dirty="0" smtClean="0"/>
              <a:t> Filter Algorithms</a:t>
            </a:r>
            <a:endParaRPr lang="en-US" sz="1800" dirty="0" smtClean="0"/>
          </a:p>
          <a:p>
            <a:pPr lvl="4">
              <a:lnSpc>
                <a:spcPct val="105000"/>
              </a:lnSpc>
              <a:defRPr/>
            </a:pPr>
            <a:endParaRPr lang="en-US" sz="1800" dirty="0" smtClean="0"/>
          </a:p>
        </p:txBody>
      </p:sp>
      <p:sp>
        <p:nvSpPr>
          <p:cNvPr id="460804" name="Text Box 4"/>
          <p:cNvSpPr txBox="1">
            <a:spLocks noChangeArrowheads="1"/>
          </p:cNvSpPr>
          <p:nvPr/>
        </p:nvSpPr>
        <p:spPr bwMode="auto">
          <a:xfrm>
            <a:off x="251520" y="1274850"/>
            <a:ext cx="1852265" cy="46196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Chapter-7</a:t>
            </a:r>
            <a:endParaRPr lang="en-GB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460805" name="Text Box 5"/>
          <p:cNvSpPr txBox="1">
            <a:spLocks noChangeArrowheads="1"/>
          </p:cNvSpPr>
          <p:nvPr/>
        </p:nvSpPr>
        <p:spPr bwMode="auto">
          <a:xfrm>
            <a:off x="267582" y="2390629"/>
            <a:ext cx="1836204" cy="46230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Chapter-</a:t>
            </a:r>
            <a:r>
              <a:rPr lang="en-US" dirty="0" smtClean="0">
                <a:solidFill>
                  <a:schemeClr val="tx2"/>
                </a:solidFill>
                <a:cs typeface="+mn-cs"/>
              </a:rPr>
              <a:t>8</a:t>
            </a:r>
            <a:endParaRPr lang="en-GB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460806" name="Text Box 6"/>
          <p:cNvSpPr txBox="1">
            <a:spLocks noChangeArrowheads="1"/>
          </p:cNvSpPr>
          <p:nvPr/>
        </p:nvSpPr>
        <p:spPr bwMode="auto">
          <a:xfrm>
            <a:off x="251520" y="3573016"/>
            <a:ext cx="1836204" cy="46196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Chapter-9</a:t>
            </a:r>
            <a:endParaRPr lang="en-GB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1520" y="4653136"/>
            <a:ext cx="1836204" cy="46230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Chapter</a:t>
            </a:r>
            <a:r>
              <a:rPr lang="en-US" dirty="0" smtClean="0">
                <a:solidFill>
                  <a:schemeClr val="tx2"/>
                </a:solidFill>
                <a:cs typeface="+mn-cs"/>
              </a:rPr>
              <a:t>-10</a:t>
            </a:r>
            <a:endParaRPr lang="en-GB" dirty="0">
              <a:solidFill>
                <a:schemeClr val="tx2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19551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3663"/>
            <a:ext cx="8610600" cy="781050"/>
          </a:xfrm>
        </p:spPr>
        <p:txBody>
          <a:bodyPr/>
          <a:lstStyle/>
          <a:p>
            <a:pPr>
              <a:defRPr/>
            </a:pPr>
            <a:r>
              <a:rPr lang="en-US" sz="3200" dirty="0" err="1"/>
              <a:t>Kalman</a:t>
            </a:r>
            <a:r>
              <a:rPr lang="en-US" sz="3200" dirty="0"/>
              <a:t> Filter Algorithms</a:t>
            </a:r>
            <a:endParaRPr lang="en-US" sz="3200" dirty="0" smtClean="0">
              <a:cs typeface="+mj-cs"/>
            </a:endParaRPr>
          </a:p>
        </p:txBody>
      </p:sp>
      <p:pic>
        <p:nvPicPr>
          <p:cNvPr id="2" name="Picture 1" descr="A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75063"/>
            <a:ext cx="7128792" cy="51424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 rot="16200000">
            <a:off x="6421507" y="1802215"/>
            <a:ext cx="556156" cy="497358"/>
          </a:xfrm>
          <a:prstGeom prst="rect">
            <a:avLst/>
          </a:prstGeom>
          <a:solidFill>
            <a:schemeClr val="accent1">
              <a:alpha val="30000"/>
            </a:scheme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6381608" y="1410252"/>
            <a:ext cx="566223" cy="5314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Wingdings"/>
              </a:rPr>
              <a:t>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67544" y="3861048"/>
            <a:ext cx="1802564" cy="1034771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Explain! </a:t>
            </a:r>
            <a:r>
              <a:rPr lang="en-US" sz="1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sz="18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/>
              <a:t>(</a:t>
            </a:r>
            <a:r>
              <a:rPr lang="en-US" sz="1800" b="0" dirty="0" smtClean="0"/>
              <a:t>compare </a:t>
            </a:r>
            <a:r>
              <a:rPr lang="en-US" sz="1800" b="0" dirty="0" smtClean="0"/>
              <a:t>to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p.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8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smtClean="0">
                <a:latin typeface="+mn-lt"/>
                <a:ea typeface="Wingdings"/>
                <a:cs typeface="Wingdings"/>
                <a:sym typeface="Wingdings"/>
              </a:rPr>
              <a:t>a</a:t>
            </a:r>
            <a:r>
              <a:rPr lang="en-US" sz="1800" b="0" dirty="0" smtClean="0">
                <a:latin typeface="+mn-lt"/>
                <a:ea typeface="Wingdings"/>
                <a:cs typeface="Wingdings"/>
                <a:sym typeface="Wingdings"/>
              </a:rPr>
              <a:t>nd </a:t>
            </a:r>
            <a:r>
              <a:rPr lang="en-US" sz="1800" b="0" dirty="0" smtClean="0">
                <a:latin typeface="Zapf Dingbats"/>
                <a:ea typeface="Zapf Dingbats"/>
                <a:cs typeface="Zapf Dingbats"/>
                <a:sym typeface="Zapf Dingbats"/>
              </a:rPr>
              <a:t>✪</a:t>
            </a:r>
            <a:r>
              <a:rPr lang="en-US" sz="1800" b="0" dirty="0">
                <a:latin typeface="+mn-lt"/>
                <a:ea typeface="Wingdings"/>
                <a:cs typeface="Wingdings"/>
                <a:sym typeface="Wingdings"/>
              </a:rPr>
              <a:t> </a:t>
            </a:r>
            <a:r>
              <a:rPr lang="en-US" sz="1800" b="0" dirty="0" smtClean="0">
                <a:latin typeface="+mn-lt"/>
                <a:ea typeface="Wingdings"/>
                <a:cs typeface="Wingdings"/>
                <a:sym typeface="Wingdings"/>
              </a:rPr>
              <a:t>p.5)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497585"/>
              </p:ext>
            </p:extLst>
          </p:nvPr>
        </p:nvGraphicFramePr>
        <p:xfrm>
          <a:off x="2627784" y="2276872"/>
          <a:ext cx="1224136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41" name="Equation" r:id="rId4" imgW="736600" imgH="469900" progId="Equation.3">
                  <p:embed/>
                </p:oleObj>
              </mc:Choice>
              <mc:Fallback>
                <p:oleObj name="Equation" r:id="rId4" imgW="7366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27784" y="2276872"/>
                        <a:ext cx="1224136" cy="7921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70525"/>
              </p:ext>
            </p:extLst>
          </p:nvPr>
        </p:nvGraphicFramePr>
        <p:xfrm>
          <a:off x="6156176" y="2348880"/>
          <a:ext cx="1098644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42" name="Equation" r:id="rId6" imgW="635000" imgH="469900" progId="Equation.3">
                  <p:embed/>
                </p:oleObj>
              </mc:Choice>
              <mc:Fallback>
                <p:oleObj name="Equation" r:id="rId6" imgW="635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56176" y="2348880"/>
                        <a:ext cx="1098644" cy="64807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2456303" y="1772817"/>
            <a:ext cx="1035577" cy="556155"/>
          </a:xfrm>
          <a:prstGeom prst="rect">
            <a:avLst/>
          </a:prstGeom>
          <a:solidFill>
            <a:schemeClr val="accent1">
              <a:alpha val="30000"/>
            </a:scheme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851920" y="2204864"/>
            <a:ext cx="144016" cy="36004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990045"/>
              </p:ext>
            </p:extLst>
          </p:nvPr>
        </p:nvGraphicFramePr>
        <p:xfrm>
          <a:off x="2699792" y="4365104"/>
          <a:ext cx="1224136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43" name="Equation" r:id="rId8" imgW="736600" imgH="469900" progId="Equation.3">
                  <p:embed/>
                </p:oleObj>
              </mc:Choice>
              <mc:Fallback>
                <p:oleObj name="Equation" r:id="rId8" imgW="7366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99792" y="4365104"/>
                        <a:ext cx="1224136" cy="7921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 bwMode="auto">
          <a:xfrm>
            <a:off x="3923928" y="4365104"/>
            <a:ext cx="144016" cy="36004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505320"/>
              </p:ext>
            </p:extLst>
          </p:nvPr>
        </p:nvGraphicFramePr>
        <p:xfrm>
          <a:off x="6156176" y="2348880"/>
          <a:ext cx="1098644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44" name="Equation" r:id="rId9" imgW="635000" imgH="469900" progId="Equation.3">
                  <p:embed/>
                </p:oleObj>
              </mc:Choice>
              <mc:Fallback>
                <p:oleObj name="Equation" r:id="rId9" imgW="635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56176" y="2348880"/>
                        <a:ext cx="1098644" cy="64807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717231"/>
              </p:ext>
            </p:extLst>
          </p:nvPr>
        </p:nvGraphicFramePr>
        <p:xfrm>
          <a:off x="6209660" y="4437112"/>
          <a:ext cx="1098644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45" name="Equation" r:id="rId10" imgW="635000" imgH="469900" progId="Equation.3">
                  <p:embed/>
                </p:oleObj>
              </mc:Choice>
              <mc:Fallback>
                <p:oleObj name="Equation" r:id="rId10" imgW="635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09660" y="4437112"/>
                        <a:ext cx="1098644" cy="64807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004048" y="980729"/>
            <a:ext cx="3888432" cy="58477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0000"/>
                </a:solidFill>
              </a:rPr>
              <a:t>LxL</a:t>
            </a:r>
            <a:r>
              <a:rPr lang="en-US" sz="1600" dirty="0" smtClean="0">
                <a:solidFill>
                  <a:srgbClr val="000000"/>
                </a:solidFill>
              </a:rPr>
              <a:t> triangular </a:t>
            </a:r>
            <a:r>
              <a:rPr lang="en-US" sz="1600" dirty="0" smtClean="0">
                <a:solidFill>
                  <a:srgbClr val="000000"/>
                </a:solidFill>
              </a:rPr>
              <a:t>factor &amp; right-hand side propagated from time k-1 to time k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43502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cs typeface="+mn-cs"/>
              </a:rPr>
              <a:t> ..</a:t>
            </a:r>
            <a:endParaRPr lang="en-US" sz="2400" dirty="0" smtClean="0">
              <a:cs typeface="+mn-cs"/>
            </a:endParaRPr>
          </a:p>
          <a:p>
            <a:pPr>
              <a:defRPr/>
            </a:pPr>
            <a:endParaRPr lang="en-US" sz="2400" dirty="0">
              <a:cs typeface="+mn-cs"/>
            </a:endParaRPr>
          </a:p>
          <a:p>
            <a:pPr>
              <a:defRPr/>
            </a:pPr>
            <a:endParaRPr lang="en-US" sz="2400" dirty="0" smtClean="0">
              <a:cs typeface="+mn-cs"/>
            </a:endParaRPr>
          </a:p>
          <a:p>
            <a:pPr>
              <a:defRPr/>
            </a:pPr>
            <a:endParaRPr lang="en-US" sz="2400" dirty="0" smtClean="0">
              <a:cs typeface="+mn-cs"/>
            </a:endParaRPr>
          </a:p>
          <a:p>
            <a:pPr>
              <a:defRPr/>
            </a:pPr>
            <a:endParaRPr lang="en-US" sz="2400" dirty="0">
              <a:cs typeface="+mn-cs"/>
            </a:endParaRPr>
          </a:p>
          <a:p>
            <a:pPr>
              <a:defRPr/>
            </a:pPr>
            <a:endParaRPr lang="en-US" sz="2400" dirty="0" smtClean="0">
              <a:cs typeface="+mn-cs"/>
            </a:endParaRPr>
          </a:p>
          <a:p>
            <a:pPr>
              <a:defRPr/>
            </a:pPr>
            <a:endParaRPr lang="en-US" sz="2400" dirty="0">
              <a:cs typeface="+mn-cs"/>
            </a:endParaRPr>
          </a:p>
          <a:p>
            <a:pPr>
              <a:defRPr/>
            </a:pPr>
            <a:endParaRPr lang="en-US" sz="2400" dirty="0" smtClean="0">
              <a:cs typeface="+mn-cs"/>
            </a:endParaRPr>
          </a:p>
          <a:p>
            <a:pPr>
              <a:defRPr/>
            </a:pPr>
            <a:endParaRPr lang="en-US" sz="2400" dirty="0">
              <a:cs typeface="+mn-cs"/>
            </a:endParaRPr>
          </a:p>
          <a:p>
            <a:pPr>
              <a:defRPr/>
            </a:pPr>
            <a:endParaRPr lang="en-US" sz="2400" dirty="0" smtClean="0">
              <a:cs typeface="+mn-cs"/>
            </a:endParaRPr>
          </a:p>
          <a:p>
            <a:pPr>
              <a:defRPr/>
            </a:pPr>
            <a:endParaRPr lang="en-US" sz="2400" dirty="0">
              <a:cs typeface="+mn-cs"/>
            </a:endParaRPr>
          </a:p>
          <a:p>
            <a:pPr>
              <a:defRPr/>
            </a:pPr>
            <a:endParaRPr lang="en-US" sz="2400" dirty="0" smtClean="0">
              <a:cs typeface="+mn-cs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3663"/>
            <a:ext cx="8610600" cy="781050"/>
          </a:xfrm>
        </p:spPr>
        <p:txBody>
          <a:bodyPr/>
          <a:lstStyle/>
          <a:p>
            <a:pPr>
              <a:defRPr/>
            </a:pPr>
            <a:r>
              <a:rPr lang="en-US" sz="3200" dirty="0" err="1"/>
              <a:t>Kalman</a:t>
            </a:r>
            <a:r>
              <a:rPr lang="en-US" sz="3200" dirty="0"/>
              <a:t> Filter Algorithms</a:t>
            </a:r>
            <a:endParaRPr lang="en-US" sz="3200" dirty="0" smtClean="0">
              <a:cs typeface="+mj-cs"/>
            </a:endParaRPr>
          </a:p>
        </p:txBody>
      </p:sp>
      <p:pic>
        <p:nvPicPr>
          <p:cNvPr id="3" name="Picture 2" descr="A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74654"/>
            <a:ext cx="7333602" cy="48626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6660709" y="2133333"/>
            <a:ext cx="54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Wingdings"/>
              </a:rPr>
              <a:t>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2120" y="1530924"/>
            <a:ext cx="1864613" cy="67394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81D58"/>
                </a:solidFill>
              </a:rPr>
              <a:t>Propagated from </a:t>
            </a:r>
          </a:p>
          <a:p>
            <a:r>
              <a:rPr lang="en-US" sz="1600" dirty="0" smtClean="0">
                <a:solidFill>
                  <a:srgbClr val="081D58"/>
                </a:solidFill>
              </a:rPr>
              <a:t>time k-1 to time k</a:t>
            </a:r>
            <a:endParaRPr lang="en-US" sz="1600" dirty="0">
              <a:solidFill>
                <a:srgbClr val="081D58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5538199" y="2133333"/>
            <a:ext cx="54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Wingdings"/>
              </a:rPr>
              <a:t>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 rot="10800000">
            <a:off x="2195736" y="3058574"/>
            <a:ext cx="792088" cy="688877"/>
          </a:xfrm>
          <a:prstGeom prst="rect">
            <a:avLst/>
          </a:prstGeom>
          <a:solidFill>
            <a:schemeClr val="accent1">
              <a:alpha val="30000"/>
            </a:scheme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 rot="5400000">
            <a:off x="3327462" y="2790945"/>
            <a:ext cx="688877" cy="1224136"/>
          </a:xfrm>
          <a:prstGeom prst="rect">
            <a:avLst/>
          </a:prstGeom>
          <a:solidFill>
            <a:schemeClr val="accent1">
              <a:alpha val="30000"/>
            </a:scheme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71666" y="2081651"/>
            <a:ext cx="1912302" cy="67394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81D58"/>
                </a:solidFill>
              </a:rPr>
              <a:t>Propagated from </a:t>
            </a:r>
          </a:p>
          <a:p>
            <a:r>
              <a:rPr lang="en-US" sz="1600" dirty="0" smtClean="0">
                <a:solidFill>
                  <a:srgbClr val="081D58"/>
                </a:solidFill>
              </a:rPr>
              <a:t>time k to time k+1</a:t>
            </a:r>
            <a:endParaRPr lang="en-US" sz="1600" dirty="0">
              <a:solidFill>
                <a:srgbClr val="081D58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2513862" y="2717779"/>
            <a:ext cx="54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Wingdings"/>
              </a:rPr>
              <a:t>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ight Triangle 5"/>
          <p:cNvSpPr/>
          <p:nvPr/>
        </p:nvSpPr>
        <p:spPr bwMode="auto">
          <a:xfrm rot="10800000">
            <a:off x="1619672" y="2598790"/>
            <a:ext cx="1224136" cy="1000111"/>
          </a:xfrm>
          <a:prstGeom prst="rtTriangle">
            <a:avLst/>
          </a:prstGeom>
          <a:solidFill>
            <a:schemeClr val="tx1">
              <a:alpha val="10000"/>
            </a:scheme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148064" y="5301726"/>
            <a:ext cx="3096344" cy="400752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 smtClean="0">
                <a:latin typeface="Wingdings"/>
                <a:ea typeface="Wingdings"/>
                <a:cs typeface="Wingdings"/>
                <a:sym typeface="Wingdings"/>
              </a:rPr>
              <a:t> </a:t>
            </a:r>
            <a:r>
              <a:rPr lang="en-US" sz="2000" b="0" dirty="0" err="1" smtClean="0"/>
              <a:t>backsubstitution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55576" y="1124744"/>
            <a:ext cx="7672222" cy="36997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Recursive</a:t>
            </a:r>
            <a:r>
              <a:rPr lang="en-US" sz="1800" dirty="0" smtClean="0"/>
              <a:t> </a:t>
            </a:r>
            <a:r>
              <a:rPr lang="en-US" sz="1800" dirty="0" smtClean="0"/>
              <a:t>algorithm is </a:t>
            </a:r>
            <a:r>
              <a:rPr lang="en-US" sz="1800" dirty="0" smtClean="0"/>
              <a:t>then as follows (‘Square-Root </a:t>
            </a:r>
            <a:r>
              <a:rPr lang="en-US" sz="1800" dirty="0" err="1" smtClean="0"/>
              <a:t>Kalman</a:t>
            </a:r>
            <a:r>
              <a:rPr lang="en-US" sz="1800" dirty="0" smtClean="0"/>
              <a:t> Filter’):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861199"/>
              </p:ext>
            </p:extLst>
          </p:nvPr>
        </p:nvGraphicFramePr>
        <p:xfrm>
          <a:off x="5292080" y="3246862"/>
          <a:ext cx="1224136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52" name="Equation" r:id="rId4" imgW="736600" imgH="469900" progId="Equation.3">
                  <p:embed/>
                </p:oleObj>
              </mc:Choice>
              <mc:Fallback>
                <p:oleObj name="Equation" r:id="rId4" imgW="7366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92080" y="3246862"/>
                        <a:ext cx="1224136" cy="86409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5220072" y="2454774"/>
            <a:ext cx="864096" cy="918502"/>
          </a:xfrm>
          <a:prstGeom prst="rect">
            <a:avLst/>
          </a:prstGeom>
          <a:solidFill>
            <a:schemeClr val="accent1">
              <a:alpha val="30000"/>
            </a:scheme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624894"/>
              </p:ext>
            </p:extLst>
          </p:nvPr>
        </p:nvGraphicFramePr>
        <p:xfrm>
          <a:off x="6588224" y="3246862"/>
          <a:ext cx="1098644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53" name="Equation" r:id="rId6" imgW="635000" imgH="469900" progId="Equation.3">
                  <p:embed/>
                </p:oleObj>
              </mc:Choice>
              <mc:Fallback>
                <p:oleObj name="Equation" r:id="rId6" imgW="635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88224" y="3246862"/>
                        <a:ext cx="1098644" cy="86409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ight Triangle 18"/>
          <p:cNvSpPr/>
          <p:nvPr/>
        </p:nvSpPr>
        <p:spPr bwMode="auto">
          <a:xfrm rot="10800000">
            <a:off x="5220072" y="2598790"/>
            <a:ext cx="792088" cy="570997"/>
          </a:xfrm>
          <a:prstGeom prst="rtTriangle">
            <a:avLst/>
          </a:prstGeom>
          <a:solidFill>
            <a:schemeClr val="tx1">
              <a:alpha val="10000"/>
            </a:scheme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3665990" y="2717780"/>
            <a:ext cx="54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Wingdings"/>
              </a:rPr>
              <a:t>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 rot="16200000">
            <a:off x="6669035" y="2373966"/>
            <a:ext cx="918502" cy="1080120"/>
          </a:xfrm>
          <a:prstGeom prst="rect">
            <a:avLst/>
          </a:prstGeom>
          <a:solidFill>
            <a:schemeClr val="accent1">
              <a:alpha val="30000"/>
            </a:scheme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53364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3663"/>
            <a:ext cx="8610600" cy="781050"/>
          </a:xfrm>
        </p:spPr>
        <p:txBody>
          <a:bodyPr/>
          <a:lstStyle/>
          <a:p>
            <a:pPr>
              <a:defRPr/>
            </a:pPr>
            <a:r>
              <a:rPr lang="en-US" sz="3200" dirty="0" err="1"/>
              <a:t>Kalman</a:t>
            </a:r>
            <a:r>
              <a:rPr lang="en-US" sz="3200" dirty="0"/>
              <a:t> Filter Algorithms</a:t>
            </a:r>
            <a:endParaRPr lang="en-US" sz="3200" dirty="0" smtClean="0">
              <a:cs typeface="+mj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15613" y="1772816"/>
            <a:ext cx="7188206" cy="4392489"/>
            <a:chOff x="1043608" y="1052736"/>
            <a:chExt cx="7936922" cy="5184577"/>
          </a:xfrm>
        </p:grpSpPr>
        <p:pic>
          <p:nvPicPr>
            <p:cNvPr id="4" name="Picture 3" descr="A30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8" y="1052736"/>
              <a:ext cx="7056784" cy="518457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483768" y="1052736"/>
              <a:ext cx="840019" cy="4001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81D58"/>
                  </a:solidFill>
                </a:rPr>
                <a:t>QRD-</a:t>
              </a:r>
              <a:endParaRPr lang="en-US" sz="2000" dirty="0">
                <a:solidFill>
                  <a:srgbClr val="081D58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41153" y="5642360"/>
              <a:ext cx="2526212" cy="3996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81D58"/>
                  </a:solidFill>
                </a:rPr>
                <a:t>= </a:t>
              </a:r>
              <a:r>
                <a:rPr lang="en-US" sz="1600" dirty="0" smtClean="0">
                  <a:solidFill>
                    <a:srgbClr val="081D58"/>
                  </a:solidFill>
                </a:rPr>
                <a:t>QRD-RLS algorithm</a:t>
              </a:r>
              <a:r>
                <a:rPr lang="en-US" sz="1600" b="0" dirty="0" smtClean="0">
                  <a:solidFill>
                    <a:srgbClr val="081D58"/>
                  </a:solidFill>
                </a:rPr>
                <a:t>  </a:t>
              </a:r>
              <a:endParaRPr lang="en-US" sz="1600" b="0" dirty="0">
                <a:solidFill>
                  <a:srgbClr val="081D58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83768" y="1412776"/>
              <a:ext cx="1980831" cy="3693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solidFill>
                    <a:srgbClr val="081D58"/>
                  </a:solidFill>
                </a:rPr>
                <a:t>o</a:t>
              </a:r>
              <a:r>
                <a:rPr lang="en-US" sz="1800" b="0" dirty="0" smtClean="0">
                  <a:solidFill>
                    <a:srgbClr val="081D58"/>
                  </a:solidFill>
                </a:rPr>
                <a:t>f square-root KF</a:t>
              </a:r>
              <a:endParaRPr lang="en-US" sz="1800" b="0" dirty="0">
                <a:solidFill>
                  <a:srgbClr val="081D58"/>
                </a:solidFill>
              </a:endParaRPr>
            </a:p>
          </p:txBody>
        </p:sp>
        <p:sp>
          <p:nvSpPr>
            <p:cNvPr id="2" name="Oval 1"/>
            <p:cNvSpPr/>
            <p:nvPr/>
          </p:nvSpPr>
          <p:spPr bwMode="auto">
            <a:xfrm>
              <a:off x="5076056" y="2420888"/>
              <a:ext cx="1584176" cy="504056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8" name="Curved Up Arrow 7"/>
            <p:cNvSpPr/>
            <p:nvPr/>
          </p:nvSpPr>
          <p:spPr bwMode="auto">
            <a:xfrm rot="1706331">
              <a:off x="5493142" y="3355210"/>
              <a:ext cx="2237147" cy="504056"/>
            </a:xfrm>
            <a:prstGeom prst="curvedUpArrow">
              <a:avLst/>
            </a:prstGeom>
            <a:solidFill>
              <a:schemeClr val="accent1"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13742" y="3501009"/>
              <a:ext cx="1866788" cy="399605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/>
                <a:t>See p.</a:t>
              </a:r>
              <a:r>
                <a:rPr lang="en-US" sz="1600" b="0" dirty="0" smtClean="0"/>
                <a:t>14 </a:t>
              </a:r>
              <a:r>
                <a:rPr lang="en-US" sz="1600" b="0" dirty="0" smtClean="0"/>
                <a:t>and </a:t>
              </a:r>
              <a:r>
                <a:rPr lang="en-US" sz="1600" b="0" dirty="0" smtClean="0"/>
                <a:t>17</a:t>
              </a:r>
              <a:endParaRPr lang="en-US" sz="1600" b="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67544" y="1072827"/>
            <a:ext cx="8116074" cy="134806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 smtClean="0"/>
              <a:t>For special case of fixed parameter estimation </a:t>
            </a:r>
            <a:r>
              <a:rPr lang="en-US" sz="1600" b="0" dirty="0" smtClean="0"/>
              <a:t>(p.14)  </a:t>
            </a:r>
          </a:p>
          <a:p>
            <a:r>
              <a:rPr lang="en-US" b="0" dirty="0" smtClean="0"/>
              <a:t>‘Square-Root RLS’ formulas </a:t>
            </a:r>
            <a:r>
              <a:rPr lang="en-US" sz="1600" b="0" dirty="0" smtClean="0"/>
              <a:t>(Chapter-9) </a:t>
            </a:r>
            <a:r>
              <a:rPr lang="en-US" b="0" dirty="0" smtClean="0"/>
              <a:t>can be derived as a </a:t>
            </a:r>
          </a:p>
          <a:p>
            <a:r>
              <a:rPr lang="en-US" b="0" dirty="0" smtClean="0"/>
              <a:t>special case of ‘Square-Root </a:t>
            </a:r>
            <a:r>
              <a:rPr lang="en-US" b="0" dirty="0" err="1" smtClean="0"/>
              <a:t>Kalman</a:t>
            </a:r>
            <a:r>
              <a:rPr lang="en-US" b="0" dirty="0" smtClean="0"/>
              <a:t> Filter’ formulas </a:t>
            </a:r>
            <a:r>
              <a:rPr lang="en-US" sz="1600" b="0" dirty="0" smtClean="0"/>
              <a:t>(p.21) </a:t>
            </a:r>
            <a:r>
              <a:rPr lang="en-US" b="0" dirty="0" smtClean="0"/>
              <a:t>: 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00353538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1778"/>
            <a:ext cx="8659688" cy="528955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400" b="0" dirty="0" smtClean="0"/>
              <a:t>In textbooks, mostly</a:t>
            </a:r>
            <a:r>
              <a:rPr lang="en-US" sz="2400" b="0" dirty="0" smtClean="0">
                <a:solidFill>
                  <a:srgbClr val="FFFF66"/>
                </a:solidFill>
              </a:rPr>
              <a:t> </a:t>
            </a:r>
            <a:r>
              <a:rPr lang="en-US" sz="2400" b="0" dirty="0">
                <a:solidFill>
                  <a:srgbClr val="FFFF66"/>
                </a:solidFill>
              </a:rPr>
              <a:t>‘Standard </a:t>
            </a:r>
            <a:r>
              <a:rPr lang="en-US" sz="1600" b="0" dirty="0" smtClean="0">
                <a:solidFill>
                  <a:srgbClr val="FFFF66"/>
                </a:solidFill>
              </a:rPr>
              <a:t>(a.k.a. conventional) </a:t>
            </a:r>
            <a:r>
              <a:rPr lang="en-US" sz="2400" b="0" dirty="0" err="1" smtClean="0">
                <a:solidFill>
                  <a:srgbClr val="FFFF66"/>
                </a:solidFill>
              </a:rPr>
              <a:t>Kalman</a:t>
            </a:r>
            <a:r>
              <a:rPr lang="en-US" sz="2400" b="0" dirty="0" smtClean="0">
                <a:solidFill>
                  <a:srgbClr val="FFFF66"/>
                </a:solidFill>
              </a:rPr>
              <a:t> </a:t>
            </a:r>
            <a:r>
              <a:rPr lang="en-US" sz="2400" b="0" dirty="0">
                <a:solidFill>
                  <a:srgbClr val="FFFF66"/>
                </a:solidFill>
              </a:rPr>
              <a:t>Filter’ </a:t>
            </a:r>
            <a:endParaRPr lang="en-US" sz="2400" b="0" dirty="0" smtClean="0">
              <a:solidFill>
                <a:srgbClr val="FFFF66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400" b="0" dirty="0">
                <a:solidFill>
                  <a:srgbClr val="FFFF66"/>
                </a:solidFill>
              </a:rPr>
              <a:t> </a:t>
            </a:r>
            <a:r>
              <a:rPr lang="en-US" sz="2400" b="0" dirty="0" smtClean="0">
                <a:solidFill>
                  <a:srgbClr val="FFFF66"/>
                </a:solidFill>
              </a:rPr>
              <a:t>   </a:t>
            </a:r>
            <a:r>
              <a:rPr lang="en-US" sz="2400" b="0" dirty="0" smtClean="0">
                <a:solidFill>
                  <a:srgbClr val="FFFFFF"/>
                </a:solidFill>
              </a:rPr>
              <a:t>formulas are given, i.e.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en-US" sz="2400" b="0" dirty="0" smtClean="0">
              <a:cs typeface="+mn-cs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en-US" sz="2400" b="0" dirty="0" smtClean="0">
                <a:cs typeface="+mn-cs"/>
              </a:rPr>
              <a:t>	Initialization</a:t>
            </a:r>
            <a:r>
              <a:rPr lang="en-US" sz="2400" b="0" dirty="0" smtClean="0">
                <a:cs typeface="+mn-cs"/>
              </a:rPr>
              <a:t>: </a:t>
            </a:r>
            <a:endParaRPr lang="en-US" sz="2400" b="0" dirty="0" smtClean="0">
              <a:cs typeface="+mn-cs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en-US" sz="1800" b="0" dirty="0" smtClean="0">
                <a:solidFill>
                  <a:srgbClr val="FFFFFF"/>
                </a:solidFill>
                <a:cs typeface="+mn-cs"/>
              </a:rPr>
              <a:t>		</a:t>
            </a:r>
          </a:p>
          <a:p>
            <a:pPr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en-US" sz="1800" b="0" dirty="0">
                <a:solidFill>
                  <a:srgbClr val="FFFFFF"/>
                </a:solidFill>
                <a:cs typeface="+mn-cs"/>
              </a:rPr>
              <a:t> </a:t>
            </a:r>
            <a:r>
              <a:rPr lang="en-US" sz="1800" b="0" dirty="0" smtClean="0">
                <a:solidFill>
                  <a:srgbClr val="FFFFFF"/>
                </a:solidFill>
                <a:cs typeface="+mn-cs"/>
              </a:rPr>
              <a:t>           </a:t>
            </a:r>
            <a:r>
              <a:rPr lang="en-US" sz="1800" b="0" dirty="0" smtClean="0">
                <a:solidFill>
                  <a:srgbClr val="FFFFFF"/>
                </a:solidFill>
                <a:cs typeface="+mn-cs"/>
              </a:rPr>
              <a:t>For </a:t>
            </a:r>
            <a:r>
              <a:rPr lang="en-US" sz="1800" b="0" dirty="0" smtClean="0">
                <a:solidFill>
                  <a:srgbClr val="FFFFFF"/>
                </a:solidFill>
                <a:cs typeface="+mn-cs"/>
              </a:rPr>
              <a:t>k=0,1,2,…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		</a:t>
            </a:r>
            <a:r>
              <a:rPr lang="en-US" sz="2400" b="0" u="sng" dirty="0" smtClean="0">
                <a:cs typeface="+mn-cs"/>
              </a:rPr>
              <a:t>Step</a:t>
            </a:r>
            <a:r>
              <a:rPr lang="en-US" sz="2400" b="0" u="sng" dirty="0" smtClean="0">
                <a:cs typeface="+mn-cs"/>
              </a:rPr>
              <a:t>-1</a:t>
            </a:r>
            <a:r>
              <a:rPr lang="en-US" sz="2400" b="0" dirty="0" smtClean="0">
                <a:cs typeface="+mn-cs"/>
              </a:rPr>
              <a:t>: </a:t>
            </a:r>
            <a:r>
              <a:rPr lang="en-US" sz="2400" b="0" dirty="0" smtClean="0">
                <a:solidFill>
                  <a:srgbClr val="FFFF66"/>
                </a:solidFill>
                <a:cs typeface="+mn-cs"/>
              </a:rPr>
              <a:t>Measurement </a:t>
            </a:r>
            <a:r>
              <a:rPr lang="en-US" sz="2400" b="0" dirty="0" smtClean="0">
                <a:solidFill>
                  <a:srgbClr val="FFFF66"/>
                </a:solidFill>
                <a:cs typeface="+mn-cs"/>
              </a:rPr>
              <a:t>Update </a:t>
            </a:r>
            <a:r>
              <a:rPr lang="en-US" sz="1800" b="0" dirty="0" smtClean="0">
                <a:cs typeface="+mn-cs"/>
              </a:rPr>
              <a:t>(corresponding to output equation)</a:t>
            </a:r>
            <a:r>
              <a:rPr lang="en-US" sz="2400" b="0" dirty="0" smtClean="0">
                <a:solidFill>
                  <a:srgbClr val="FFFF66"/>
                </a:solidFill>
                <a:cs typeface="+mn-cs"/>
              </a:rPr>
              <a:t> </a:t>
            </a:r>
            <a:endParaRPr lang="en-US" sz="2400" b="0" dirty="0" smtClean="0">
              <a:solidFill>
                <a:srgbClr val="FFFF66"/>
              </a:solidFill>
              <a:cs typeface="+mn-cs"/>
            </a:endParaRP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2400" b="0" dirty="0">
                <a:solidFill>
                  <a:srgbClr val="FFFF66"/>
                </a:solidFill>
                <a:cs typeface="+mn-cs"/>
              </a:rPr>
              <a:t> </a:t>
            </a:r>
            <a:r>
              <a:rPr lang="en-US" sz="2400" b="0" dirty="0" smtClean="0">
                <a:solidFill>
                  <a:srgbClr val="FFFF66"/>
                </a:solidFill>
                <a:cs typeface="+mn-cs"/>
              </a:rPr>
              <a:t>           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1600" b="0" dirty="0" smtClean="0">
                <a:solidFill>
                  <a:srgbClr val="FFFFFF"/>
                </a:solidFill>
                <a:cs typeface="+mn-cs"/>
              </a:rPr>
              <a:t>                  </a:t>
            </a:r>
          </a:p>
          <a:p>
            <a:pPr>
              <a:buFontTx/>
              <a:buNone/>
              <a:defRPr/>
            </a:pPr>
            <a:endParaRPr lang="en-US" sz="2400" b="0" u="sng" dirty="0" smtClean="0">
              <a:cs typeface="+mn-cs"/>
            </a:endParaRP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2400" b="0" dirty="0" smtClean="0">
                <a:cs typeface="+mn-cs"/>
              </a:rPr>
              <a:t>		</a:t>
            </a:r>
            <a:r>
              <a:rPr lang="en-US" sz="2400" b="0" u="sng" dirty="0" smtClean="0">
                <a:cs typeface="+mn-cs"/>
              </a:rPr>
              <a:t>Step</a:t>
            </a:r>
            <a:r>
              <a:rPr lang="en-US" sz="2400" b="0" u="sng" dirty="0" smtClean="0">
                <a:cs typeface="+mn-cs"/>
              </a:rPr>
              <a:t>-2</a:t>
            </a:r>
            <a:r>
              <a:rPr lang="en-US" sz="2400" b="0" dirty="0" smtClean="0">
                <a:cs typeface="+mn-cs"/>
              </a:rPr>
              <a:t>:</a:t>
            </a:r>
            <a:r>
              <a:rPr lang="en-US" sz="2400" b="0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400" b="0" dirty="0" smtClean="0">
                <a:solidFill>
                  <a:srgbClr val="FFFF66"/>
                </a:solidFill>
                <a:cs typeface="+mn-cs"/>
              </a:rPr>
              <a:t>Time </a:t>
            </a:r>
            <a:r>
              <a:rPr lang="en-US" sz="2400" b="0" dirty="0" smtClean="0">
                <a:solidFill>
                  <a:srgbClr val="FFFF66"/>
                </a:solidFill>
                <a:cs typeface="+mn-cs"/>
              </a:rPr>
              <a:t>Update                </a:t>
            </a:r>
            <a:r>
              <a:rPr lang="en-US" sz="1800" b="0" dirty="0" smtClean="0">
                <a:solidFill>
                  <a:srgbClr val="FFFFFF"/>
                </a:solidFill>
                <a:cs typeface="+mn-cs"/>
              </a:rPr>
              <a:t>(corresponding to state equation)</a:t>
            </a:r>
            <a:endParaRPr lang="en-US" sz="2400" b="0" dirty="0" smtClean="0">
              <a:solidFill>
                <a:srgbClr val="FFFF66"/>
              </a:solidFill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solidFill>
                <a:srgbClr val="FFFF66"/>
              </a:solidFill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dirty="0" smtClean="0">
                <a:cs typeface="+mn-cs"/>
              </a:rPr>
              <a:t>            </a:t>
            </a: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</p:txBody>
      </p:sp>
      <p:pic>
        <p:nvPicPr>
          <p:cNvPr id="4" name="Picture 3" descr="A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711750"/>
            <a:ext cx="4536504" cy="941386"/>
          </a:xfrm>
          <a:prstGeom prst="rect">
            <a:avLst/>
          </a:prstGeom>
        </p:spPr>
      </p:pic>
      <p:pic>
        <p:nvPicPr>
          <p:cNvPr id="5" name="Picture 4" descr="A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085184"/>
            <a:ext cx="3456384" cy="115212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31840" y="1988840"/>
            <a:ext cx="4439945" cy="1080120"/>
            <a:chOff x="2364303" y="1556792"/>
            <a:chExt cx="4536504" cy="1152128"/>
          </a:xfrm>
        </p:grpSpPr>
        <p:pic>
          <p:nvPicPr>
            <p:cNvPr id="2" name="Picture 1" descr="K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4303" y="1556792"/>
              <a:ext cx="4536504" cy="115212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 bwMode="auto">
            <a:xfrm>
              <a:off x="5172614" y="1628800"/>
              <a:ext cx="576064" cy="1008112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3663"/>
            <a:ext cx="8610600" cy="781050"/>
          </a:xfrm>
        </p:spPr>
        <p:txBody>
          <a:bodyPr/>
          <a:lstStyle/>
          <a:p>
            <a:pPr>
              <a:defRPr/>
            </a:pPr>
            <a:r>
              <a:rPr lang="en-US" sz="3200" dirty="0" err="1"/>
              <a:t>Kalman</a:t>
            </a:r>
            <a:r>
              <a:rPr lang="en-US" sz="3200" dirty="0"/>
              <a:t> Filter Algorithms</a:t>
            </a:r>
            <a:endParaRPr lang="en-US" sz="3200" dirty="0" smtClean="0"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96336" y="5877272"/>
            <a:ext cx="127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/>
              <a:t>r</a:t>
            </a:r>
            <a:r>
              <a:rPr lang="en-US" sz="1800" b="0" dirty="0" smtClean="0"/>
              <a:t>ead on </a:t>
            </a:r>
            <a:r>
              <a:rPr lang="en-US" sz="1800" b="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3282634095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00592"/>
            <a:ext cx="6984776" cy="4588648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3663"/>
            <a:ext cx="8610600" cy="781050"/>
          </a:xfrm>
        </p:spPr>
        <p:txBody>
          <a:bodyPr/>
          <a:lstStyle/>
          <a:p>
            <a:pPr>
              <a:defRPr/>
            </a:pPr>
            <a:r>
              <a:rPr lang="en-US" sz="3200" dirty="0" err="1"/>
              <a:t>Kalman</a:t>
            </a:r>
            <a:r>
              <a:rPr lang="en-US" sz="3200" dirty="0"/>
              <a:t> Filter Algorithms</a:t>
            </a:r>
            <a:endParaRPr lang="en-US" sz="2000" dirty="0" smtClean="0"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83768" y="1588730"/>
            <a:ext cx="5884970" cy="4001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81D58"/>
                </a:solidFill>
              </a:rPr>
              <a:t>c</a:t>
            </a:r>
            <a:r>
              <a:rPr lang="en-US" sz="2000" dirty="0" smtClean="0">
                <a:solidFill>
                  <a:srgbClr val="081D58"/>
                </a:solidFill>
              </a:rPr>
              <a:t>an be derived from square-root KF equations</a:t>
            </a:r>
            <a:endParaRPr lang="en-US" sz="2000" dirty="0">
              <a:solidFill>
                <a:srgbClr val="081D58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35896" y="4365104"/>
            <a:ext cx="5199974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81D58"/>
                </a:solidFill>
              </a:rPr>
              <a:t>can </a:t>
            </a:r>
            <a:r>
              <a:rPr lang="en-US" sz="1800" dirty="0" smtClean="0">
                <a:solidFill>
                  <a:srgbClr val="081D58"/>
                </a:solidFill>
              </a:rPr>
              <a:t>be worked into measurement update eq.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63888" y="4725144"/>
            <a:ext cx="4237759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81D58"/>
                </a:solidFill>
              </a:rPr>
              <a:t>can </a:t>
            </a:r>
            <a:r>
              <a:rPr lang="en-US" sz="1800" dirty="0" smtClean="0">
                <a:solidFill>
                  <a:srgbClr val="081D58"/>
                </a:solidFill>
              </a:rPr>
              <a:t>be worked into state update eq.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15816" y="2164794"/>
            <a:ext cx="2108770" cy="4001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81D58"/>
                </a:solidFill>
              </a:rPr>
              <a:t>i</a:t>
            </a:r>
            <a:r>
              <a:rPr lang="en-US" sz="2000" dirty="0" smtClean="0">
                <a:solidFill>
                  <a:srgbClr val="081D58"/>
                </a:solidFill>
              </a:rPr>
              <a:t>s                       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7584" y="5085184"/>
            <a:ext cx="6984776" cy="11387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081D58"/>
                </a:solidFill>
              </a:rPr>
              <a:t>      [</a:t>
            </a:r>
            <a:r>
              <a:rPr lang="en-US" sz="1800" dirty="0" smtClean="0">
                <a:solidFill>
                  <a:srgbClr val="081D58"/>
                </a:solidFill>
              </a:rPr>
              <a:t>details omitted</a:t>
            </a:r>
            <a:r>
              <a:rPr lang="en-US" sz="1800" dirty="0" smtClean="0">
                <a:solidFill>
                  <a:srgbClr val="081D58"/>
                </a:solidFill>
              </a:rPr>
              <a:t>]</a:t>
            </a:r>
          </a:p>
          <a:p>
            <a:pPr algn="l">
              <a:spcBef>
                <a:spcPts val="1200"/>
              </a:spcBef>
            </a:pPr>
            <a:r>
              <a:rPr lang="en-US" sz="2000" dirty="0" smtClean="0">
                <a:solidFill>
                  <a:srgbClr val="081D58"/>
                </a:solidFill>
              </a:rPr>
              <a:t> In infinite precision, algorithms are equivalent </a:t>
            </a:r>
          </a:p>
          <a:p>
            <a:pPr algn="l">
              <a:spcBef>
                <a:spcPts val="0"/>
              </a:spcBef>
            </a:pPr>
            <a:r>
              <a:rPr lang="en-US" sz="2000" dirty="0" smtClean="0">
                <a:solidFill>
                  <a:srgbClr val="081D58"/>
                </a:solidFill>
              </a:rPr>
              <a:t> In finite precision, square-root algorithm is preferred</a:t>
            </a:r>
            <a:endParaRPr lang="en-US" sz="2000" dirty="0">
              <a:solidFill>
                <a:srgbClr val="081D58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168842"/>
              </p:ext>
            </p:extLst>
          </p:nvPr>
        </p:nvGraphicFramePr>
        <p:xfrm>
          <a:off x="1907704" y="3310320"/>
          <a:ext cx="1512168" cy="838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02" name="Equation" r:id="rId4" imgW="736600" imgH="469900" progId="Equation.3">
                  <p:embed/>
                </p:oleObj>
              </mc:Choice>
              <mc:Fallback>
                <p:oleObj name="Equation" r:id="rId4" imgW="7366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7704" y="3310320"/>
                        <a:ext cx="1512168" cy="83876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377763"/>
              </p:ext>
            </p:extLst>
          </p:nvPr>
        </p:nvGraphicFramePr>
        <p:xfrm>
          <a:off x="5220072" y="3356992"/>
          <a:ext cx="1224136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03" name="Equation" r:id="rId6" imgW="635000" imgH="469900" progId="Equation.3">
                  <p:embed/>
                </p:oleObj>
              </mc:Choice>
              <mc:Fallback>
                <p:oleObj name="Equation" r:id="rId6" imgW="635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20072" y="3356992"/>
                        <a:ext cx="1224136" cy="7920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87624" y="4365104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4"/>
                </a:solidFill>
              </a:rPr>
              <a:t>L+1   </a:t>
            </a:r>
            <a:endParaRPr lang="en-US" sz="1800" dirty="0">
              <a:solidFill>
                <a:schemeClr val="accent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9897" y="1124744"/>
            <a:ext cx="8201434" cy="90486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 smtClean="0"/>
              <a:t>‘Standard </a:t>
            </a:r>
            <a:r>
              <a:rPr lang="en-US" b="0" dirty="0" err="1" smtClean="0"/>
              <a:t>Kalman</a:t>
            </a:r>
            <a:r>
              <a:rPr lang="en-US" b="0" dirty="0" smtClean="0"/>
              <a:t> Filter’ formulas </a:t>
            </a:r>
            <a:r>
              <a:rPr lang="en-US" sz="1600" b="0" dirty="0" smtClean="0"/>
              <a:t>(p.23) </a:t>
            </a:r>
            <a:r>
              <a:rPr lang="en-US" b="0" dirty="0" smtClean="0"/>
              <a:t>are straightforwardly</a:t>
            </a:r>
          </a:p>
          <a:p>
            <a:r>
              <a:rPr lang="en-US" b="0" dirty="0"/>
              <a:t>d</a:t>
            </a:r>
            <a:r>
              <a:rPr lang="en-US" b="0" dirty="0" smtClean="0"/>
              <a:t>erived from ‘Square-Root </a:t>
            </a:r>
            <a:r>
              <a:rPr lang="en-US" b="0" dirty="0" err="1" smtClean="0"/>
              <a:t>Kalman</a:t>
            </a:r>
            <a:r>
              <a:rPr lang="en-US" b="0" dirty="0" smtClean="0"/>
              <a:t> Filter’ formulas </a:t>
            </a:r>
            <a:r>
              <a:rPr lang="en-US" sz="1600" b="0" dirty="0" smtClean="0"/>
              <a:t>(p.21)</a:t>
            </a:r>
            <a:r>
              <a:rPr lang="en-US" sz="1800" b="0" dirty="0" smtClean="0"/>
              <a:t> </a:t>
            </a:r>
            <a:r>
              <a:rPr lang="en-US" b="0" dirty="0" smtClean="0"/>
              <a:t>:  </a:t>
            </a:r>
            <a:endParaRPr lang="en-US" b="0" dirty="0"/>
          </a:p>
        </p:txBody>
      </p:sp>
      <p:sp>
        <p:nvSpPr>
          <p:cNvPr id="13" name="TextBox 12"/>
          <p:cNvSpPr txBox="1"/>
          <p:nvPr/>
        </p:nvSpPr>
        <p:spPr>
          <a:xfrm>
            <a:off x="1187624" y="4725144"/>
            <a:ext cx="32149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4"/>
                </a:solidFill>
              </a:rPr>
              <a:t>L</a:t>
            </a:r>
            <a:endParaRPr lang="en-US" sz="18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31685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3663"/>
            <a:ext cx="8610600" cy="781050"/>
          </a:xfrm>
        </p:spPr>
        <p:txBody>
          <a:bodyPr/>
          <a:lstStyle/>
          <a:p>
            <a:pPr>
              <a:defRPr/>
            </a:pPr>
            <a:r>
              <a:rPr lang="en-US" sz="3200" dirty="0" err="1"/>
              <a:t>Kalman</a:t>
            </a:r>
            <a:r>
              <a:rPr lang="en-US" sz="3200" dirty="0"/>
              <a:t> Filter Algorithms</a:t>
            </a:r>
            <a:endParaRPr lang="en-US" sz="3200" dirty="0" smtClean="0">
              <a:cs typeface="+mj-cs"/>
            </a:endParaRPr>
          </a:p>
        </p:txBody>
      </p:sp>
      <p:pic>
        <p:nvPicPr>
          <p:cNvPr id="3" name="Picture 2" descr="K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2"/>
            <a:ext cx="6120680" cy="46085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45322" y="4725144"/>
            <a:ext cx="12171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0" dirty="0" smtClean="0">
                <a:solidFill>
                  <a:schemeClr val="tx1"/>
                </a:solidFill>
              </a:rPr>
              <a:t>}</a:t>
            </a:r>
            <a:r>
              <a:rPr lang="en-US" b="0" dirty="0" smtClean="0">
                <a:solidFill>
                  <a:schemeClr val="tx1"/>
                </a:solidFill>
              </a:rPr>
              <a:t> ‘void’</a:t>
            </a:r>
            <a:endParaRPr lang="en-US" b="0" dirty="0">
              <a:solidFill>
                <a:schemeClr val="tx1"/>
              </a:solidFill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6232221"/>
              </p:ext>
            </p:extLst>
          </p:nvPr>
        </p:nvGraphicFramePr>
        <p:xfrm>
          <a:off x="1907703" y="2420888"/>
          <a:ext cx="4045569" cy="1126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2" name="Equation" r:id="rId4" imgW="2235200" imgH="736600" progId="Equation.3">
                  <p:embed/>
                </p:oleObj>
              </mc:Choice>
              <mc:Fallback>
                <p:oleObj name="Equation" r:id="rId4" imgW="22352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3" y="2420888"/>
                        <a:ext cx="4045569" cy="1126551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1520" y="1072827"/>
            <a:ext cx="8583750" cy="134806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 smtClean="0"/>
              <a:t>For special case of fixed parameter estimation </a:t>
            </a:r>
            <a:r>
              <a:rPr lang="en-US" sz="1600" b="0" dirty="0" smtClean="0"/>
              <a:t>(p.14)  </a:t>
            </a:r>
          </a:p>
          <a:p>
            <a:r>
              <a:rPr lang="en-US" b="0" dirty="0" smtClean="0"/>
              <a:t>‘Standard RLS’ formulas </a:t>
            </a:r>
            <a:r>
              <a:rPr lang="en-US" sz="1600" b="0" dirty="0" smtClean="0"/>
              <a:t>(Chapter-8) </a:t>
            </a:r>
            <a:r>
              <a:rPr lang="en-US" b="0" dirty="0" smtClean="0"/>
              <a:t>are straightforwardly derived </a:t>
            </a:r>
          </a:p>
          <a:p>
            <a:r>
              <a:rPr lang="en-US" b="0" dirty="0" smtClean="0"/>
              <a:t>as a special case of ‘Standard </a:t>
            </a:r>
            <a:r>
              <a:rPr lang="en-US" b="0" dirty="0" err="1" smtClean="0"/>
              <a:t>Kalman</a:t>
            </a:r>
            <a:r>
              <a:rPr lang="en-US" b="0" dirty="0" smtClean="0"/>
              <a:t> Filter’ formulas </a:t>
            </a:r>
            <a:r>
              <a:rPr lang="en-US" sz="1600" b="0" dirty="0" smtClean="0"/>
              <a:t>(p.23) </a:t>
            </a:r>
            <a:r>
              <a:rPr lang="en-US" b="0" dirty="0" smtClean="0"/>
              <a:t>: 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192711753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5"/>
          <p:cNvSpPr>
            <a:spLocks noChangeArrowheads="1"/>
          </p:cNvSpPr>
          <p:nvPr/>
        </p:nvSpPr>
        <p:spPr bwMode="auto">
          <a:xfrm>
            <a:off x="179512" y="1340768"/>
            <a:ext cx="8748588" cy="478857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square"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20486" name="Picture 1" descr="slides_DSP2_chapter1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64704"/>
            <a:ext cx="9144000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93663"/>
            <a:ext cx="8712968" cy="78105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Introduction: </a:t>
            </a:r>
            <a:r>
              <a:rPr lang="en-US" sz="2800" dirty="0"/>
              <a:t>Least Squares Parameter Estimation</a:t>
            </a:r>
            <a:endParaRPr lang="en-US" sz="28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5733256"/>
            <a:ext cx="513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81D58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dirty="0">
              <a:solidFill>
                <a:srgbClr val="081D58"/>
              </a:solidFill>
            </a:endParaRPr>
          </a:p>
        </p:txBody>
      </p:sp>
      <p:pic>
        <p:nvPicPr>
          <p:cNvPr id="6" name="Picture 5" descr="Screen Shot 2016-09-27 at 17.34.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86298"/>
            <a:ext cx="6336704" cy="3474950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984132"/>
              </p:ext>
            </p:extLst>
          </p:nvPr>
        </p:nvGraphicFramePr>
        <p:xfrm>
          <a:off x="1907704" y="5517232"/>
          <a:ext cx="432048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44" name="Equation" r:id="rId6" imgW="1663700" imgH="279400" progId="Equation.3">
                  <p:embed/>
                </p:oleObj>
              </mc:Choice>
              <mc:Fallback>
                <p:oleObj name="Equation" r:id="rId6" imgW="16637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07704" y="5517232"/>
                        <a:ext cx="4320480" cy="6953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1297" y="1066091"/>
            <a:ext cx="8529175" cy="1138773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b="0" dirty="0" smtClean="0">
                <a:solidFill>
                  <a:schemeClr val="tx1"/>
                </a:solidFill>
              </a:rPr>
              <a:t>In Chapter-9, have introduced ‘Least Squares’ estimation as an alternative </a:t>
            </a:r>
          </a:p>
          <a:p>
            <a:pPr algn="just"/>
            <a:r>
              <a:rPr lang="en-US" sz="2000" b="0" dirty="0" smtClean="0">
                <a:solidFill>
                  <a:schemeClr val="tx1"/>
                </a:solidFill>
              </a:rPr>
              <a:t>(=based on observed data/signal samples) to optimal filter design </a:t>
            </a:r>
          </a:p>
          <a:p>
            <a:pPr algn="just"/>
            <a:r>
              <a:rPr lang="en-US" sz="2000" b="0" dirty="0" smtClean="0">
                <a:solidFill>
                  <a:schemeClr val="tx1"/>
                </a:solidFill>
              </a:rPr>
              <a:t>(=based on statistical information)…  </a:t>
            </a:r>
            <a:endParaRPr lang="en-US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5095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93663"/>
            <a:ext cx="8712968" cy="78105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Introduction: </a:t>
            </a:r>
            <a:r>
              <a:rPr lang="en-US" sz="2800" dirty="0"/>
              <a:t>Least Squares Parameter Estimation</a:t>
            </a:r>
            <a:endParaRPr lang="en-US" sz="2800" dirty="0" smtClean="0">
              <a:cs typeface="+mj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04800" y="980728"/>
            <a:ext cx="8659688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bg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4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  <a:defRPr/>
            </a:pPr>
            <a:r>
              <a:rPr lang="en-US" sz="2400" dirty="0" smtClean="0">
                <a:cs typeface="+mn-cs"/>
              </a:rPr>
              <a:t>Given…</a:t>
            </a:r>
            <a:r>
              <a:rPr lang="en-US" dirty="0" smtClean="0">
                <a:cs typeface="+mn-cs"/>
              </a:rPr>
              <a:t> </a:t>
            </a:r>
          </a:p>
          <a:p>
            <a:pPr>
              <a:spcBef>
                <a:spcPts val="300"/>
              </a:spcBef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</a:t>
            </a:r>
            <a:r>
              <a:rPr lang="en-US" sz="2000" b="0" i="1" dirty="0">
                <a:cs typeface="+mn-cs"/>
              </a:rPr>
              <a:t>k</a:t>
            </a:r>
            <a:r>
              <a:rPr lang="en-US" sz="2000" b="0" dirty="0" smtClean="0">
                <a:cs typeface="+mn-cs"/>
              </a:rPr>
              <a:t> vectors of input variables </a:t>
            </a:r>
            <a:r>
              <a:rPr lang="en-US" sz="1600" b="0" dirty="0" smtClean="0">
                <a:cs typeface="+mn-cs"/>
              </a:rPr>
              <a:t>(=‘</a:t>
            </a:r>
            <a:r>
              <a:rPr lang="en-US" sz="1600" b="0" dirty="0" err="1" smtClean="0">
                <a:cs typeface="+mn-cs"/>
              </a:rPr>
              <a:t>regressors</a:t>
            </a:r>
            <a:r>
              <a:rPr lang="en-US" sz="1600" b="0" dirty="0" smtClean="0">
                <a:cs typeface="+mn-cs"/>
              </a:rPr>
              <a:t>’)</a:t>
            </a:r>
          </a:p>
          <a:p>
            <a:pPr>
              <a:spcBef>
                <a:spcPts val="300"/>
              </a:spcBef>
              <a:buFontTx/>
              <a:buNone/>
              <a:defRPr/>
            </a:pPr>
            <a:r>
              <a:rPr lang="en-US" sz="2000" b="0" dirty="0">
                <a:cs typeface="+mn-cs"/>
              </a:rPr>
              <a:t> </a:t>
            </a:r>
            <a:r>
              <a:rPr lang="en-US" sz="2000" b="0" dirty="0" smtClean="0">
                <a:cs typeface="+mn-cs"/>
              </a:rPr>
              <a:t> </a:t>
            </a:r>
            <a:r>
              <a:rPr lang="en-US" sz="2000" b="0" i="1" dirty="0">
                <a:cs typeface="+mn-cs"/>
              </a:rPr>
              <a:t>k</a:t>
            </a:r>
            <a:r>
              <a:rPr lang="en-US" sz="2000" b="0" dirty="0" smtClean="0">
                <a:cs typeface="+mn-cs"/>
              </a:rPr>
              <a:t> corresponding observations of a dependent variable </a:t>
            </a:r>
          </a:p>
          <a:p>
            <a:pPr>
              <a:spcBef>
                <a:spcPts val="300"/>
              </a:spcBef>
              <a:buFontTx/>
              <a:buNone/>
              <a:defRPr/>
            </a:pPr>
            <a:r>
              <a:rPr lang="en-US" sz="2000" b="0" dirty="0">
                <a:cs typeface="+mn-cs"/>
              </a:rPr>
              <a:t> </a:t>
            </a:r>
            <a:r>
              <a:rPr lang="en-US" sz="2000" b="0" dirty="0" smtClean="0">
                <a:cs typeface="+mn-cs"/>
              </a:rPr>
              <a:t> and assume a </a:t>
            </a:r>
          </a:p>
          <a:p>
            <a:pPr>
              <a:spcBef>
                <a:spcPts val="300"/>
              </a:spcBef>
              <a:buFontTx/>
              <a:buNone/>
              <a:defRPr/>
            </a:pPr>
            <a:r>
              <a:rPr lang="en-US" sz="2000" b="0" dirty="0">
                <a:cs typeface="+mn-cs"/>
              </a:rPr>
              <a:t> </a:t>
            </a:r>
            <a:r>
              <a:rPr lang="en-US" sz="2000" b="0" dirty="0" smtClean="0">
                <a:cs typeface="+mn-cs"/>
              </a:rPr>
              <a:t> </a:t>
            </a:r>
            <a:r>
              <a:rPr lang="en-US" sz="2400" u="sng" dirty="0" smtClean="0">
                <a:cs typeface="+mn-cs"/>
              </a:rPr>
              <a:t>linear regression/observation </a:t>
            </a:r>
            <a:r>
              <a:rPr lang="en-US" sz="2400" u="sng" dirty="0" smtClean="0">
                <a:cs typeface="+mn-cs"/>
              </a:rPr>
              <a:t>model</a:t>
            </a:r>
            <a:r>
              <a:rPr lang="en-US" sz="2400" dirty="0" smtClean="0">
                <a:cs typeface="+mn-cs"/>
              </a:rPr>
              <a:t>    =</a:t>
            </a:r>
            <a:endParaRPr lang="en-US" sz="2400" dirty="0" smtClean="0">
              <a:cs typeface="+mn-cs"/>
            </a:endParaRPr>
          </a:p>
          <a:p>
            <a:pPr>
              <a:spcBef>
                <a:spcPts val="300"/>
              </a:spcBef>
              <a:buFontTx/>
              <a:buNone/>
              <a:defRPr/>
            </a:pPr>
            <a:r>
              <a:rPr lang="en-US" sz="2000" b="0" dirty="0">
                <a:cs typeface="+mn-cs"/>
              </a:rPr>
              <a:t> </a:t>
            </a:r>
            <a:r>
              <a:rPr lang="en-US" sz="2000" b="0" dirty="0" smtClean="0">
                <a:cs typeface="+mn-cs"/>
              </a:rPr>
              <a:t>       where </a:t>
            </a:r>
            <a:r>
              <a:rPr lang="en-US" sz="2000" i="1" dirty="0" smtClean="0">
                <a:cs typeface="+mn-cs"/>
              </a:rPr>
              <a:t>w</a:t>
            </a:r>
            <a:r>
              <a:rPr lang="en-US" sz="2000" b="0" baseline="30000" dirty="0" smtClean="0">
                <a:cs typeface="+mn-cs"/>
              </a:rPr>
              <a:t>0</a:t>
            </a:r>
            <a:r>
              <a:rPr lang="en-US" sz="2000" b="0" dirty="0" smtClean="0">
                <a:cs typeface="+mn-cs"/>
              </a:rPr>
              <a:t> is an unknown parameter vector </a:t>
            </a:r>
            <a:r>
              <a:rPr lang="en-US" sz="1600" b="0" dirty="0" smtClean="0">
                <a:cs typeface="+mn-cs"/>
              </a:rPr>
              <a:t>(=‘regression coefficients’)</a:t>
            </a:r>
          </a:p>
          <a:p>
            <a:pPr>
              <a:spcBef>
                <a:spcPts val="300"/>
              </a:spcBef>
              <a:buNone/>
              <a:defRPr/>
            </a:pPr>
            <a:r>
              <a:rPr lang="en-US" sz="2000" b="0" dirty="0">
                <a:cs typeface="+mn-cs"/>
              </a:rPr>
              <a:t> </a:t>
            </a:r>
            <a:r>
              <a:rPr lang="en-US" sz="2000" b="0" dirty="0" smtClean="0">
                <a:cs typeface="+mn-cs"/>
              </a:rPr>
              <a:t>       </a:t>
            </a:r>
            <a:r>
              <a:rPr lang="en-US" sz="2000" b="0" dirty="0" smtClean="0">
                <a:cs typeface="+mn-cs"/>
              </a:rPr>
              <a:t>and </a:t>
            </a:r>
            <a:r>
              <a:rPr lang="en-US" sz="2000" dirty="0" smtClean="0">
                <a:cs typeface="+mn-cs"/>
              </a:rPr>
              <a:t>e</a:t>
            </a:r>
            <a:r>
              <a:rPr lang="en-US" sz="2000" b="0" i="1" baseline="-25000" dirty="0" smtClean="0">
                <a:cs typeface="+mn-cs"/>
              </a:rPr>
              <a:t> </a:t>
            </a:r>
            <a:r>
              <a:rPr lang="en-US" sz="2000" b="0" dirty="0" smtClean="0">
                <a:cs typeface="+mn-cs"/>
              </a:rPr>
              <a:t>is </a:t>
            </a:r>
            <a:r>
              <a:rPr lang="en-US" sz="2000" b="0" dirty="0" smtClean="0">
                <a:cs typeface="+mn-cs"/>
              </a:rPr>
              <a:t>unknown </a:t>
            </a:r>
            <a:r>
              <a:rPr lang="en-US" sz="2000" b="0" dirty="0" smtClean="0">
                <a:cs typeface="+mn-cs"/>
              </a:rPr>
              <a:t>additive </a:t>
            </a:r>
            <a:r>
              <a:rPr lang="en-US" sz="2000" b="0" dirty="0" smtClean="0">
                <a:cs typeface="+mn-cs"/>
              </a:rPr>
              <a:t>observation/measurement noise                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sz="2000" b="0" dirty="0">
                <a:cs typeface="+mn-cs"/>
              </a:rPr>
              <a:t> </a:t>
            </a:r>
            <a:r>
              <a:rPr lang="en-US" sz="2000" b="0" dirty="0" smtClean="0">
                <a:cs typeface="+mn-cs"/>
              </a:rPr>
              <a:t>                                                                  </a:t>
            </a:r>
            <a:r>
              <a:rPr lang="en-US" sz="1600" b="0" dirty="0" smtClean="0"/>
              <a:t>(</a:t>
            </a:r>
            <a:r>
              <a:rPr lang="en-US" sz="1600" b="0" dirty="0"/>
              <a:t>see </a:t>
            </a:r>
            <a:r>
              <a:rPr lang="en-US" sz="1600" b="0" dirty="0" smtClean="0"/>
              <a:t>p.3 </a:t>
            </a:r>
            <a:r>
              <a:rPr lang="en-US" sz="1600" b="0" dirty="0"/>
              <a:t>for </a:t>
            </a:r>
            <a:r>
              <a:rPr lang="en-US" sz="1600" b="0" dirty="0" smtClean="0"/>
              <a:t>definition </a:t>
            </a:r>
            <a:r>
              <a:rPr lang="en-US" sz="1600" b="0" dirty="0"/>
              <a:t>of </a:t>
            </a:r>
            <a:r>
              <a:rPr lang="en-US" sz="1600" dirty="0"/>
              <a:t>U</a:t>
            </a:r>
            <a:r>
              <a:rPr lang="en-US" sz="1600" b="0" dirty="0"/>
              <a:t> and </a:t>
            </a:r>
            <a:r>
              <a:rPr lang="en-US" sz="1600" dirty="0" smtClean="0"/>
              <a:t>d</a:t>
            </a:r>
            <a:r>
              <a:rPr lang="en-US" sz="1600" b="0" dirty="0"/>
              <a:t>)</a:t>
            </a:r>
            <a:endParaRPr lang="en-US" sz="16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dirty="0" smtClean="0">
                <a:cs typeface="+mn-cs"/>
              </a:rPr>
              <a:t>Then the </a:t>
            </a:r>
            <a:r>
              <a:rPr lang="en-US" sz="2400" dirty="0" smtClean="0">
                <a:cs typeface="+mn-cs"/>
              </a:rPr>
              <a:t>aim is to estimate </a:t>
            </a:r>
            <a:r>
              <a:rPr lang="en-US" sz="2400" dirty="0" err="1" smtClean="0"/>
              <a:t>w</a:t>
            </a:r>
            <a:r>
              <a:rPr lang="en-US" sz="2400" baseline="30000" dirty="0" err="1"/>
              <a:t>o</a:t>
            </a:r>
            <a:endParaRPr lang="en-US" sz="2400" baseline="30000" dirty="0" smtClean="0"/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      </a:t>
            </a:r>
            <a:r>
              <a:rPr lang="en-US" sz="1600" b="0" dirty="0" smtClean="0">
                <a:cs typeface="+mn-cs"/>
              </a:rPr>
              <a:t>Q: C</a:t>
            </a:r>
            <a:r>
              <a:rPr lang="en-US" sz="1600" b="0" dirty="0" smtClean="0">
                <a:cs typeface="+mn-cs"/>
              </a:rPr>
              <a:t>an </a:t>
            </a:r>
            <a:r>
              <a:rPr lang="en-US" sz="2400" b="0" u="sng" dirty="0" smtClean="0">
                <a:cs typeface="+mn-cs"/>
              </a:rPr>
              <a:t>Least </a:t>
            </a:r>
            <a:r>
              <a:rPr lang="en-US" sz="2400" b="0" u="sng" dirty="0" smtClean="0">
                <a:cs typeface="+mn-cs"/>
              </a:rPr>
              <a:t>Squares</a:t>
            </a:r>
            <a:r>
              <a:rPr lang="en-US" sz="2400" b="0" dirty="0" smtClean="0">
                <a:cs typeface="+mn-cs"/>
              </a:rPr>
              <a:t> (LS) estimate </a:t>
            </a:r>
            <a:r>
              <a:rPr lang="en-US" sz="1600" b="0" dirty="0" smtClean="0">
                <a:cs typeface="+mn-cs"/>
              </a:rPr>
              <a:t>be reused here?</a:t>
            </a:r>
            <a:endParaRPr lang="en-US" sz="1600" dirty="0" smtClean="0">
              <a:cs typeface="+mn-cs"/>
            </a:endParaRPr>
          </a:p>
        </p:txBody>
      </p:sp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572453"/>
              </p:ext>
            </p:extLst>
          </p:nvPr>
        </p:nvGraphicFramePr>
        <p:xfrm>
          <a:off x="6660232" y="2087444"/>
          <a:ext cx="1800200" cy="391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3" name="Equation" r:id="rId3" imgW="736600" imgH="190500" progId="Equation.3">
                  <p:embed/>
                </p:oleObj>
              </mc:Choice>
              <mc:Fallback>
                <p:oleObj name="Equation" r:id="rId3" imgW="7366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2087444"/>
                        <a:ext cx="1800200" cy="391414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364966"/>
              </p:ext>
            </p:extLst>
          </p:nvPr>
        </p:nvGraphicFramePr>
        <p:xfrm>
          <a:off x="6660233" y="2513703"/>
          <a:ext cx="1800200" cy="411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4" name="Equation" r:id="rId5" imgW="685800" imgH="190500" progId="Equation.3">
                  <p:embed/>
                </p:oleObj>
              </mc:Choice>
              <mc:Fallback>
                <p:oleObj name="Equation" r:id="rId5" imgW="6858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3" y="2513703"/>
                        <a:ext cx="1800200" cy="411241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79339"/>
              </p:ext>
            </p:extLst>
          </p:nvPr>
        </p:nvGraphicFramePr>
        <p:xfrm>
          <a:off x="6660232" y="3212976"/>
          <a:ext cx="1728192" cy="406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5" name="Equation" r:id="rId7" imgW="660400" imgH="177800" progId="Equation.3">
                  <p:embed/>
                </p:oleObj>
              </mc:Choice>
              <mc:Fallback>
                <p:oleObj name="Equation" r:id="rId7" imgW="660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3212976"/>
                        <a:ext cx="1728192" cy="40632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38100" cmpd="sng">
                        <a:solidFill>
                          <a:schemeClr val="bg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1297" y="1052736"/>
            <a:ext cx="8529175" cy="769441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b="0" dirty="0" smtClean="0">
                <a:solidFill>
                  <a:schemeClr val="tx1"/>
                </a:solidFill>
              </a:rPr>
              <a:t>‘Least Squares’ approach is also used in </a:t>
            </a:r>
            <a:r>
              <a:rPr lang="en-US" sz="2000" dirty="0" smtClean="0">
                <a:solidFill>
                  <a:schemeClr val="tx1"/>
                </a:solidFill>
              </a:rPr>
              <a:t>parameter estimation </a:t>
            </a:r>
            <a:r>
              <a:rPr lang="en-US" sz="2000" b="0" dirty="0" smtClean="0">
                <a:solidFill>
                  <a:schemeClr val="tx1"/>
                </a:solidFill>
              </a:rPr>
              <a:t>in a</a:t>
            </a:r>
          </a:p>
          <a:p>
            <a:pPr algn="just"/>
            <a:r>
              <a:rPr lang="en-US" sz="2000" b="0" dirty="0" smtClean="0">
                <a:solidFill>
                  <a:schemeClr val="tx1"/>
                </a:solidFill>
              </a:rPr>
              <a:t>linear </a:t>
            </a:r>
            <a:r>
              <a:rPr lang="en-US" sz="2000" b="0" dirty="0" smtClean="0">
                <a:solidFill>
                  <a:schemeClr val="tx1"/>
                </a:solidFill>
              </a:rPr>
              <a:t>regression model, where the problem statement is as follows…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3648" y="5733256"/>
            <a:ext cx="513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81D58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dirty="0">
              <a:solidFill>
                <a:srgbClr val="081D58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223627"/>
              </p:ext>
            </p:extLst>
          </p:nvPr>
        </p:nvGraphicFramePr>
        <p:xfrm>
          <a:off x="1907704" y="5517232"/>
          <a:ext cx="432048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6" name="Equation" r:id="rId9" imgW="1663700" imgH="279400" progId="Equation.3">
                  <p:embed/>
                </p:oleObj>
              </mc:Choice>
              <mc:Fallback>
                <p:oleObj name="Equation" r:id="rId9" imgW="16637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07704" y="5517232"/>
                        <a:ext cx="4320480" cy="6953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081D58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682128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93663"/>
            <a:ext cx="8712968" cy="78105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Introduction: </a:t>
            </a:r>
            <a:r>
              <a:rPr lang="en-US" sz="2800" dirty="0"/>
              <a:t>Least Squares Parameter Estimation</a:t>
            </a:r>
            <a:endParaRPr lang="en-US" sz="2800" dirty="0" smtClean="0">
              <a:cs typeface="+mj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79512" y="1235794"/>
            <a:ext cx="8856984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bg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4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300"/>
              </a:spcBef>
              <a:buFontTx/>
              <a:buNone/>
              <a:defRPr/>
            </a:pPr>
            <a:endParaRPr lang="en-US" sz="1800" b="0" dirty="0" smtClean="0">
              <a:cs typeface="+mn-cs"/>
            </a:endParaRPr>
          </a:p>
          <a:p>
            <a:pPr>
              <a:spcBef>
                <a:spcPts val="0"/>
              </a:spcBef>
              <a:defRPr/>
            </a:pPr>
            <a:r>
              <a:rPr lang="en-US" sz="2400" b="0" dirty="0" smtClean="0">
                <a:cs typeface="+mn-cs"/>
              </a:rPr>
              <a:t>If the </a:t>
            </a:r>
            <a:r>
              <a:rPr lang="en-US" sz="2400" b="0" dirty="0" smtClean="0"/>
              <a:t>input </a:t>
            </a:r>
            <a:r>
              <a:rPr lang="en-US" sz="2400" b="0" dirty="0"/>
              <a:t>variables </a:t>
            </a:r>
            <a:r>
              <a:rPr lang="en-US" sz="2400" dirty="0" err="1" smtClean="0"/>
              <a:t>u</a:t>
            </a:r>
            <a:r>
              <a:rPr lang="en-US" sz="2400" b="0" i="1" baseline="-25000" dirty="0" err="1"/>
              <a:t>l</a:t>
            </a:r>
            <a:r>
              <a:rPr lang="en-US" sz="2400" b="0" i="1" dirty="0" smtClean="0"/>
              <a:t> </a:t>
            </a:r>
            <a:r>
              <a:rPr lang="en-US" sz="2400" b="0" dirty="0" smtClean="0"/>
              <a:t>are given/fixed </a:t>
            </a:r>
            <a:r>
              <a:rPr lang="en-US" sz="1800" b="0" dirty="0" smtClean="0"/>
              <a:t>(</a:t>
            </a:r>
            <a:r>
              <a:rPr lang="en-US" sz="1800" b="0" dirty="0"/>
              <a:t>*</a:t>
            </a:r>
            <a:r>
              <a:rPr lang="en-US" sz="1800" b="0" dirty="0" smtClean="0"/>
              <a:t>) </a:t>
            </a:r>
            <a:r>
              <a:rPr lang="en-US" sz="2400" b="0" dirty="0" smtClean="0"/>
              <a:t>and the </a:t>
            </a:r>
            <a:r>
              <a:rPr lang="en-US" sz="2400" b="0" dirty="0" smtClean="0">
                <a:cs typeface="+mn-cs"/>
              </a:rPr>
              <a:t>additive noise </a:t>
            </a:r>
            <a:r>
              <a:rPr lang="en-US" sz="2400" dirty="0" smtClean="0">
                <a:cs typeface="+mn-cs"/>
              </a:rPr>
              <a:t>e</a:t>
            </a:r>
            <a:r>
              <a:rPr lang="en-US" sz="2400" b="0" i="1" baseline="-25000" dirty="0">
                <a:cs typeface="+mn-cs"/>
              </a:rPr>
              <a:t> </a:t>
            </a:r>
            <a:r>
              <a:rPr lang="en-US" sz="2400" b="0" i="1" dirty="0" smtClean="0">
                <a:cs typeface="+mn-cs"/>
              </a:rPr>
              <a:t> </a:t>
            </a:r>
            <a:r>
              <a:rPr lang="en-US" sz="2400" b="0" dirty="0" smtClean="0">
                <a:cs typeface="+mn-cs"/>
              </a:rPr>
              <a:t>is a random vector with </a:t>
            </a:r>
            <a:r>
              <a:rPr lang="en-US" sz="2400" b="0" u="sng" dirty="0" smtClean="0">
                <a:cs typeface="+mn-cs"/>
              </a:rPr>
              <a:t>zero-mean</a:t>
            </a:r>
            <a:r>
              <a:rPr lang="en-US" sz="2400" b="0" dirty="0" smtClean="0">
                <a:cs typeface="+mn-cs"/>
              </a:rPr>
              <a:t>              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b="0" dirty="0">
                <a:cs typeface="+mn-cs"/>
              </a:rPr>
              <a:t> </a:t>
            </a:r>
            <a:r>
              <a:rPr lang="en-US" sz="2400" b="0" dirty="0" smtClean="0">
                <a:cs typeface="+mn-cs"/>
              </a:rPr>
              <a:t>   then the LS estimate is ‘</a:t>
            </a:r>
            <a:r>
              <a:rPr lang="en-US" sz="2400" u="sng" dirty="0" smtClean="0">
                <a:cs typeface="+mn-cs"/>
              </a:rPr>
              <a:t>unbiased</a:t>
            </a:r>
            <a:r>
              <a:rPr lang="en-US" sz="2400" b="0" dirty="0" smtClean="0">
                <a:cs typeface="+mn-cs"/>
              </a:rPr>
              <a:t>’ i.e.</a:t>
            </a:r>
          </a:p>
          <a:p>
            <a:pPr>
              <a:spcBef>
                <a:spcPts val="300"/>
              </a:spcBef>
              <a:buFontTx/>
              <a:buNone/>
              <a:defRPr/>
            </a:pPr>
            <a:endParaRPr lang="en-US" sz="2400" dirty="0">
              <a:cs typeface="+mn-cs"/>
            </a:endParaRPr>
          </a:p>
          <a:p>
            <a:pPr>
              <a:spcBef>
                <a:spcPts val="300"/>
              </a:spcBef>
              <a:buFontTx/>
              <a:buNone/>
              <a:defRPr/>
            </a:pPr>
            <a:endParaRPr lang="en-US" sz="2400" b="0" dirty="0" smtClean="0"/>
          </a:p>
          <a:p>
            <a:pPr>
              <a:spcBef>
                <a:spcPts val="600"/>
              </a:spcBef>
              <a:defRPr/>
            </a:pPr>
            <a:r>
              <a:rPr lang="en-US" sz="2400" b="0" dirty="0" smtClean="0"/>
              <a:t>If in addition the noise </a:t>
            </a:r>
            <a:r>
              <a:rPr lang="en-US" sz="2400" dirty="0" smtClean="0"/>
              <a:t>e</a:t>
            </a:r>
            <a:r>
              <a:rPr lang="en-US" sz="2400" b="0" baseline="-25000" dirty="0" smtClean="0"/>
              <a:t> </a:t>
            </a:r>
            <a:r>
              <a:rPr lang="en-US" sz="2400" b="0" i="1" baseline="-25000" dirty="0" smtClean="0"/>
              <a:t> </a:t>
            </a:r>
            <a:r>
              <a:rPr lang="en-US" sz="2400" b="0" dirty="0" smtClean="0"/>
              <a:t>has </a:t>
            </a:r>
            <a:r>
              <a:rPr lang="en-US" sz="2400" b="0" u="sng" dirty="0" smtClean="0">
                <a:solidFill>
                  <a:srgbClr val="FFFFFF"/>
                </a:solidFill>
              </a:rPr>
              <a:t>unit covariance matrix</a:t>
            </a:r>
            <a:r>
              <a:rPr lang="en-US" sz="2400" b="0" dirty="0" smtClean="0">
                <a:solidFill>
                  <a:srgbClr val="800000"/>
                </a:solidFill>
              </a:rPr>
              <a:t> </a:t>
            </a:r>
            <a:r>
              <a:rPr lang="en-US" sz="2400" b="0" dirty="0" smtClean="0"/>
              <a:t>                 then the (estimation) </a:t>
            </a:r>
            <a:r>
              <a:rPr lang="en-US" sz="2400" u="sng" dirty="0" smtClean="0"/>
              <a:t>error covariance matrix</a:t>
            </a:r>
            <a:r>
              <a:rPr lang="en-US" sz="2400" dirty="0" smtClean="0"/>
              <a:t> </a:t>
            </a:r>
            <a:r>
              <a:rPr lang="en-US" sz="2400" b="0" dirty="0" smtClean="0"/>
              <a:t>is</a:t>
            </a:r>
          </a:p>
          <a:p>
            <a:pPr>
              <a:spcBef>
                <a:spcPts val="300"/>
              </a:spcBef>
              <a:defRPr/>
            </a:pPr>
            <a:endParaRPr lang="en-US" sz="2400" b="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en-US" sz="1800" b="0" dirty="0" smtClean="0"/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en-US" sz="1800" b="0" dirty="0"/>
              <a:t> </a:t>
            </a:r>
            <a:r>
              <a:rPr lang="en-US" sz="1800" b="0" dirty="0" smtClean="0"/>
              <a:t>(*) Input variables can also be random variables, possibly correlated with the additive </a:t>
            </a:r>
            <a:r>
              <a:rPr lang="en-US" sz="1800" b="0" dirty="0"/>
              <a:t> </a:t>
            </a:r>
            <a:r>
              <a:rPr lang="en-US" sz="1800" b="0" dirty="0" smtClean="0"/>
              <a:t>    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b="0" dirty="0" smtClean="0"/>
              <a:t>      noise, etc...  Also </a:t>
            </a:r>
            <a:r>
              <a:rPr lang="en-US" sz="1800" b="0" dirty="0"/>
              <a:t>r</a:t>
            </a:r>
            <a:r>
              <a:rPr lang="en-US" sz="1800" b="0" dirty="0" smtClean="0"/>
              <a:t>egression coefficients can be random variables, etc…etc...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b="0" dirty="0"/>
              <a:t> </a:t>
            </a:r>
            <a:r>
              <a:rPr lang="en-US" sz="1800" b="0" dirty="0" smtClean="0"/>
              <a:t>     All this not considered here. </a:t>
            </a:r>
            <a:endParaRPr lang="en-US" sz="1800" b="0" dirty="0"/>
          </a:p>
        </p:txBody>
      </p:sp>
      <p:graphicFrame>
        <p:nvGraphicFramePr>
          <p:cNvPr id="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499391"/>
              </p:ext>
            </p:extLst>
          </p:nvPr>
        </p:nvGraphicFramePr>
        <p:xfrm>
          <a:off x="7596336" y="3861048"/>
          <a:ext cx="1152128" cy="284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06" name="Equation" r:id="rId3" imgW="863600" imgH="254000" progId="Equation.3">
                  <p:embed/>
                </p:oleObj>
              </mc:Choice>
              <mc:Fallback>
                <p:oleObj name="Equation" r:id="rId3" imgW="8636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336" y="3861048"/>
                        <a:ext cx="1152128" cy="28419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911097"/>
              </p:ext>
            </p:extLst>
          </p:nvPr>
        </p:nvGraphicFramePr>
        <p:xfrm>
          <a:off x="611560" y="2996952"/>
          <a:ext cx="8208912" cy="664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07" name="Equation" r:id="rId5" imgW="3975100" imgH="368300" progId="Equation.3">
                  <p:embed/>
                </p:oleObj>
              </mc:Choice>
              <mc:Fallback>
                <p:oleObj name="Equation" r:id="rId5" imgW="39751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996952"/>
                        <a:ext cx="8208912" cy="66478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38100" cmpd="sng"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357517"/>
              </p:ext>
            </p:extLst>
          </p:nvPr>
        </p:nvGraphicFramePr>
        <p:xfrm>
          <a:off x="611560" y="4653136"/>
          <a:ext cx="8280921" cy="64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08" name="Equation" r:id="rId7" imgW="4546600" imgH="406400" progId="Equation.3">
                  <p:embed/>
                </p:oleObj>
              </mc:Choice>
              <mc:Fallback>
                <p:oleObj name="Equation" r:id="rId7" imgW="45466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653136"/>
                        <a:ext cx="8280921" cy="64418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38100" cmpd="sng"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655825"/>
              </p:ext>
            </p:extLst>
          </p:nvPr>
        </p:nvGraphicFramePr>
        <p:xfrm>
          <a:off x="6516216" y="2296903"/>
          <a:ext cx="963419" cy="268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09" name="Equation" r:id="rId9" imgW="495300" imgH="165100" progId="Equation.3">
                  <p:embed/>
                </p:oleObj>
              </mc:Choice>
              <mc:Fallback>
                <p:oleObj name="Equation" r:id="rId9" imgW="4953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2296903"/>
                        <a:ext cx="963419" cy="268001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628167"/>
              </p:ext>
            </p:extLst>
          </p:nvPr>
        </p:nvGraphicFramePr>
        <p:xfrm>
          <a:off x="1907704" y="1077491"/>
          <a:ext cx="432048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10" name="Equation" r:id="rId11" imgW="1663700" imgH="279400" progId="Equation.3">
                  <p:embed/>
                </p:oleObj>
              </mc:Choice>
              <mc:Fallback>
                <p:oleObj name="Equation" r:id="rId11" imgW="16637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07704" y="1077491"/>
                        <a:ext cx="4320480" cy="6953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081D58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7452320" y="3356992"/>
            <a:ext cx="1224136" cy="72008"/>
            <a:chOff x="7452320" y="3356992"/>
            <a:chExt cx="1224136" cy="72008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7452320" y="3356992"/>
              <a:ext cx="1224136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7452320" y="3429000"/>
              <a:ext cx="1224136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" name="Group 13"/>
          <p:cNvGrpSpPr/>
          <p:nvPr/>
        </p:nvGrpSpPr>
        <p:grpSpPr>
          <a:xfrm>
            <a:off x="3635896" y="4941168"/>
            <a:ext cx="1080120" cy="72008"/>
            <a:chOff x="7452320" y="3356992"/>
            <a:chExt cx="1224136" cy="72008"/>
          </a:xfrm>
        </p:grpSpPr>
        <p:cxnSp>
          <p:nvCxnSpPr>
            <p:cNvPr id="15" name="Straight Connector 14"/>
            <p:cNvCxnSpPr/>
            <p:nvPr/>
          </p:nvCxnSpPr>
          <p:spPr bwMode="auto">
            <a:xfrm>
              <a:off x="7452320" y="3356992"/>
              <a:ext cx="1224136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7452320" y="3429000"/>
              <a:ext cx="1224136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TextBox 1"/>
          <p:cNvSpPr txBox="1"/>
          <p:nvPr/>
        </p:nvSpPr>
        <p:spPr>
          <a:xfrm>
            <a:off x="8460432" y="5013176"/>
            <a:ext cx="369138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✪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99904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93663"/>
            <a:ext cx="8712968" cy="78105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Introduction: </a:t>
            </a:r>
            <a:r>
              <a:rPr lang="en-US" sz="2800" dirty="0"/>
              <a:t>Least Squares Parameter Estimation</a:t>
            </a:r>
            <a:endParaRPr lang="en-US" sz="2800" dirty="0" smtClean="0">
              <a:cs typeface="+mj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04800" y="836712"/>
            <a:ext cx="8803704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bg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4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300"/>
              </a:spcBef>
              <a:buFontTx/>
              <a:buNone/>
              <a:defRPr/>
            </a:pPr>
            <a:endParaRPr lang="en-US" sz="1800" b="0" dirty="0" smtClean="0">
              <a:cs typeface="+mn-cs"/>
            </a:endParaRPr>
          </a:p>
          <a:p>
            <a:pPr>
              <a:spcBef>
                <a:spcPts val="300"/>
              </a:spcBef>
              <a:defRPr/>
            </a:pPr>
            <a:r>
              <a:rPr lang="en-US" sz="2400" b="0" dirty="0" smtClean="0"/>
              <a:t>The </a:t>
            </a:r>
            <a:r>
              <a:rPr lang="en-US" sz="2400" b="0" u="sng" dirty="0" smtClean="0"/>
              <a:t>Mean Squared </a:t>
            </a:r>
            <a:r>
              <a:rPr lang="en-US" sz="2400" b="0" u="sng" dirty="0"/>
              <a:t>Error</a:t>
            </a:r>
            <a:r>
              <a:rPr lang="en-US" sz="2400" b="0" dirty="0"/>
              <a:t> (</a:t>
            </a:r>
            <a:r>
              <a:rPr lang="en-US" sz="2400" b="0" u="sng" dirty="0"/>
              <a:t>MSE</a:t>
            </a:r>
            <a:r>
              <a:rPr lang="en-US" sz="2400" b="0" dirty="0"/>
              <a:t>) of the estimation </a:t>
            </a:r>
            <a:r>
              <a:rPr lang="en-US" sz="2400" b="0" dirty="0" smtClean="0"/>
              <a:t>is </a:t>
            </a:r>
            <a:r>
              <a:rPr lang="en-US" sz="1600" b="0" dirty="0" smtClean="0"/>
              <a:t>defined as</a:t>
            </a:r>
            <a:endParaRPr lang="en-US" sz="1600" b="0" dirty="0"/>
          </a:p>
          <a:p>
            <a:pPr>
              <a:spcBef>
                <a:spcPts val="300"/>
              </a:spcBef>
              <a:defRPr/>
            </a:pPr>
            <a:endParaRPr lang="en-US" sz="2400" b="0" dirty="0"/>
          </a:p>
          <a:p>
            <a:pPr marL="0" indent="0">
              <a:spcBef>
                <a:spcPts val="900"/>
              </a:spcBef>
              <a:buNone/>
              <a:defRPr/>
            </a:pPr>
            <a:r>
              <a:rPr lang="en-US" sz="2400" b="0" dirty="0"/>
              <a:t>    </a:t>
            </a:r>
            <a:r>
              <a:rPr lang="en-US" sz="1800" b="0" dirty="0" smtClean="0"/>
              <a:t>PS</a:t>
            </a:r>
            <a:r>
              <a:rPr lang="en-US" sz="1800" b="0" dirty="0"/>
              <a:t>: This MSE is different from the one in Chapter-7, check </a:t>
            </a:r>
            <a:r>
              <a:rPr lang="en-US" sz="1800" b="0" dirty="0" smtClean="0"/>
              <a:t>formulas</a:t>
            </a:r>
          </a:p>
          <a:p>
            <a:pPr marL="0" indent="0">
              <a:spcBef>
                <a:spcPts val="300"/>
              </a:spcBef>
              <a:buNone/>
              <a:defRPr/>
            </a:pPr>
            <a:endParaRPr lang="en-US" sz="1800" b="0" dirty="0"/>
          </a:p>
          <a:p>
            <a:pPr>
              <a:spcBef>
                <a:spcPts val="300"/>
              </a:spcBef>
              <a:defRPr/>
            </a:pPr>
            <a:r>
              <a:rPr lang="en-US" sz="2400" b="0" dirty="0" smtClean="0">
                <a:cs typeface="+mn-cs"/>
              </a:rPr>
              <a:t>Under the given assumptions, it is shown that amongst all linear estimators, i.e. estimators of the form </a:t>
            </a: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2400" b="0" dirty="0" smtClean="0">
                <a:cs typeface="+mn-cs"/>
              </a:rPr>
              <a:t>                       </a:t>
            </a:r>
            <a:r>
              <a:rPr lang="en-US" sz="2000" b="0" dirty="0" smtClean="0">
                <a:cs typeface="+mn-cs"/>
              </a:rPr>
              <a:t>(=linear function of </a:t>
            </a:r>
            <a:r>
              <a:rPr lang="en-US" sz="2000" dirty="0" smtClean="0">
                <a:cs typeface="+mn-cs"/>
              </a:rPr>
              <a:t>d</a:t>
            </a:r>
            <a:r>
              <a:rPr lang="en-US" sz="2000" b="0" dirty="0" smtClean="0">
                <a:cs typeface="+mn-cs"/>
              </a:rPr>
              <a:t>)</a:t>
            </a:r>
            <a:endParaRPr lang="en-US" sz="2000" b="0" dirty="0">
              <a:cs typeface="+mn-cs"/>
            </a:endParaRP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2400" b="0" dirty="0" smtClean="0">
                <a:cs typeface="+mn-cs"/>
              </a:rPr>
              <a:t>    the </a:t>
            </a:r>
            <a:r>
              <a:rPr lang="en-US" sz="2400" dirty="0" smtClean="0">
                <a:solidFill>
                  <a:srgbClr val="FFFFFF"/>
                </a:solidFill>
                <a:cs typeface="+mn-cs"/>
              </a:rPr>
              <a:t>LS estimator </a:t>
            </a:r>
            <a:r>
              <a:rPr lang="en-US" sz="1800" b="0" dirty="0" smtClean="0">
                <a:cs typeface="+mn-cs"/>
              </a:rPr>
              <a:t>(with</a:t>
            </a:r>
            <a:r>
              <a:rPr lang="en-US" sz="1800" b="0" i="1" dirty="0" smtClean="0">
                <a:cs typeface="+mn-cs"/>
              </a:rPr>
              <a:t> Z=</a:t>
            </a:r>
            <a:r>
              <a:rPr lang="en-US" sz="1800" b="0" dirty="0" smtClean="0">
                <a:cs typeface="+mn-cs"/>
              </a:rPr>
              <a:t>(U</a:t>
            </a:r>
            <a:r>
              <a:rPr lang="en-US" sz="1800" b="0" baseline="30000" dirty="0" smtClean="0">
                <a:cs typeface="+mn-cs"/>
              </a:rPr>
              <a:t>T</a:t>
            </a:r>
            <a:r>
              <a:rPr lang="en-US" sz="1800" b="0" dirty="0" smtClean="0">
                <a:cs typeface="+mn-cs"/>
              </a:rPr>
              <a:t>U)</a:t>
            </a:r>
            <a:r>
              <a:rPr lang="en-US" sz="1800" b="0" baseline="30000" dirty="0" smtClean="0">
                <a:cs typeface="+mn-cs"/>
              </a:rPr>
              <a:t>-1</a:t>
            </a:r>
            <a:r>
              <a:rPr lang="en-US" sz="1800" b="0" dirty="0" smtClean="0">
                <a:cs typeface="+mn-cs"/>
              </a:rPr>
              <a:t>U</a:t>
            </a:r>
            <a:r>
              <a:rPr lang="en-US" sz="1800" b="0" baseline="30000" dirty="0" smtClean="0">
                <a:cs typeface="+mn-cs"/>
              </a:rPr>
              <a:t>T </a:t>
            </a:r>
            <a:r>
              <a:rPr lang="en-US" sz="1800" b="0" dirty="0" smtClean="0">
                <a:cs typeface="+mn-cs"/>
              </a:rPr>
              <a:t>and </a:t>
            </a:r>
            <a:r>
              <a:rPr lang="en-US" sz="1800" dirty="0" smtClean="0">
                <a:cs typeface="+mn-cs"/>
              </a:rPr>
              <a:t>z</a:t>
            </a:r>
            <a:r>
              <a:rPr lang="en-US" sz="1800" b="0" i="1" dirty="0" smtClean="0">
                <a:cs typeface="+mn-cs"/>
              </a:rPr>
              <a:t>=0</a:t>
            </a:r>
            <a:r>
              <a:rPr lang="en-US" sz="1800" b="0" dirty="0" smtClean="0">
                <a:cs typeface="+mn-cs"/>
              </a:rPr>
              <a:t>)  </a:t>
            </a:r>
            <a:r>
              <a:rPr lang="en-US" sz="2400" b="0" dirty="0" err="1" smtClean="0">
                <a:cs typeface="+mn-cs"/>
              </a:rPr>
              <a:t>mimimizes</a:t>
            </a:r>
            <a:r>
              <a:rPr lang="en-US" sz="2400" b="0" dirty="0" smtClean="0">
                <a:cs typeface="+mn-cs"/>
              </a:rPr>
              <a:t> the MSE </a:t>
            </a: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2400" b="0" dirty="0">
                <a:cs typeface="+mn-cs"/>
              </a:rPr>
              <a:t> </a:t>
            </a:r>
            <a:r>
              <a:rPr lang="en-US" sz="2400" b="0" dirty="0" smtClean="0">
                <a:cs typeface="+mn-cs"/>
              </a:rPr>
              <a:t>   i.e. it is the </a:t>
            </a:r>
            <a:r>
              <a:rPr lang="en-US" sz="2400" u="sng" dirty="0" smtClean="0">
                <a:cs typeface="+mn-cs"/>
              </a:rPr>
              <a:t>Linear Minimum MSE</a:t>
            </a:r>
            <a:r>
              <a:rPr lang="en-US" sz="2400" dirty="0" smtClean="0">
                <a:cs typeface="+mn-cs"/>
              </a:rPr>
              <a:t> (</a:t>
            </a:r>
            <a:r>
              <a:rPr lang="en-US" sz="2400" u="sng" dirty="0" smtClean="0">
                <a:cs typeface="+mn-cs"/>
              </a:rPr>
              <a:t>MMSE</a:t>
            </a:r>
            <a:r>
              <a:rPr lang="en-US" sz="2400" dirty="0" smtClean="0">
                <a:cs typeface="+mn-cs"/>
              </a:rPr>
              <a:t>) </a:t>
            </a:r>
            <a:r>
              <a:rPr lang="en-US" sz="2400" u="sng" dirty="0" smtClean="0">
                <a:cs typeface="+mn-cs"/>
              </a:rPr>
              <a:t>estimator</a:t>
            </a:r>
            <a:endParaRPr lang="en-US" sz="1800" u="sng" dirty="0" smtClean="0"/>
          </a:p>
          <a:p>
            <a:pPr>
              <a:spcBef>
                <a:spcPts val="1500"/>
              </a:spcBef>
              <a:defRPr/>
            </a:pPr>
            <a:r>
              <a:rPr lang="en-US" sz="2400" b="0" dirty="0"/>
              <a:t>Under the given assumptions, i</a:t>
            </a:r>
            <a:r>
              <a:rPr lang="en-US" sz="2400" b="0" dirty="0" smtClean="0"/>
              <a:t>f furthermore </a:t>
            </a:r>
            <a:r>
              <a:rPr lang="en-US" sz="2400" dirty="0" smtClean="0"/>
              <a:t>e </a:t>
            </a:r>
            <a:r>
              <a:rPr lang="en-US" sz="2400" b="0" dirty="0" smtClean="0"/>
              <a:t>is a</a:t>
            </a:r>
            <a:r>
              <a:rPr lang="en-US" sz="2400" dirty="0" smtClean="0"/>
              <a:t> </a:t>
            </a:r>
            <a:r>
              <a:rPr lang="en-US" sz="2400" b="0" u="sng" dirty="0" smtClean="0"/>
              <a:t>Gaussian distributed</a:t>
            </a:r>
            <a:r>
              <a:rPr lang="en-US" sz="2400" b="0" dirty="0" smtClean="0"/>
              <a:t> random vector, it is shown that the </a:t>
            </a:r>
            <a:r>
              <a:rPr lang="en-US" sz="2400" dirty="0" smtClean="0">
                <a:solidFill>
                  <a:srgbClr val="FFFFFF"/>
                </a:solidFill>
              </a:rPr>
              <a:t>LS estimator </a:t>
            </a:r>
            <a:r>
              <a:rPr lang="en-US" sz="2400" b="0" dirty="0" smtClean="0"/>
              <a:t>is also the </a:t>
            </a:r>
            <a:r>
              <a:rPr lang="en-US" sz="1800" b="0" dirty="0" smtClean="0"/>
              <a:t>(‘general’, i.e. not restricted to ‘linear’)  </a:t>
            </a:r>
            <a:r>
              <a:rPr lang="en-US" sz="2400" u="sng" dirty="0" smtClean="0"/>
              <a:t>MMSE estimator</a:t>
            </a:r>
            <a:endParaRPr lang="en-US" sz="2400" b="0" dirty="0"/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411671"/>
              </p:ext>
            </p:extLst>
          </p:nvPr>
        </p:nvGraphicFramePr>
        <p:xfrm>
          <a:off x="755576" y="3645024"/>
          <a:ext cx="145891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" name="Equation" r:id="rId3" imgW="609600" imgH="165100" progId="Equation.3">
                  <p:embed/>
                </p:oleObj>
              </mc:Choice>
              <mc:Fallback>
                <p:oleObj name="Equation" r:id="rId3" imgW="6096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645024"/>
                        <a:ext cx="1458913" cy="3460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38100" cmpd="sng"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23528" y="6402814"/>
            <a:ext cx="7128791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b="0" dirty="0" smtClean="0">
                <a:solidFill>
                  <a:srgbClr val="FF0000"/>
                </a:solidFill>
              </a:rPr>
              <a:t>Optional reading: https</a:t>
            </a:r>
            <a:r>
              <a:rPr lang="en-US" sz="1600" b="0" dirty="0">
                <a:solidFill>
                  <a:srgbClr val="FF0000"/>
                </a:solidFill>
              </a:rPr>
              <a:t>://</a:t>
            </a:r>
            <a:r>
              <a:rPr lang="en-US" sz="1600" b="0" dirty="0" err="1">
                <a:solidFill>
                  <a:srgbClr val="FF0000"/>
                </a:solidFill>
              </a:rPr>
              <a:t>en.wikipedia.org</a:t>
            </a:r>
            <a:r>
              <a:rPr lang="en-US" sz="1600" b="0" dirty="0">
                <a:solidFill>
                  <a:srgbClr val="FF0000"/>
                </a:solidFill>
              </a:rPr>
              <a:t>/wiki/</a:t>
            </a:r>
            <a:r>
              <a:rPr lang="en-US" sz="1600" b="0" dirty="0" err="1">
                <a:solidFill>
                  <a:srgbClr val="FF0000"/>
                </a:solidFill>
              </a:rPr>
              <a:t>Minimum_mean_square_error</a:t>
            </a:r>
            <a:endParaRPr lang="en-US" sz="1600" b="0" dirty="0">
              <a:solidFill>
                <a:srgbClr val="FF0000"/>
              </a:solidFill>
            </a:endParaRPr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993552"/>
              </p:ext>
            </p:extLst>
          </p:nvPr>
        </p:nvGraphicFramePr>
        <p:xfrm>
          <a:off x="783109" y="1700808"/>
          <a:ext cx="7209656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" name="Equation" r:id="rId5" imgW="3543300" imgH="203200" progId="Equation.3">
                  <p:embed/>
                </p:oleObj>
              </mc:Choice>
              <mc:Fallback>
                <p:oleObj name="Equation" r:id="rId5" imgW="35433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109" y="1700808"/>
                        <a:ext cx="7209656" cy="36004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38100" cmpd="sng"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7078056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93663"/>
            <a:ext cx="8712968" cy="78105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Introduction: </a:t>
            </a:r>
            <a:r>
              <a:rPr lang="en-US" sz="2800" dirty="0"/>
              <a:t>Least Squares Parameter Estimation</a:t>
            </a:r>
            <a:endParaRPr lang="en-US" sz="2800" dirty="0" smtClean="0">
              <a:cs typeface="+mj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04800" y="1052736"/>
            <a:ext cx="8731696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bg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4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300"/>
              </a:spcBef>
              <a:defRPr/>
            </a:pPr>
            <a:r>
              <a:rPr lang="en-US" sz="2400" b="0" u="sng" dirty="0" smtClean="0"/>
              <a:t>PS</a:t>
            </a:r>
            <a:r>
              <a:rPr lang="en-US" sz="2400" b="0" dirty="0" smtClean="0"/>
              <a:t>:   </a:t>
            </a:r>
            <a:r>
              <a:rPr lang="en-US" sz="2400" b="0" dirty="0" smtClean="0"/>
              <a:t>If noise </a:t>
            </a:r>
            <a:r>
              <a:rPr lang="en-US" sz="2400" dirty="0"/>
              <a:t>e</a:t>
            </a:r>
            <a:r>
              <a:rPr lang="en-US" sz="2400" b="0" i="1" baseline="-25000" dirty="0"/>
              <a:t> </a:t>
            </a:r>
            <a:r>
              <a:rPr lang="en-US" sz="2400" b="0" i="1" baseline="-25000" dirty="0" smtClean="0"/>
              <a:t> </a:t>
            </a:r>
            <a:r>
              <a:rPr lang="en-US" sz="2400" b="0" dirty="0" smtClean="0"/>
              <a:t>is zero-mean with </a:t>
            </a:r>
            <a:r>
              <a:rPr lang="en-US" sz="2400" b="0" u="sng" dirty="0" smtClean="0"/>
              <a:t>non-unit covariance matrix</a:t>
            </a:r>
          </a:p>
          <a:p>
            <a:pPr>
              <a:spcBef>
                <a:spcPts val="300"/>
              </a:spcBef>
              <a:defRPr/>
            </a:pPr>
            <a:endParaRPr lang="en-US" sz="2400" b="0" dirty="0" smtClean="0"/>
          </a:p>
          <a:p>
            <a:pPr>
              <a:spcBef>
                <a:spcPts val="300"/>
              </a:spcBef>
              <a:defRPr/>
            </a:pPr>
            <a:endParaRPr lang="en-US" sz="2400" b="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b="0" dirty="0" smtClean="0"/>
              <a:t>    </a:t>
            </a:r>
            <a:r>
              <a:rPr lang="en-US" sz="1800" b="0" dirty="0" smtClean="0"/>
              <a:t>where </a:t>
            </a:r>
            <a:r>
              <a:rPr lang="en-US" sz="1800" b="0" i="1" dirty="0" smtClean="0"/>
              <a:t>V</a:t>
            </a:r>
            <a:r>
              <a:rPr lang="en-US" sz="1800" b="0" baseline="30000" dirty="0" smtClean="0"/>
              <a:t>1/2 </a:t>
            </a:r>
            <a:r>
              <a:rPr lang="en-US" sz="1800" b="0" dirty="0" smtClean="0"/>
              <a:t>is the </a:t>
            </a:r>
            <a:r>
              <a:rPr lang="en-US" sz="1800" b="0" dirty="0" smtClean="0"/>
              <a:t>upp</a:t>
            </a:r>
            <a:r>
              <a:rPr lang="en-US" sz="1800" b="0" dirty="0" smtClean="0"/>
              <a:t>er </a:t>
            </a:r>
            <a:r>
              <a:rPr lang="en-US" sz="1800" b="0" dirty="0" smtClean="0"/>
              <a:t>triangular </a:t>
            </a:r>
            <a:r>
              <a:rPr lang="en-US" sz="1800" b="0" dirty="0" err="1" smtClean="0"/>
              <a:t>Cholesky</a:t>
            </a:r>
            <a:r>
              <a:rPr lang="en-US" sz="1800" b="0" dirty="0" smtClean="0"/>
              <a:t> factor (‘square root’</a:t>
            </a:r>
            <a:r>
              <a:rPr lang="en-US" sz="1800" b="0" dirty="0" smtClean="0"/>
              <a:t>)</a:t>
            </a:r>
            <a:r>
              <a:rPr lang="en-US" sz="2400" b="0" dirty="0" smtClean="0"/>
              <a:t> </a:t>
            </a:r>
            <a:endParaRPr lang="en-US" sz="2400" b="0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b="0" dirty="0" smtClean="0"/>
              <a:t>    the </a:t>
            </a:r>
            <a:r>
              <a:rPr lang="en-US" sz="2400" u="sng" dirty="0" smtClean="0"/>
              <a:t>Linear MMSE estimator</a:t>
            </a:r>
            <a:r>
              <a:rPr lang="en-US" sz="2400" dirty="0" smtClean="0"/>
              <a:t> </a:t>
            </a:r>
            <a:r>
              <a:rPr lang="en-US" sz="2400" b="0" dirty="0" smtClean="0"/>
              <a:t>&amp; error covariance </a:t>
            </a:r>
            <a:r>
              <a:rPr lang="en-US" sz="2400" b="0" dirty="0"/>
              <a:t>m</a:t>
            </a:r>
            <a:r>
              <a:rPr lang="en-US" sz="2400" b="0" dirty="0" smtClean="0"/>
              <a:t>atrix are</a:t>
            </a:r>
          </a:p>
          <a:p>
            <a:pPr marL="0" indent="0">
              <a:spcBef>
                <a:spcPts val="300"/>
              </a:spcBef>
              <a:buNone/>
              <a:defRPr/>
            </a:pPr>
            <a:endParaRPr lang="en-US" sz="2400" b="0" dirty="0" smtClean="0"/>
          </a:p>
          <a:p>
            <a:pPr marL="0" indent="0">
              <a:spcBef>
                <a:spcPts val="2100"/>
              </a:spcBef>
              <a:buNone/>
              <a:defRPr/>
            </a:pPr>
            <a:r>
              <a:rPr lang="en-US" sz="2400" b="0" dirty="0"/>
              <a:t> </a:t>
            </a:r>
            <a:r>
              <a:rPr lang="en-US" sz="2400" b="0" dirty="0" smtClean="0"/>
              <a:t>   which corresponds to the </a:t>
            </a:r>
            <a:r>
              <a:rPr lang="en-US" sz="2400" u="sng" dirty="0" smtClean="0"/>
              <a:t>LS estimator </a:t>
            </a:r>
            <a:r>
              <a:rPr lang="en-US" sz="2400" b="0" dirty="0" smtClean="0"/>
              <a:t>for the so-called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b="0" dirty="0"/>
              <a:t> </a:t>
            </a:r>
            <a:r>
              <a:rPr lang="en-US" sz="2400" b="0" dirty="0" smtClean="0"/>
              <a:t>   </a:t>
            </a:r>
            <a:r>
              <a:rPr lang="en-US" sz="2400" b="0" u="sng" dirty="0" smtClean="0"/>
              <a:t>pre-whitened</a:t>
            </a:r>
            <a:r>
              <a:rPr lang="en-US" sz="2400" b="0" dirty="0" smtClean="0"/>
              <a:t> observation model</a:t>
            </a:r>
          </a:p>
          <a:p>
            <a:pPr marL="0" indent="0">
              <a:spcBef>
                <a:spcPts val="300"/>
              </a:spcBef>
              <a:buNone/>
              <a:defRPr/>
            </a:pPr>
            <a:endParaRPr lang="en-US" sz="2400" b="0" dirty="0" smtClean="0"/>
          </a:p>
          <a:p>
            <a:pPr marL="0" indent="0">
              <a:spcBef>
                <a:spcPts val="300"/>
              </a:spcBef>
              <a:buNone/>
              <a:defRPr/>
            </a:pPr>
            <a:endParaRPr lang="en-US" sz="2400" b="0" dirty="0"/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2400" b="0" dirty="0" smtClean="0"/>
              <a:t>    </a:t>
            </a:r>
            <a:r>
              <a:rPr lang="en-US" sz="2000" b="0" dirty="0" smtClean="0"/>
              <a:t>where the additive noise is indeed white..</a:t>
            </a:r>
            <a:endParaRPr lang="en-US" sz="1800" b="0" dirty="0" smtClean="0"/>
          </a:p>
          <a:p>
            <a:pPr marL="0" indent="0">
              <a:spcBef>
                <a:spcPts val="0"/>
              </a:spcBef>
              <a:buNone/>
              <a:defRPr/>
            </a:pPr>
            <a:endParaRPr lang="en-US" sz="1800" b="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b="0" dirty="0" smtClean="0"/>
              <a:t>Example: If </a:t>
            </a:r>
            <a:r>
              <a:rPr lang="en-US" sz="1800" b="0" i="1" dirty="0" smtClean="0"/>
              <a:t>V</a:t>
            </a:r>
            <a:r>
              <a:rPr lang="en-US" sz="1800" b="0" dirty="0" smtClean="0"/>
              <a:t>=σ</a:t>
            </a:r>
            <a:r>
              <a:rPr lang="en-US" sz="1800" b="0" baseline="30000" dirty="0" smtClean="0"/>
              <a:t>2</a:t>
            </a:r>
            <a:r>
              <a:rPr lang="en-US" sz="1800" b="0" i="1" dirty="0" smtClean="0"/>
              <a:t>.I  </a:t>
            </a:r>
            <a:r>
              <a:rPr lang="en-US" sz="1800" b="0" dirty="0" smtClean="0"/>
              <a:t>then </a:t>
            </a:r>
            <a:r>
              <a:rPr lang="en-US" sz="1800" dirty="0" smtClean="0"/>
              <a:t>w^</a:t>
            </a:r>
            <a:r>
              <a:rPr lang="en-US" sz="1800" b="0" dirty="0" smtClean="0"/>
              <a:t> </a:t>
            </a:r>
            <a:r>
              <a:rPr lang="en-US" sz="1800" b="0" i="1" dirty="0"/>
              <a:t>=</a:t>
            </a:r>
            <a:r>
              <a:rPr lang="en-US" sz="1800" b="0" dirty="0"/>
              <a:t>(U</a:t>
            </a:r>
            <a:r>
              <a:rPr lang="en-US" sz="1800" b="0" baseline="30000" dirty="0"/>
              <a:t>T</a:t>
            </a:r>
            <a:r>
              <a:rPr lang="en-US" sz="1800" b="0" dirty="0"/>
              <a:t>U)</a:t>
            </a:r>
            <a:r>
              <a:rPr lang="en-US" sz="1800" b="0" baseline="30000" dirty="0"/>
              <a:t>-1</a:t>
            </a:r>
            <a:r>
              <a:rPr lang="en-US" sz="1800" b="0" dirty="0"/>
              <a:t>U</a:t>
            </a:r>
            <a:r>
              <a:rPr lang="en-US" sz="1800" b="0" baseline="30000" dirty="0"/>
              <a:t>T </a:t>
            </a:r>
            <a:r>
              <a:rPr lang="en-US" sz="1800" dirty="0"/>
              <a:t>d</a:t>
            </a:r>
            <a:r>
              <a:rPr lang="en-US" sz="1800" b="0" dirty="0" smtClean="0"/>
              <a:t>  with error covariance matrix σ</a:t>
            </a:r>
            <a:r>
              <a:rPr lang="en-US" sz="1800" b="0" baseline="30000" dirty="0" smtClean="0"/>
              <a:t>2</a:t>
            </a:r>
            <a:r>
              <a:rPr lang="en-US" sz="1800" b="0" dirty="0" smtClean="0"/>
              <a:t>.(U</a:t>
            </a:r>
            <a:r>
              <a:rPr lang="en-US" sz="1800" b="0" baseline="30000" dirty="0" smtClean="0"/>
              <a:t>T</a:t>
            </a:r>
            <a:r>
              <a:rPr lang="en-US" sz="1800" b="0" dirty="0" smtClean="0"/>
              <a:t>U)</a:t>
            </a:r>
            <a:r>
              <a:rPr lang="en-US" sz="1800" b="0" baseline="30000" dirty="0" smtClean="0"/>
              <a:t>-1</a:t>
            </a:r>
            <a:r>
              <a:rPr lang="en-US" sz="1800" b="0" dirty="0" smtClean="0"/>
              <a:t> </a:t>
            </a:r>
            <a:endParaRPr lang="en-US" sz="1800" b="0" dirty="0"/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80000"/>
              </p:ext>
            </p:extLst>
          </p:nvPr>
        </p:nvGraphicFramePr>
        <p:xfrm>
          <a:off x="899592" y="3212976"/>
          <a:ext cx="29178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39" name="Equation" r:id="rId3" imgW="1219200" imgH="190500" progId="Equation.3">
                  <p:embed/>
                </p:oleObj>
              </mc:Choice>
              <mc:Fallback>
                <p:oleObj name="Equation" r:id="rId3" imgW="12192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212976"/>
                        <a:ext cx="2917825" cy="4000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38100" cmpd="sng"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899592" y="1700808"/>
            <a:ext cx="3744416" cy="720080"/>
            <a:chOff x="826591" y="2420888"/>
            <a:chExt cx="3744416" cy="720080"/>
          </a:xfrm>
        </p:grpSpPr>
        <p:graphicFrame>
          <p:nvGraphicFramePr>
            <p:cNvPr id="7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4269266"/>
                </p:ext>
              </p:extLst>
            </p:nvPr>
          </p:nvGraphicFramePr>
          <p:xfrm>
            <a:off x="826591" y="2492623"/>
            <a:ext cx="3727450" cy="496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640" name="Equation" r:id="rId5" imgW="1193800" imgH="190500" progId="Equation.3">
                    <p:embed/>
                  </p:oleObj>
                </mc:Choice>
                <mc:Fallback>
                  <p:oleObj name="Equation" r:id="rId5" imgW="11938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6591" y="2492623"/>
                          <a:ext cx="3727450" cy="496888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Right Triangle 2"/>
            <p:cNvSpPr/>
            <p:nvPr/>
          </p:nvSpPr>
          <p:spPr bwMode="auto">
            <a:xfrm>
              <a:off x="3778919" y="2420888"/>
              <a:ext cx="792088" cy="720080"/>
            </a:xfrm>
            <a:prstGeom prst="rtTriangle">
              <a:avLst/>
            </a:prstGeom>
            <a:solidFill>
              <a:schemeClr val="accent1">
                <a:alpha val="50000"/>
              </a:schemeClr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9" name="Right Triangle 8"/>
            <p:cNvSpPr/>
            <p:nvPr/>
          </p:nvSpPr>
          <p:spPr bwMode="auto">
            <a:xfrm rot="10800000">
              <a:off x="2914824" y="2420888"/>
              <a:ext cx="792088" cy="720080"/>
            </a:xfrm>
            <a:prstGeom prst="rtTriangle">
              <a:avLst/>
            </a:prstGeom>
            <a:solidFill>
              <a:schemeClr val="accent1">
                <a:alpha val="50000"/>
              </a:schemeClr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997457"/>
              </p:ext>
            </p:extLst>
          </p:nvPr>
        </p:nvGraphicFramePr>
        <p:xfrm>
          <a:off x="5494338" y="4332413"/>
          <a:ext cx="3236912" cy="89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41" name="Equation" r:id="rId7" imgW="1358900" imgH="355600" progId="Equation.3">
                  <p:embed/>
                </p:oleObj>
              </mc:Choice>
              <mc:Fallback>
                <p:oleObj name="Equation" r:id="rId7" imgW="13589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4338" y="4332413"/>
                        <a:ext cx="3236912" cy="89678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38100" cmpd="sng">
                        <a:solidFill>
                          <a:schemeClr val="bg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552743"/>
              </p:ext>
            </p:extLst>
          </p:nvPr>
        </p:nvGraphicFramePr>
        <p:xfrm>
          <a:off x="5508104" y="5418328"/>
          <a:ext cx="3240360" cy="314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42" name="Equation" r:id="rId9" imgW="1638300" imgH="190500" progId="Equation.3">
                  <p:embed/>
                </p:oleObj>
              </mc:Choice>
              <mc:Fallback>
                <p:oleObj name="Equation" r:id="rId9" imgW="16383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5418328"/>
                        <a:ext cx="3240360" cy="31492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672001"/>
              </p:ext>
            </p:extLst>
          </p:nvPr>
        </p:nvGraphicFramePr>
        <p:xfrm>
          <a:off x="3995936" y="3212976"/>
          <a:ext cx="4752528" cy="418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43" name="Equation" r:id="rId11" imgW="1879600" imgH="190500" progId="Equation.3">
                  <p:embed/>
                </p:oleObj>
              </mc:Choice>
              <mc:Fallback>
                <p:oleObj name="Equation" r:id="rId11" imgW="18796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3212976"/>
                        <a:ext cx="4752528" cy="41882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38100" cmpd="sng"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 bwMode="auto">
          <a:xfrm>
            <a:off x="611560" y="1124744"/>
            <a:ext cx="792088" cy="504056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63702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93663"/>
            <a:ext cx="8712968" cy="78105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Introduction: </a:t>
            </a:r>
            <a:r>
              <a:rPr lang="en-US" sz="2800" dirty="0"/>
              <a:t>Least Squares Parameter Estimation</a:t>
            </a:r>
            <a:endParaRPr lang="en-US" sz="2800" dirty="0" smtClean="0">
              <a:cs typeface="+mj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04800" y="1124744"/>
            <a:ext cx="8731696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bg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4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300"/>
              </a:spcBef>
              <a:buFontTx/>
              <a:buNone/>
              <a:defRPr/>
            </a:pPr>
            <a:endParaRPr lang="en-US" sz="1800" b="0" dirty="0" smtClean="0">
              <a:cs typeface="+mn-cs"/>
            </a:endParaRPr>
          </a:p>
          <a:p>
            <a:pPr>
              <a:spcBef>
                <a:spcPts val="300"/>
              </a:spcBef>
              <a:defRPr/>
            </a:pPr>
            <a:r>
              <a:rPr lang="en-US" sz="2400" b="0" u="sng" dirty="0" smtClean="0"/>
              <a:t>PS</a:t>
            </a:r>
            <a:r>
              <a:rPr lang="en-US" sz="2400" b="0" dirty="0" smtClean="0"/>
              <a:t>:   If </a:t>
            </a:r>
            <a:r>
              <a:rPr lang="en-US" sz="2400" b="0" dirty="0" smtClean="0"/>
              <a:t>an initial estimate        is available </a:t>
            </a:r>
            <a:r>
              <a:rPr lang="en-US" sz="1800" b="0" dirty="0" smtClean="0"/>
              <a:t>(e.g. from previous observations)</a:t>
            </a:r>
            <a:r>
              <a:rPr lang="en-US" sz="2400" b="0" dirty="0" smtClean="0"/>
              <a:t> with error covariance matrix</a:t>
            </a:r>
          </a:p>
          <a:p>
            <a:pPr>
              <a:spcBef>
                <a:spcPts val="300"/>
              </a:spcBef>
              <a:defRPr/>
            </a:pPr>
            <a:endParaRPr lang="en-US" sz="2400" b="0" dirty="0" smtClean="0"/>
          </a:p>
          <a:p>
            <a:pPr>
              <a:spcBef>
                <a:spcPts val="300"/>
              </a:spcBef>
              <a:defRPr/>
            </a:pPr>
            <a:endParaRPr lang="en-US" sz="2400" b="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b="0" dirty="0" smtClean="0"/>
              <a:t>    </a:t>
            </a:r>
            <a:r>
              <a:rPr lang="en-US" sz="1800" b="0" dirty="0" smtClean="0"/>
              <a:t>where </a:t>
            </a:r>
            <a:r>
              <a:rPr lang="en-US" sz="1800" b="0" i="1" dirty="0"/>
              <a:t>P</a:t>
            </a:r>
            <a:r>
              <a:rPr lang="en-US" sz="1800" b="0" baseline="30000" dirty="0" smtClean="0"/>
              <a:t>1/2 </a:t>
            </a:r>
            <a:r>
              <a:rPr lang="en-US" sz="1800" b="0" dirty="0" smtClean="0"/>
              <a:t>is the </a:t>
            </a:r>
            <a:r>
              <a:rPr lang="en-US" sz="1800" b="0" dirty="0" smtClean="0"/>
              <a:t>upp</a:t>
            </a:r>
            <a:r>
              <a:rPr lang="en-US" sz="1800" b="0" dirty="0" smtClean="0"/>
              <a:t>er </a:t>
            </a:r>
            <a:r>
              <a:rPr lang="en-US" sz="1800" b="0" dirty="0" smtClean="0"/>
              <a:t>triangular </a:t>
            </a:r>
            <a:r>
              <a:rPr lang="en-US" sz="1800" b="0" dirty="0" err="1" smtClean="0"/>
              <a:t>Cholesky</a:t>
            </a:r>
            <a:r>
              <a:rPr lang="en-US" sz="1800" b="0" dirty="0" smtClean="0"/>
              <a:t> factor (‘square root’), 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b="0" dirty="0" smtClean="0"/>
              <a:t>    the </a:t>
            </a:r>
            <a:r>
              <a:rPr lang="en-US" sz="2400" u="sng" dirty="0" smtClean="0"/>
              <a:t>Linear MMSE estimator </a:t>
            </a:r>
            <a:r>
              <a:rPr lang="en-US" sz="2400" b="0" dirty="0" smtClean="0"/>
              <a:t>&amp; error covariance </a:t>
            </a:r>
            <a:r>
              <a:rPr lang="en-US" sz="2400" b="0" dirty="0"/>
              <a:t>m</a:t>
            </a:r>
            <a:r>
              <a:rPr lang="en-US" sz="2400" b="0" dirty="0" smtClean="0"/>
              <a:t>atrix are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400" b="0" dirty="0" smtClean="0"/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2400" b="0" dirty="0" smtClean="0"/>
              <a:t> </a:t>
            </a:r>
          </a:p>
          <a:p>
            <a:pPr marL="0" indent="0">
              <a:spcBef>
                <a:spcPts val="1500"/>
              </a:spcBef>
              <a:buNone/>
              <a:defRPr/>
            </a:pPr>
            <a:r>
              <a:rPr lang="en-US" sz="2400" b="0" dirty="0"/>
              <a:t> </a:t>
            </a:r>
            <a:r>
              <a:rPr lang="en-US" sz="2400" b="0" dirty="0" smtClean="0"/>
              <a:t>   which corresponds to the </a:t>
            </a:r>
            <a:r>
              <a:rPr lang="en-US" sz="2400" u="sng" dirty="0" smtClean="0"/>
              <a:t>LS estimator </a:t>
            </a:r>
            <a:r>
              <a:rPr lang="en-US" sz="2400" b="0" dirty="0" smtClean="0"/>
              <a:t>for the model</a:t>
            </a:r>
            <a:endParaRPr lang="en-US" sz="2400" b="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b="0" dirty="0" smtClean="0"/>
              <a:t> </a:t>
            </a:r>
          </a:p>
          <a:p>
            <a:pPr marL="0" indent="0">
              <a:spcBef>
                <a:spcPts val="2100"/>
              </a:spcBef>
              <a:buNone/>
              <a:defRPr/>
            </a:pPr>
            <a:r>
              <a:rPr lang="en-US" sz="2400" b="0" dirty="0" smtClean="0"/>
              <a:t>   </a:t>
            </a:r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en-US" sz="1800" b="0" dirty="0" smtClean="0"/>
              <a:t>Example:  P</a:t>
            </a:r>
            <a:r>
              <a:rPr lang="en-US" sz="1800" b="0" baseline="30000" dirty="0" smtClean="0"/>
              <a:t>-1</a:t>
            </a:r>
            <a:r>
              <a:rPr lang="en-US" sz="1800" b="0" dirty="0" smtClean="0"/>
              <a:t>=0 corresponds to ∞ variance of the initial estimate, i.e. back to p.7</a:t>
            </a:r>
            <a:endParaRPr lang="en-US" sz="2400" b="0" dirty="0" smtClean="0"/>
          </a:p>
          <a:p>
            <a:pPr marL="0" indent="0">
              <a:spcBef>
                <a:spcPts val="300"/>
              </a:spcBef>
              <a:buNone/>
              <a:defRPr/>
            </a:pPr>
            <a:endParaRPr lang="en-US" sz="2400" b="0" dirty="0"/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532665"/>
              </p:ext>
            </p:extLst>
          </p:nvPr>
        </p:nvGraphicFramePr>
        <p:xfrm>
          <a:off x="755650" y="3567609"/>
          <a:ext cx="4103688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56" name="Equation" r:id="rId3" imgW="2146300" imgH="431800" progId="Equation.3">
                  <p:embed/>
                </p:oleObj>
              </mc:Choice>
              <mc:Fallback>
                <p:oleObj name="Equation" r:id="rId3" imgW="2146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567609"/>
                        <a:ext cx="4103688" cy="72548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38100" cmpd="sng"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102506"/>
              </p:ext>
            </p:extLst>
          </p:nvPr>
        </p:nvGraphicFramePr>
        <p:xfrm>
          <a:off x="755576" y="1994903"/>
          <a:ext cx="5992565" cy="642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57" name="Equation" r:id="rId5" imgW="2057400" imgH="330200" progId="Equation.3">
                  <p:embed/>
                </p:oleObj>
              </mc:Choice>
              <mc:Fallback>
                <p:oleObj name="Equation" r:id="rId5" imgW="20574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994903"/>
                        <a:ext cx="5992565" cy="642011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614185"/>
              </p:ext>
            </p:extLst>
          </p:nvPr>
        </p:nvGraphicFramePr>
        <p:xfrm>
          <a:off x="4235395" y="4869160"/>
          <a:ext cx="4657085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58" name="Equation" r:id="rId7" imgW="2133600" imgH="647700" progId="Equation.3">
                  <p:embed/>
                </p:oleObj>
              </mc:Choice>
              <mc:Fallback>
                <p:oleObj name="Equation" r:id="rId7" imgW="2133600" imgH="647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395" y="4869160"/>
                        <a:ext cx="4657085" cy="108012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38100" cmpd="sng">
                        <a:solidFill>
                          <a:schemeClr val="bg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381753"/>
              </p:ext>
            </p:extLst>
          </p:nvPr>
        </p:nvGraphicFramePr>
        <p:xfrm>
          <a:off x="4211960" y="1147463"/>
          <a:ext cx="432048" cy="337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59" name="Equation" r:id="rId9" imgW="190500" imgH="177800" progId="Equation.3">
                  <p:embed/>
                </p:oleObj>
              </mc:Choice>
              <mc:Fallback>
                <p:oleObj name="Equation" r:id="rId9" imgW="1905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1147463"/>
                        <a:ext cx="432048" cy="337321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710640"/>
              </p:ext>
            </p:extLst>
          </p:nvPr>
        </p:nvGraphicFramePr>
        <p:xfrm>
          <a:off x="5004048" y="3789040"/>
          <a:ext cx="3888432" cy="370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60" name="Equation" r:id="rId11" imgW="2159000" imgH="190500" progId="Equation.3">
                  <p:embed/>
                </p:oleObj>
              </mc:Choice>
              <mc:Fallback>
                <p:oleObj name="Equation" r:id="rId11" imgW="21590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3789040"/>
                        <a:ext cx="3888432" cy="370509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38100" cmpd="sng"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 bwMode="auto">
          <a:xfrm>
            <a:off x="611560" y="1052736"/>
            <a:ext cx="792088" cy="504056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" name="Right Triangle 15"/>
          <p:cNvSpPr/>
          <p:nvPr/>
        </p:nvSpPr>
        <p:spPr bwMode="auto">
          <a:xfrm>
            <a:off x="6084168" y="1844824"/>
            <a:ext cx="792088" cy="720080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7" name="Right Triangle 16"/>
          <p:cNvSpPr/>
          <p:nvPr/>
        </p:nvSpPr>
        <p:spPr bwMode="auto">
          <a:xfrm rot="10800000">
            <a:off x="5220073" y="1844824"/>
            <a:ext cx="792088" cy="720080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42142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0px-Rudolf_Kalman.jpg"/>
          <p:cNvPicPr>
            <a:picLocks noChangeAspect="1"/>
          </p:cNvPicPr>
          <p:nvPr/>
        </p:nvPicPr>
        <p:blipFill>
          <a:blip r:embed="rId2">
            <a:alphaModFix amt="6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140968"/>
            <a:ext cx="4128459" cy="3096344"/>
          </a:xfrm>
          <a:prstGeom prst="rect">
            <a:avLst/>
          </a:prstGeom>
          <a:ln>
            <a:noFill/>
          </a:ln>
        </p:spPr>
      </p:pic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93663"/>
            <a:ext cx="8712968" cy="781050"/>
          </a:xfrm>
        </p:spPr>
        <p:txBody>
          <a:bodyPr/>
          <a:lstStyle/>
          <a:p>
            <a:pPr>
              <a:defRPr/>
            </a:pPr>
            <a:r>
              <a:rPr lang="en-US" sz="2800" dirty="0" err="1" smtClean="0"/>
              <a:t>Kalman</a:t>
            </a:r>
            <a:r>
              <a:rPr lang="en-US" sz="2800" dirty="0" smtClean="0"/>
              <a:t> Filter Basics</a:t>
            </a:r>
            <a:endParaRPr lang="en-US" sz="2800" dirty="0" smtClean="0">
              <a:cs typeface="+mj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51520" y="1091778"/>
            <a:ext cx="8515672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bg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4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300"/>
              </a:spcBef>
              <a:buFontTx/>
              <a:buNone/>
              <a:defRPr/>
            </a:pPr>
            <a:endParaRPr lang="en-US" sz="1800" b="0" dirty="0" smtClean="0">
              <a:cs typeface="+mn-cs"/>
            </a:endParaRP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2400" b="0" dirty="0" smtClean="0">
                <a:cs typeface="+mn-cs"/>
              </a:rPr>
              <a:t>A </a:t>
            </a:r>
            <a:r>
              <a:rPr lang="en-US" sz="2400" dirty="0" err="1" smtClean="0">
                <a:cs typeface="+mn-cs"/>
              </a:rPr>
              <a:t>Kalman</a:t>
            </a:r>
            <a:r>
              <a:rPr lang="en-US" sz="2400" dirty="0" smtClean="0">
                <a:cs typeface="+mn-cs"/>
              </a:rPr>
              <a:t> Filter </a:t>
            </a:r>
            <a:r>
              <a:rPr lang="en-US" sz="2400" b="0" dirty="0" smtClean="0">
                <a:cs typeface="+mn-cs"/>
              </a:rPr>
              <a:t>also solves a parameter estimation problem, but now the parameter vector is </a:t>
            </a:r>
            <a:r>
              <a:rPr lang="en-US" sz="2400" u="sng" dirty="0" smtClean="0">
                <a:cs typeface="+mn-cs"/>
              </a:rPr>
              <a:t>dynami</a:t>
            </a:r>
            <a:r>
              <a:rPr lang="en-US" sz="2400" b="0" u="sng" dirty="0" smtClean="0">
                <a:cs typeface="+mn-cs"/>
              </a:rPr>
              <a:t>c</a:t>
            </a:r>
            <a:r>
              <a:rPr lang="en-US" sz="2400" b="0" dirty="0" smtClean="0">
                <a:cs typeface="+mn-cs"/>
              </a:rPr>
              <a:t> instead of static, i.e. changes over time </a:t>
            </a:r>
          </a:p>
          <a:p>
            <a:pPr marL="0" indent="0">
              <a:spcBef>
                <a:spcPts val="1500"/>
              </a:spcBef>
              <a:buNone/>
              <a:defRPr/>
            </a:pPr>
            <a:r>
              <a:rPr lang="en-US" sz="2400" b="0" dirty="0" smtClean="0">
                <a:cs typeface="+mn-cs"/>
              </a:rPr>
              <a:t>The time-evolution of the parameter vector is described by the ‘state equation’ in a </a:t>
            </a:r>
            <a:r>
              <a:rPr lang="en-US" sz="2400" u="sng" dirty="0" smtClean="0">
                <a:cs typeface="+mn-cs"/>
              </a:rPr>
              <a:t>state-space model</a:t>
            </a:r>
            <a:r>
              <a:rPr lang="en-US" sz="2400" b="0" dirty="0" smtClean="0">
                <a:cs typeface="+mn-cs"/>
              </a:rPr>
              <a:t>, and the linear regression model of p.4 then corresponds to the ‘output equation’ of the state-space model </a:t>
            </a:r>
            <a:r>
              <a:rPr lang="en-US" sz="1800" b="0" dirty="0" smtClean="0">
                <a:cs typeface="+mn-cs"/>
              </a:rPr>
              <a:t>(details in next slides..)</a:t>
            </a:r>
          </a:p>
          <a:p>
            <a:pPr>
              <a:spcBef>
                <a:spcPts val="1500"/>
              </a:spcBef>
              <a:defRPr/>
            </a:pPr>
            <a:r>
              <a:rPr lang="en-US" sz="1800" b="0" dirty="0" smtClean="0">
                <a:cs typeface="+mn-cs"/>
              </a:rPr>
              <a:t>In the next slides, the </a:t>
            </a:r>
            <a:r>
              <a:rPr lang="en-US" sz="1800" b="0" dirty="0" smtClean="0">
                <a:cs typeface="+mn-cs"/>
              </a:rPr>
              <a:t>general</a:t>
            </a:r>
            <a:endParaRPr lang="en-US" sz="1800" b="0" dirty="0" smtClean="0">
              <a:cs typeface="+mn-cs"/>
            </a:endParaRP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1800" b="0" dirty="0">
                <a:cs typeface="+mn-cs"/>
              </a:rPr>
              <a:t> </a:t>
            </a:r>
            <a:r>
              <a:rPr lang="en-US" sz="1800" b="0" dirty="0" smtClean="0">
                <a:cs typeface="+mn-cs"/>
              </a:rPr>
              <a:t>    </a:t>
            </a:r>
            <a:r>
              <a:rPr lang="en-US" sz="1800" b="0" dirty="0" err="1" smtClean="0">
                <a:cs typeface="+mn-cs"/>
              </a:rPr>
              <a:t>Kalman</a:t>
            </a:r>
            <a:r>
              <a:rPr lang="en-US" sz="1800" b="0" dirty="0" smtClean="0">
                <a:cs typeface="+mn-cs"/>
              </a:rPr>
              <a:t> </a:t>
            </a:r>
            <a:r>
              <a:rPr lang="en-US" sz="1800" b="0" dirty="0" smtClean="0">
                <a:cs typeface="+mn-cs"/>
              </a:rPr>
              <a:t>Filter </a:t>
            </a:r>
            <a:r>
              <a:rPr lang="en-US" sz="1800" b="0" dirty="0" smtClean="0">
                <a:cs typeface="+mn-cs"/>
              </a:rPr>
              <a:t>problem statement is </a:t>
            </a:r>
            <a:r>
              <a:rPr lang="en-US" sz="1800" b="0" dirty="0" smtClean="0">
                <a:cs typeface="+mn-cs"/>
              </a:rPr>
              <a:t>given</a:t>
            </a:r>
          </a:p>
          <a:p>
            <a:pPr>
              <a:spcBef>
                <a:spcPts val="300"/>
              </a:spcBef>
              <a:defRPr/>
            </a:pPr>
            <a:r>
              <a:rPr lang="en-US" sz="1800" b="0" dirty="0" smtClean="0">
                <a:cs typeface="+mn-cs"/>
              </a:rPr>
              <a:t>In p.</a:t>
            </a:r>
            <a:r>
              <a:rPr lang="en-US" sz="1800" b="0" dirty="0" smtClean="0">
                <a:cs typeface="+mn-cs"/>
              </a:rPr>
              <a:t>14 </a:t>
            </a:r>
            <a:r>
              <a:rPr lang="en-US" sz="1800" b="0" dirty="0" smtClean="0">
                <a:cs typeface="+mn-cs"/>
              </a:rPr>
              <a:t>it is seen how this relates to</a:t>
            </a: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1800" b="0" dirty="0">
                <a:cs typeface="+mn-cs"/>
              </a:rPr>
              <a:t> </a:t>
            </a:r>
            <a:r>
              <a:rPr lang="en-US" sz="1800" b="0" dirty="0" smtClean="0">
                <a:cs typeface="+mn-cs"/>
              </a:rPr>
              <a:t>     </a:t>
            </a:r>
            <a:r>
              <a:rPr lang="en-US" sz="1800" b="0" dirty="0" smtClean="0">
                <a:cs typeface="+mn-cs"/>
              </a:rPr>
              <a:t>previous fixed parameter estimation problem </a:t>
            </a:r>
            <a:endParaRPr lang="en-US" sz="1800" b="0" dirty="0" smtClean="0">
              <a:cs typeface="+mn-cs"/>
            </a:endParaRPr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en-US" sz="2400" b="0" dirty="0" err="1" smtClean="0"/>
              <a:t>Kalman</a:t>
            </a:r>
            <a:r>
              <a:rPr lang="en-US" sz="2400" b="0" dirty="0" smtClean="0"/>
              <a:t> Filters are used everywhere!  </a:t>
            </a:r>
            <a:r>
              <a:rPr lang="en-US" sz="1800" b="0" dirty="0" smtClean="0"/>
              <a:t>(aerospace, </a:t>
            </a:r>
            <a:r>
              <a:rPr lang="en-US" sz="1800" b="0" dirty="0"/>
              <a:t>economics, manufacturing, </a:t>
            </a:r>
            <a:r>
              <a:rPr lang="en-US" sz="1800" b="0" dirty="0" smtClean="0"/>
              <a:t>instrumentation, weather forecasting, navigation, …) </a:t>
            </a:r>
            <a:endParaRPr lang="en-US" sz="1800" b="0" dirty="0" smtClean="0">
              <a:cs typeface="+mn-cs"/>
            </a:endParaRPr>
          </a:p>
          <a:p>
            <a:pPr>
              <a:spcBef>
                <a:spcPts val="300"/>
              </a:spcBef>
              <a:defRPr/>
            </a:pPr>
            <a:endParaRPr lang="en-US" sz="2400" b="0" dirty="0"/>
          </a:p>
        </p:txBody>
      </p:sp>
      <p:sp>
        <p:nvSpPr>
          <p:cNvPr id="2" name="TextBox 1"/>
          <p:cNvSpPr txBox="1"/>
          <p:nvPr/>
        </p:nvSpPr>
        <p:spPr>
          <a:xfrm rot="16200000">
            <a:off x="7066012" y="4482852"/>
            <a:ext cx="3312368" cy="340569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FFFF66"/>
                </a:solidFill>
              </a:rPr>
              <a:t>Rudolf Emil </a:t>
            </a:r>
            <a:r>
              <a:rPr lang="en-US" sz="1600" b="0" dirty="0" err="1" smtClean="0">
                <a:solidFill>
                  <a:srgbClr val="FFFF66"/>
                </a:solidFill>
              </a:rPr>
              <a:t>Kálmán</a:t>
            </a:r>
            <a:r>
              <a:rPr lang="en-US" sz="1600" b="0" dirty="0" smtClean="0">
                <a:solidFill>
                  <a:srgbClr val="FFFF66"/>
                </a:solidFill>
              </a:rPr>
              <a:t> (1930 -2016 )</a:t>
            </a:r>
            <a:endParaRPr lang="en-US" sz="1600" b="0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41866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opic3">
  <a:themeElements>
    <a:clrScheme name="">
      <a:dk1>
        <a:srgbClr val="081D58"/>
      </a:dk1>
      <a:lt1>
        <a:srgbClr val="FFFFFF"/>
      </a:lt1>
      <a:dk2>
        <a:srgbClr val="AA0000"/>
      </a:dk2>
      <a:lt2>
        <a:srgbClr val="A2C1FE"/>
      </a:lt2>
      <a:accent1>
        <a:srgbClr val="AA0000"/>
      </a:accent1>
      <a:accent2>
        <a:srgbClr val="3365FB"/>
      </a:accent2>
      <a:accent3>
        <a:srgbClr val="FFFFFF"/>
      </a:accent3>
      <a:accent4>
        <a:srgbClr val="06174A"/>
      </a:accent4>
      <a:accent5>
        <a:srgbClr val="D2AAAA"/>
      </a:accent5>
      <a:accent6>
        <a:srgbClr val="2D5BE3"/>
      </a:accent6>
      <a:hlink>
        <a:srgbClr val="FE9B03"/>
      </a:hlink>
      <a:folHlink>
        <a:srgbClr val="438E00"/>
      </a:folHlink>
    </a:clrScheme>
    <a:fontScheme name="Topic3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Topic3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ic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ic3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ic3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ic3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ic3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ic3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Topic3</Template>
  <TotalTime>12104</TotalTime>
  <Words>1842</Words>
  <Application>Microsoft Macintosh PowerPoint</Application>
  <PresentationFormat>On-screen Show (4:3)</PresentationFormat>
  <Paragraphs>367</Paragraphs>
  <Slides>25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Topic3</vt:lpstr>
      <vt:lpstr>Equation</vt:lpstr>
      <vt:lpstr>Microsoft Equation</vt:lpstr>
      <vt:lpstr>DSP-CIS  Part-III : Optimal &amp; Adaptive Filters   Chapter-10 : Kalman Filters </vt:lpstr>
      <vt:lpstr>Part-III : Optimal &amp; Adaptive Filters</vt:lpstr>
      <vt:lpstr>Introduction: Least Squares Parameter Estimation</vt:lpstr>
      <vt:lpstr>Introduction: Least Squares Parameter Estimation</vt:lpstr>
      <vt:lpstr>Introduction: Least Squares Parameter Estimation</vt:lpstr>
      <vt:lpstr>Introduction: Least Squares Parameter Estimation</vt:lpstr>
      <vt:lpstr>Introduction: Least Squares Parameter Estimation</vt:lpstr>
      <vt:lpstr>Introduction: Least Squares Parameter Estimation</vt:lpstr>
      <vt:lpstr>Kalman Filter Basics</vt:lpstr>
      <vt:lpstr>Kalman Filter Basics</vt:lpstr>
      <vt:lpstr>Kalman Filter Basics</vt:lpstr>
      <vt:lpstr>Kalman Filter Basics</vt:lpstr>
      <vt:lpstr>Kalman Filter Basics</vt:lpstr>
      <vt:lpstr>Kalman Filter Basics</vt:lpstr>
      <vt:lpstr>Kalman Filter Basics</vt:lpstr>
      <vt:lpstr>Kalman Filter Algorithms</vt:lpstr>
      <vt:lpstr>Kalman Filter Algorithms</vt:lpstr>
      <vt:lpstr>Kalman Filter Algorithms</vt:lpstr>
      <vt:lpstr>Kalman Filter Algorithms</vt:lpstr>
      <vt:lpstr>Kalman Filter Algorithms</vt:lpstr>
      <vt:lpstr>Kalman Filter Algorithms</vt:lpstr>
      <vt:lpstr>Kalman Filter Algorithms</vt:lpstr>
      <vt:lpstr>Kalman Filter Algorithms</vt:lpstr>
      <vt:lpstr>Kalman Filter Algorithms</vt:lpstr>
      <vt:lpstr>Kalman Filter Algorithms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Audio and Speech Processing  Lecture 6 :   Single Channel Speech Enhancement</dc:title>
  <dc:creator>marc moonen</dc:creator>
  <cp:lastModifiedBy>Marc Moonen</cp:lastModifiedBy>
  <cp:revision>264</cp:revision>
  <cp:lastPrinted>2017-09-25T15:20:41Z</cp:lastPrinted>
  <dcterms:created xsi:type="dcterms:W3CDTF">2001-11-25T17:35:58Z</dcterms:created>
  <dcterms:modified xsi:type="dcterms:W3CDTF">2019-11-10T15:03:40Z</dcterms:modified>
</cp:coreProperties>
</file>