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42"/>
  </p:notesMasterIdLst>
  <p:handoutMasterIdLst>
    <p:handoutMasterId r:id="rId43"/>
  </p:handoutMasterIdLst>
  <p:sldIdLst>
    <p:sldId id="260" r:id="rId2"/>
    <p:sldId id="261" r:id="rId3"/>
    <p:sldId id="304" r:id="rId4"/>
    <p:sldId id="361" r:id="rId5"/>
    <p:sldId id="326" r:id="rId6"/>
    <p:sldId id="353" r:id="rId7"/>
    <p:sldId id="354" r:id="rId8"/>
    <p:sldId id="327" r:id="rId9"/>
    <p:sldId id="362" r:id="rId10"/>
    <p:sldId id="363" r:id="rId11"/>
    <p:sldId id="359" r:id="rId12"/>
    <p:sldId id="364" r:id="rId13"/>
    <p:sldId id="386" r:id="rId14"/>
    <p:sldId id="355" r:id="rId15"/>
    <p:sldId id="365" r:id="rId16"/>
    <p:sldId id="390" r:id="rId17"/>
    <p:sldId id="370" r:id="rId18"/>
    <p:sldId id="371" r:id="rId19"/>
    <p:sldId id="388" r:id="rId20"/>
    <p:sldId id="389" r:id="rId21"/>
    <p:sldId id="369" r:id="rId22"/>
    <p:sldId id="375" r:id="rId23"/>
    <p:sldId id="391" r:id="rId24"/>
    <p:sldId id="377" r:id="rId25"/>
    <p:sldId id="374" r:id="rId26"/>
    <p:sldId id="350" r:id="rId27"/>
    <p:sldId id="264" r:id="rId28"/>
    <p:sldId id="357" r:id="rId29"/>
    <p:sldId id="266" r:id="rId30"/>
    <p:sldId id="265" r:id="rId31"/>
    <p:sldId id="387" r:id="rId32"/>
    <p:sldId id="378" r:id="rId33"/>
    <p:sldId id="262" r:id="rId34"/>
    <p:sldId id="379" r:id="rId35"/>
    <p:sldId id="380" r:id="rId36"/>
    <p:sldId id="381" r:id="rId37"/>
    <p:sldId id="382" r:id="rId38"/>
    <p:sldId id="383" r:id="rId39"/>
    <p:sldId id="384" r:id="rId40"/>
    <p:sldId id="385" r:id="rId41"/>
  </p:sldIdLst>
  <p:sldSz cx="9144000" cy="6858000" type="screen4x3"/>
  <p:notesSz cx="6742113" cy="875823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AA0000"/>
    <a:srgbClr val="FFCC66"/>
    <a:srgbClr val="000066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759"/>
        <p:guide pos="212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413" y="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t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413" y="8286750"/>
            <a:ext cx="2895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7728" tIns="43864" rIns="87728" bIns="43864" numCol="1" anchor="b" anchorCtr="0" compatLnSpc="1">
            <a:prstTxWarp prst="textNoShape">
              <a:avLst/>
            </a:prstTxWarp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B08AF367-2154-F84E-A31F-6AB017FCA8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6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0013"/>
            <a:ext cx="777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6275" y="100013"/>
            <a:ext cx="9477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74688"/>
            <a:ext cx="4400550" cy="3300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5519738"/>
            <a:ext cx="2640012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86775"/>
            <a:ext cx="7112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l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40475" y="8486775"/>
            <a:ext cx="3635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88337" tIns="44169" rIns="88337" bIns="44169" numCol="1" anchor="b" anchorCtr="0" compatLnSpc="1">
            <a:prstTxWarp prst="textNoShape">
              <a:avLst/>
            </a:prstTxWarp>
            <a:spAutoFit/>
          </a:bodyPr>
          <a:lstStyle>
            <a:lvl1pPr algn="r" defTabSz="877888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7A4D8C32-2545-7749-B54C-479846D5B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31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438900" y="8486775"/>
            <a:ext cx="265113" cy="271463"/>
          </a:xfrm>
        </p:spPr>
        <p:txBody>
          <a:bodyPr/>
          <a:lstStyle/>
          <a:p>
            <a:pPr>
              <a:defRPr/>
            </a:pPr>
            <a:fld id="{8AF5470C-755F-7B47-AD6D-BF88E33028BB}" type="slidenum">
              <a:rPr lang="nl-NL"/>
              <a:pPr>
                <a:defRPr/>
              </a:pPr>
              <a:t>15</a:t>
            </a:fld>
            <a:endParaRPr lang="nl-NL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19525" y="8318500"/>
            <a:ext cx="2922588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3781" tIns="43540" rIns="83781" bIns="435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>
              <a:defRPr/>
            </a:pPr>
            <a:fld id="{FF3BDDBC-6FD9-0B4E-90E2-1B3688C03BA2}" type="slidenum">
              <a:rPr lang="nl-NL" sz="1100">
                <a:solidFill>
                  <a:srgbClr val="000000"/>
                </a:solidFill>
                <a:latin typeface="Times New Roman" charset="0"/>
              </a:rPr>
              <a:pPr algn="r">
                <a:defRPr/>
              </a:pPr>
              <a:t>15</a:t>
            </a:fld>
            <a:endParaRPr lang="nl-NL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09638" y="658813"/>
            <a:ext cx="4926012" cy="3282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3781" tIns="41890" rIns="83781" bIns="41890" anchor="ctr"/>
          <a:lstStyle/>
          <a:p>
            <a:pPr>
              <a:defRPr/>
            </a:pPr>
            <a:endParaRPr lang="en-US"/>
          </a:p>
        </p:txBody>
      </p:sp>
      <p:sp>
        <p:nvSpPr>
          <p:cNvPr id="3789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4688" y="5983288"/>
            <a:ext cx="177800" cy="273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3470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120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9111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32785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228600" y="6400800"/>
            <a:ext cx="502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US" sz="1200" b="0" dirty="0">
                <a:cs typeface="+mn-cs"/>
              </a:rPr>
              <a:t>DSP-CIS </a:t>
            </a:r>
            <a:r>
              <a:rPr lang="en-US" sz="1200" b="0" dirty="0" smtClean="0">
                <a:cs typeface="+mn-cs"/>
              </a:rPr>
              <a:t>2019-2020  </a:t>
            </a:r>
            <a:r>
              <a:rPr lang="en-US" sz="1200" b="0" dirty="0" smtClean="0">
                <a:cs typeface="+mn-cs"/>
              </a:rPr>
              <a:t>/  </a:t>
            </a:r>
            <a:r>
              <a:rPr lang="en-US" sz="1200" b="0" dirty="0">
                <a:cs typeface="+mn-cs"/>
              </a:rPr>
              <a:t>Chapter-1: Introduction 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5DDF7A79-47FB-C94F-B321-E9700F5B361A}" type="slidenum">
              <a:rPr lang="en-GB" sz="1200" b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>
                <a:cs typeface="+mn-cs"/>
              </a:rPr>
              <a:t> / 40</a:t>
            </a:r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1" r:id="rId2"/>
    <p:sldLayoutId id="2147483952" r:id="rId3"/>
    <p:sldLayoutId id="2147483953" r:id="rId4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7524" y="980728"/>
            <a:ext cx="8604250" cy="19796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/>
              <a:t>Digital Signal Processing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Communication and Information </a:t>
            </a:r>
            <a:r>
              <a:rPr lang="en-US" sz="2400" dirty="0" smtClean="0"/>
              <a:t>Systems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6000" dirty="0" smtClean="0">
                <a:cs typeface="+mj-cs"/>
              </a:rPr>
              <a:t>DSP-CIS</a:t>
            </a:r>
            <a:r>
              <a:rPr lang="en-US" sz="6000" dirty="0">
                <a:cs typeface="+mj-cs"/>
              </a:rPr>
              <a:t/>
            </a:r>
            <a:br>
              <a:rPr lang="en-US" sz="6000" dirty="0">
                <a:cs typeface="+mj-cs"/>
              </a:rPr>
            </a:br>
            <a:r>
              <a:rPr lang="en-US" sz="2800" dirty="0" smtClean="0"/>
              <a:t>Chapter-1 : Introduction</a:t>
            </a:r>
            <a:endParaRPr lang="en-US" sz="2800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334718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 descr="SIL14-G001-10a"/>
          <p:cNvPicPr>
            <a:picLocks noChangeAspect="1" noChangeArrowheads="1"/>
          </p:cNvPicPr>
          <p:nvPr/>
        </p:nvPicPr>
        <p:blipFill>
          <a:blip r:embed="rId3">
            <a:lum bright="-8000" contrast="-54000"/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52400"/>
            <a:ext cx="442118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65200"/>
            <a:ext cx="8659813" cy="5343525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Channel Estimation/Compensation  </a:t>
            </a:r>
          </a:p>
          <a:p>
            <a:pPr marL="0" indent="0">
              <a:buNone/>
              <a:defRPr/>
            </a:pP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        </a:t>
            </a:r>
            <a:r>
              <a:rPr lang="en-US" sz="1800" dirty="0" smtClean="0"/>
              <a:t>Channel coefficients (</a:t>
            </a:r>
            <a:r>
              <a:rPr lang="en-US" sz="1800" dirty="0" err="1" smtClean="0"/>
              <a:t>a,b,c,d,e</a:t>
            </a:r>
            <a:r>
              <a:rPr lang="en-US" sz="1800" dirty="0" smtClean="0"/>
              <a:t>)  are </a:t>
            </a:r>
            <a:r>
              <a:rPr lang="en-US" sz="1800" u="sng" dirty="0" smtClean="0"/>
              <a:t>identified</a:t>
            </a:r>
            <a:r>
              <a:rPr lang="en-US" sz="1800" dirty="0" smtClean="0"/>
              <a:t> in receiver based on 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     transmission of pre-defined training sequences (TS) 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     Problem to be solved at receiver is: `Given channel input (=TS) and channel 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     output (=observed), compute channel coefficients</a:t>
            </a:r>
            <a:r>
              <a:rPr lang="ja-JP" altLang="en-US" sz="1800" dirty="0" smtClean="0">
                <a:latin typeface="Arial"/>
              </a:rPr>
              <a:t>’</a:t>
            </a:r>
            <a:r>
              <a:rPr lang="en-US" altLang="ja-JP" sz="1800" dirty="0" smtClean="0">
                <a:latin typeface="Arial"/>
              </a:rPr>
              <a:t>                     </a:t>
            </a:r>
          </a:p>
          <a:p>
            <a:pPr>
              <a:spcBef>
                <a:spcPts val="1176"/>
              </a:spcBef>
              <a:buFontTx/>
              <a:buNone/>
              <a:defRPr/>
            </a:pPr>
            <a:r>
              <a:rPr lang="en-US" sz="2400" dirty="0" smtClean="0"/>
              <a:t>  This leads to a </a:t>
            </a:r>
            <a:r>
              <a:rPr lang="en-US" sz="2400" u="sng" dirty="0" smtClean="0">
                <a:solidFill>
                  <a:srgbClr val="FFFF66"/>
                </a:solidFill>
              </a:rPr>
              <a:t>least-squares parameter estimation</a:t>
            </a:r>
            <a:r>
              <a:rPr lang="en-US" sz="2400" dirty="0" smtClean="0">
                <a:solidFill>
                  <a:srgbClr val="FFFF66"/>
                </a:solidFill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i="1" dirty="0" smtClean="0"/>
              <a:t>     </a:t>
            </a:r>
            <a:endParaRPr lang="en-US" dirty="0" smtClean="0"/>
          </a:p>
          <a:p>
            <a:pPr lvl="1">
              <a:buFontTx/>
              <a:buNone/>
              <a:defRPr/>
            </a:pPr>
            <a:endParaRPr lang="en-US" sz="1800" dirty="0" smtClean="0"/>
          </a:p>
          <a:p>
            <a:pPr lvl="1">
              <a:buFontTx/>
              <a:buNone/>
              <a:defRPr/>
            </a:pPr>
            <a:endParaRPr lang="en-US" sz="1800" dirty="0" smtClean="0"/>
          </a:p>
          <a:p>
            <a:pPr lvl="1">
              <a:buFontTx/>
              <a:buNone/>
              <a:defRPr/>
            </a:pPr>
            <a:endParaRPr lang="en-US" sz="1800" dirty="0" smtClean="0"/>
          </a:p>
          <a:p>
            <a:pPr lvl="1">
              <a:buFontTx/>
              <a:buNone/>
              <a:defRPr/>
            </a:pPr>
            <a:endParaRPr lang="en-US" sz="1800" dirty="0" smtClean="0"/>
          </a:p>
          <a:p>
            <a:pPr lvl="1">
              <a:buFontTx/>
              <a:buNone/>
              <a:defRPr/>
            </a:pPr>
            <a:endParaRPr lang="en-US" sz="1800" dirty="0" smtClean="0"/>
          </a:p>
          <a:p>
            <a:pPr lvl="1">
              <a:spcBef>
                <a:spcPts val="0"/>
              </a:spcBef>
              <a:buFontTx/>
              <a:buNone/>
              <a:defRPr/>
            </a:pPr>
            <a:endParaRPr lang="en-US" sz="1800" dirty="0"/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See </a:t>
            </a:r>
            <a:r>
              <a:rPr lang="en-US" sz="2000" dirty="0" smtClean="0">
                <a:solidFill>
                  <a:srgbClr val="FFFF66"/>
                </a:solidFill>
              </a:rPr>
              <a:t>PART-III on ‘Optimal </a:t>
            </a:r>
            <a:r>
              <a:rPr lang="en-US" sz="2000" dirty="0" smtClean="0">
                <a:solidFill>
                  <a:srgbClr val="FFFF66"/>
                </a:solidFill>
              </a:rPr>
              <a:t>&amp; Adaptive Filtering</a:t>
            </a:r>
            <a:r>
              <a:rPr lang="en-US" sz="2000" dirty="0" smtClean="0">
                <a:solidFill>
                  <a:srgbClr val="FFFF66"/>
                </a:solidFill>
              </a:rPr>
              <a:t>’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133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520519"/>
              </p:ext>
            </p:extLst>
          </p:nvPr>
        </p:nvGraphicFramePr>
        <p:xfrm>
          <a:off x="647564" y="3559641"/>
          <a:ext cx="7652495" cy="202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4" imgW="3987800" imgH="1079500" progId="Equation.3">
                  <p:embed/>
                </p:oleObj>
              </mc:Choice>
              <mc:Fallback>
                <p:oleObj name="Equation" r:id="rId4" imgW="3987800" imgH="1079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3559641"/>
                        <a:ext cx="7652495" cy="2029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2"/>
          <p:cNvSpPr txBox="1">
            <a:spLocks noChangeArrowheads="1"/>
          </p:cNvSpPr>
          <p:nvPr/>
        </p:nvSpPr>
        <p:spPr bwMode="auto">
          <a:xfrm rot="-5400000">
            <a:off x="7656513" y="4748212"/>
            <a:ext cx="2698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Carl Friedrich Gauss</a:t>
            </a:r>
            <a:r>
              <a:rPr lang="en-US" sz="1200" b="0"/>
              <a:t> (1777 – 1855)</a:t>
            </a:r>
            <a:endParaRPr lang="en-US" sz="120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 smtClean="0"/>
              <a:t>6/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86800" cy="5148263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Channel Estimation/Compensation</a:t>
            </a:r>
            <a:endParaRPr lang="en-US" sz="1600" dirty="0" smtClean="0">
              <a:cs typeface="+mn-cs"/>
            </a:endParaRPr>
          </a:p>
          <a:p>
            <a:pPr>
              <a:defRPr/>
            </a:pPr>
            <a:endParaRPr lang="en-US" sz="1600" dirty="0" smtClean="0">
              <a:cs typeface="+mn-cs"/>
            </a:endParaRPr>
          </a:p>
          <a:p>
            <a:pPr lvl="1">
              <a:defRPr/>
            </a:pPr>
            <a:r>
              <a:rPr lang="en-US" sz="2000" dirty="0" smtClean="0"/>
              <a:t>Channel coefficients (</a:t>
            </a:r>
            <a:r>
              <a:rPr lang="en-US" sz="2000" dirty="0" err="1" smtClean="0"/>
              <a:t>cfr</a:t>
            </a:r>
            <a:r>
              <a:rPr lang="en-US" sz="2000" dirty="0" smtClean="0"/>
              <a:t>. </a:t>
            </a:r>
            <a:r>
              <a:rPr lang="en-US" sz="2000" dirty="0" err="1" smtClean="0"/>
              <a:t>a,b,c,d,e</a:t>
            </a:r>
            <a:r>
              <a:rPr lang="en-US" sz="2000" dirty="0" smtClean="0"/>
              <a:t>)  are </a:t>
            </a:r>
            <a:r>
              <a:rPr lang="en-US" sz="2000" u="sng" dirty="0" smtClean="0"/>
              <a:t>identified</a:t>
            </a:r>
            <a:r>
              <a:rPr lang="en-US" sz="2000" dirty="0" smtClean="0"/>
              <a:t> in receiver based on transmission of pre-defined training sequences (TS)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Channel model is then used to design suitable </a:t>
            </a:r>
            <a:r>
              <a:rPr lang="en-US" sz="2000" u="sng" dirty="0" smtClean="0"/>
              <a:t>equalizer</a:t>
            </a:r>
            <a:r>
              <a:rPr lang="en-US" sz="2000" dirty="0" smtClean="0"/>
              <a:t> (`channel inversion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), or (better) to reconstruct transmitted data bits based on maximum-likelihood sequence estimation (e.g. `Viterbi decoding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)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   (details omitted)</a:t>
            </a:r>
          </a:p>
          <a:p>
            <a:pPr lvl="1">
              <a:buFontTx/>
              <a:buNone/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Channel is highly time-varying (e.g. terminal speed 120 km/</a:t>
            </a:r>
            <a:r>
              <a:rPr lang="en-US" sz="2000" dirty="0" err="1" smtClean="0"/>
              <a:t>hr</a:t>
            </a:r>
            <a:r>
              <a:rPr lang="en-US" sz="2000" dirty="0" smtClean="0"/>
              <a:t> !) 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    =&gt; All this is done at  `burst-rate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(e.g. 100’s times per sec)</a:t>
            </a:r>
          </a:p>
          <a:p>
            <a:pPr lvl="1">
              <a:buFontTx/>
              <a:buNone/>
              <a:defRPr/>
            </a:pPr>
            <a:endParaRPr lang="en-US" sz="2000" dirty="0"/>
          </a:p>
          <a:p>
            <a:pPr lvl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32363" y="5805488"/>
            <a:ext cx="3038475" cy="420687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SPECTACULAR !!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/>
              <a:t>7</a:t>
            </a:r>
            <a:r>
              <a:rPr lang="en-US" sz="1800" dirty="0" smtClean="0"/>
              <a:t>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known.jpe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88940"/>
            <a:ext cx="647700" cy="82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</a:extLst>
        </p:spPr>
      </p:pic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5976"/>
            <a:ext cx="8623300" cy="5307360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Speech Coding</a:t>
            </a:r>
            <a:endParaRPr lang="en-US" sz="2000" b="0" dirty="0" smtClean="0"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000" dirty="0" smtClean="0"/>
              <a:t>Original PCM-signal has 64kbits/sec =8 </a:t>
            </a:r>
            <a:r>
              <a:rPr lang="en-US" sz="2000" dirty="0" err="1" smtClean="0"/>
              <a:t>ksamples</a:t>
            </a:r>
            <a:r>
              <a:rPr lang="en-US" sz="2000" dirty="0" smtClean="0"/>
              <a:t>/sec*8bits/sample  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Aim is to reduce this to &lt;&lt;64kbits/sec, while preserving quality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Coding based on speech generation </a:t>
            </a:r>
            <a:r>
              <a:rPr lang="en-US" sz="2000" u="sng" dirty="0" smtClean="0"/>
              <a:t>model</a:t>
            </a:r>
            <a:r>
              <a:rPr lang="en-US" sz="2000" dirty="0" smtClean="0"/>
              <a:t> (vocal tract,…), where model coefficients are identified for each new speech segment (e.g.  20 </a:t>
            </a:r>
            <a:r>
              <a:rPr lang="en-US" sz="2000" dirty="0" err="1" smtClean="0"/>
              <a:t>msec</a:t>
            </a:r>
            <a:r>
              <a:rPr lang="en-US" sz="2000" dirty="0" smtClean="0"/>
              <a:t>)</a:t>
            </a:r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None/>
              <a:defRPr/>
            </a:pPr>
            <a:endParaRPr lang="en-US" sz="2000" dirty="0" smtClean="0"/>
          </a:p>
          <a:p>
            <a:pPr marL="457200" lvl="1" indent="0">
              <a:buNone/>
              <a:defRPr/>
            </a:pPr>
            <a:r>
              <a:rPr lang="en-US" sz="2000" dirty="0" smtClean="0"/>
              <a:t>     </a:t>
            </a:r>
          </a:p>
          <a:p>
            <a:pPr lvl="1">
              <a:defRPr/>
            </a:pPr>
            <a:endParaRPr lang="en-US" sz="2000" dirty="0" smtClean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/>
              <a:t>8</a:t>
            </a:r>
            <a:r>
              <a:rPr lang="en-US" sz="1800" dirty="0" smtClean="0"/>
              <a:t>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5256213" y="2456892"/>
            <a:ext cx="792162" cy="398463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Unknown.jpeg"/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88940"/>
            <a:ext cx="647700" cy="82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</a:extLst>
        </p:spPr>
      </p:pic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0728"/>
            <a:ext cx="8623300" cy="5307360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Speech Coding</a:t>
            </a:r>
            <a:endParaRPr lang="en-US" sz="2000" b="0" dirty="0" smtClean="0"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000" dirty="0" smtClean="0"/>
              <a:t>Original PCM-signal has 64kbits/sec =8 </a:t>
            </a:r>
            <a:r>
              <a:rPr lang="en-US" sz="2000" dirty="0" err="1" smtClean="0"/>
              <a:t>ksamples</a:t>
            </a:r>
            <a:r>
              <a:rPr lang="en-US" sz="2000" dirty="0" smtClean="0"/>
              <a:t>/sec*8bits/sample  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Aim is to reduce this to &lt;&lt;64kbits/sec, while preserving quality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Coding based on speech generation </a:t>
            </a:r>
            <a:r>
              <a:rPr lang="en-US" sz="2000" u="sng" dirty="0" smtClean="0"/>
              <a:t>model</a:t>
            </a:r>
            <a:r>
              <a:rPr lang="en-US" sz="2000" dirty="0" smtClean="0"/>
              <a:t> (vocal tract,…), where model coefficients are identified for each new speech segment (e.g.  20 </a:t>
            </a:r>
            <a:r>
              <a:rPr lang="en-US" sz="2000" dirty="0" err="1" smtClean="0"/>
              <a:t>msec</a:t>
            </a:r>
            <a:r>
              <a:rPr lang="en-US" sz="2000" dirty="0" smtClean="0"/>
              <a:t>)     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This leads to a </a:t>
            </a:r>
            <a:r>
              <a:rPr lang="en-US" sz="2000" u="sng" dirty="0" smtClean="0"/>
              <a:t>least-squares parameter estimation</a:t>
            </a:r>
            <a:r>
              <a:rPr lang="en-US" sz="2000" dirty="0" smtClean="0"/>
              <a:t> (again), executed +/- 50 times per second.                                                Fast algorithm is used, e.g. `Levinson-Durbin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algorithm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   </a:t>
            </a:r>
            <a:r>
              <a:rPr lang="en-US" sz="2000" dirty="0" smtClean="0">
                <a:solidFill>
                  <a:srgbClr val="FFFF66"/>
                </a:solidFill>
              </a:rPr>
              <a:t>See </a:t>
            </a:r>
            <a:r>
              <a:rPr lang="en-US" sz="2000" dirty="0" smtClean="0">
                <a:solidFill>
                  <a:srgbClr val="FFFF66"/>
                </a:solidFill>
              </a:rPr>
              <a:t>PART-III on ‘Optimal </a:t>
            </a:r>
            <a:r>
              <a:rPr lang="en-US" sz="2000" dirty="0" smtClean="0">
                <a:solidFill>
                  <a:srgbClr val="FFFF66"/>
                </a:solidFill>
              </a:rPr>
              <a:t>&amp; Adaptive Filtering</a:t>
            </a:r>
            <a:r>
              <a:rPr lang="en-US" sz="2000" dirty="0" smtClean="0">
                <a:solidFill>
                  <a:srgbClr val="FFFF66"/>
                </a:solidFill>
              </a:rPr>
              <a:t>’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Then transmit model coefficients instead of signal samples (!!!)</a:t>
            </a:r>
          </a:p>
          <a:p>
            <a:pPr lvl="1">
              <a:spcBef>
                <a:spcPts val="1080"/>
              </a:spcBef>
              <a:defRPr/>
            </a:pPr>
            <a:r>
              <a:rPr lang="en-US" sz="2000" dirty="0" smtClean="0"/>
              <a:t>Synthesize speech segment at receiver (should `sound like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  original speech segment)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32363" y="5805488"/>
            <a:ext cx="3038475" cy="420687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SPECTACULAR !!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 smtClean="0"/>
              <a:t>9/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5256213" y="2456892"/>
            <a:ext cx="792162" cy="398463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2807804" y="3536181"/>
            <a:ext cx="4140460" cy="396875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849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287338" y="981075"/>
            <a:ext cx="8677275" cy="5327650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Multiple Access Schemes 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 marL="457200" lvl="1" indent="0">
              <a:buFontTx/>
              <a:buNone/>
              <a:defRPr/>
            </a:pPr>
            <a:endParaRPr lang="en-US" sz="2000" dirty="0" smtClean="0"/>
          </a:p>
          <a:p>
            <a:pPr marL="457200" lvl="1" indent="0">
              <a:buFontTx/>
              <a:buNone/>
              <a:defRPr/>
            </a:pPr>
            <a:r>
              <a:rPr lang="en-US" sz="2000" dirty="0" smtClean="0"/>
              <a:t>Accommodate multiple users by time &amp; frequency `multiplexing</a:t>
            </a:r>
            <a:r>
              <a:rPr lang="ja-JP" altLang="en-US" sz="2000" dirty="0" smtClean="0">
                <a:latin typeface="Arial"/>
              </a:rPr>
              <a:t>’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FDMA: frequency division multiple access </a:t>
            </a:r>
          </a:p>
          <a:p>
            <a:pPr lvl="1">
              <a:defRPr/>
            </a:pPr>
            <a:r>
              <a:rPr lang="en-US" sz="2000" dirty="0" smtClean="0"/>
              <a:t>OFDMA: orthogonal frequency </a:t>
            </a:r>
            <a:r>
              <a:rPr lang="en-US" sz="2000" dirty="0"/>
              <a:t>division multiple access 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TDMA: time division </a:t>
            </a:r>
            <a:r>
              <a:rPr lang="en-US" sz="2000" dirty="0"/>
              <a:t>multiple </a:t>
            </a:r>
            <a:r>
              <a:rPr lang="en-US" sz="2000" dirty="0" smtClean="0"/>
              <a:t>access</a:t>
            </a:r>
            <a:endParaRPr lang="en-US" sz="2000" dirty="0"/>
          </a:p>
          <a:p>
            <a:pPr lvl="1">
              <a:defRPr/>
            </a:pPr>
            <a:r>
              <a:rPr lang="en-US" sz="2000" dirty="0" smtClean="0"/>
              <a:t>CDMA: code </a:t>
            </a:r>
            <a:r>
              <a:rPr lang="en-US" sz="2000" dirty="0"/>
              <a:t>division multiple </a:t>
            </a:r>
            <a:r>
              <a:rPr lang="en-US" sz="2000" dirty="0" smtClean="0"/>
              <a:t>access</a:t>
            </a:r>
            <a:endParaRPr lang="en-US" sz="2000" dirty="0">
              <a:cs typeface="+mn-cs"/>
            </a:endParaRPr>
          </a:p>
          <a:p>
            <a:pPr marL="457200" lvl="1" indent="0">
              <a:buFontTx/>
              <a:buNone/>
              <a:defRPr/>
            </a:pPr>
            <a:endParaRPr lang="en-US" sz="2000" dirty="0" smtClean="0">
              <a:solidFill>
                <a:srgbClr val="FFFF66"/>
              </a:solidFill>
              <a:cs typeface="+mn-cs"/>
            </a:endParaRPr>
          </a:p>
          <a:p>
            <a:pPr marL="457200" lvl="1" indent="0"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  <a:cs typeface="+mn-cs"/>
              </a:rPr>
              <a:t>See PART-IV on ‘Filter </a:t>
            </a:r>
            <a:r>
              <a:rPr lang="en-US" sz="2000" dirty="0" smtClean="0">
                <a:solidFill>
                  <a:srgbClr val="FFFF66"/>
                </a:solidFill>
                <a:cs typeface="+mn-cs"/>
              </a:rPr>
              <a:t>Banks &amp; Time-Frequency Transforms’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E</a:t>
            </a:r>
            <a:r>
              <a:rPr lang="en-US" sz="2400" dirty="0" smtClean="0">
                <a:cs typeface="+mn-cs"/>
              </a:rPr>
              <a:t>tc..</a:t>
            </a:r>
            <a:r>
              <a:rPr lang="en-US" sz="2000" b="0" dirty="0" smtClean="0">
                <a:cs typeface="+mn-cs"/>
              </a:rPr>
              <a:t>     </a:t>
            </a: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</a:t>
            </a:r>
          </a:p>
        </p:txBody>
      </p:sp>
      <p:sp>
        <p:nvSpPr>
          <p:cNvPr id="133124" name="Rectangle 3076"/>
          <p:cNvSpPr>
            <a:spLocks noChangeArrowheads="1"/>
          </p:cNvSpPr>
          <p:nvPr/>
        </p:nvSpPr>
        <p:spPr bwMode="auto">
          <a:xfrm>
            <a:off x="2916238" y="5445125"/>
            <a:ext cx="5819775" cy="7000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BOX FULL OF DSP/MATHEMATICS !!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en-US" sz="1600" dirty="0">
                <a:solidFill>
                  <a:schemeClr val="accent1"/>
                </a:solidFill>
                <a:cs typeface="+mn-cs"/>
              </a:rPr>
              <a:t>(for only €25)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 smtClean="0"/>
              <a:t>10/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oor_tcm24-47335.jp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0928"/>
            <a:ext cx="5943600" cy="34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/>
          </p:nvPr>
        </p:nvSpPr>
        <p:spPr>
          <a:xfrm>
            <a:off x="395288" y="1140482"/>
            <a:ext cx="8521700" cy="52768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tIns="0" bIns="0" anchor="t"/>
          <a:lstStyle/>
          <a:p>
            <a:pPr algn="l" eaLnBrk="1" hangingPunct="1">
              <a:lnSpc>
                <a:spcPct val="100000"/>
              </a:lnSpc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dirty="0" smtClean="0"/>
              <a:t>Hearing </a:t>
            </a:r>
          </a:p>
          <a:p>
            <a:pPr marL="342900" indent="-342900" algn="l" eaLnBrk="1" hangingPunct="1">
              <a:spcBef>
                <a:spcPts val="1200"/>
              </a:spcBef>
              <a:buFont typeface="Arial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 smtClean="0"/>
              <a:t>Outer ear/middle ear/inner ear</a:t>
            </a:r>
          </a:p>
          <a:p>
            <a:pPr marL="342900" indent="-342900" algn="l" eaLnBrk="1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 err="1" smtClean="0"/>
              <a:t>Tonotopy</a:t>
            </a:r>
            <a:r>
              <a:rPr lang="en-US" sz="2000" b="0" dirty="0" smtClean="0"/>
              <a:t> of inner ear: spatial </a:t>
            </a:r>
            <a:r>
              <a:rPr lang="en-US" sz="2000" b="0" dirty="0" smtClean="0">
                <a:solidFill>
                  <a:srgbClr val="FFFFFF"/>
                </a:solidFill>
              </a:rPr>
              <a:t>arrangement of where sounds of different frequency are processed</a:t>
            </a:r>
          </a:p>
          <a:p>
            <a:pPr marL="341313" indent="-341313" algn="l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 smtClean="0">
              <a:solidFill>
                <a:srgbClr val="182B52"/>
              </a:solidFill>
            </a:endParaRP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6858000" y="4267200"/>
            <a:ext cx="1674813" cy="461963"/>
          </a:xfrm>
          <a:prstGeom prst="rect">
            <a:avLst/>
          </a:prstGeom>
          <a:solidFill>
            <a:srgbClr val="8BCA7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= Cochlea</a:t>
            </a: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444500" y="4329100"/>
            <a:ext cx="2111276" cy="1331925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18438" idx="2"/>
          </p:cNvCxnSpPr>
          <p:nvPr/>
        </p:nvCxnSpPr>
        <p:spPr>
          <a:xfrm rot="16200000" flipH="1">
            <a:off x="1604169" y="3190082"/>
            <a:ext cx="488950" cy="133191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96838" y="2781300"/>
            <a:ext cx="2171700" cy="8302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Low-freq tone</a:t>
            </a: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254732" y="5373216"/>
            <a:ext cx="1905000" cy="83026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High-freq tone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84888" y="4797425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77000" y="4495800"/>
            <a:ext cx="3175" cy="8429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6343650" y="4953000"/>
            <a:ext cx="2208213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Neural activity</a:t>
            </a:r>
          </a:p>
          <a:p>
            <a:r>
              <a:rPr lang="en-US" sz="2000"/>
              <a:t>for low-freq tone</a:t>
            </a:r>
          </a:p>
        </p:txBody>
      </p:sp>
      <p:sp>
        <p:nvSpPr>
          <p:cNvPr id="18443" name="TextBox 14"/>
          <p:cNvSpPr txBox="1">
            <a:spLocks noChangeArrowheads="1"/>
          </p:cNvSpPr>
          <p:nvPr/>
        </p:nvSpPr>
        <p:spPr bwMode="auto">
          <a:xfrm>
            <a:off x="5715000" y="5899150"/>
            <a:ext cx="2322513" cy="7699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Neural activitity </a:t>
            </a:r>
          </a:p>
          <a:p>
            <a:r>
              <a:rPr lang="en-US" sz="2000"/>
              <a:t>for high-freq tone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 rot="16200000">
            <a:off x="7414420" y="3158331"/>
            <a:ext cx="1350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© </a:t>
            </a:r>
            <a:r>
              <a:rPr lang="en-US" sz="1400" dirty="0" err="1">
                <a:solidFill>
                  <a:srgbClr val="FFFFFF"/>
                </a:solidFill>
              </a:rPr>
              <a:t>www.cm.be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/>
              <a:t>DSP in applications: </a:t>
            </a:r>
            <a:r>
              <a:rPr lang="en-US" sz="3200" dirty="0" smtClean="0"/>
              <a:t>Hearing Aids </a:t>
            </a:r>
            <a:r>
              <a:rPr lang="en-US" sz="1800" dirty="0" smtClean="0"/>
              <a:t>1/</a:t>
            </a:r>
            <a:r>
              <a:rPr lang="en-US" sz="1800" dirty="0"/>
              <a:t>10</a:t>
            </a:r>
            <a:endParaRPr lang="en-US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gehoorverliesPerLeeftijd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41036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pod-green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alphaModFix amt="45000"/>
          </a:blip>
          <a:stretch>
            <a:fillRect/>
          </a:stretch>
        </p:blipFill>
        <p:spPr>
          <a:xfrm>
            <a:off x="4355976" y="3093271"/>
            <a:ext cx="2232248" cy="2207937"/>
          </a:xfrm>
          <a:prstGeom prst="rect">
            <a:avLst/>
          </a:prstGeom>
          <a:ln>
            <a:noFill/>
          </a:ln>
        </p:spPr>
      </p:pic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6227763" y="4941888"/>
            <a:ext cx="255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FFFF"/>
                </a:solidFill>
                <a:latin typeface="Trebuchet MS" charset="0"/>
              </a:rPr>
              <a:t>[Source: Lapperre]</a:t>
            </a:r>
            <a:endParaRPr lang="nl-BE" sz="1800">
              <a:solidFill>
                <a:srgbClr val="FFFFFF"/>
              </a:solidFill>
              <a:latin typeface="Trebuchet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8250"/>
            <a:ext cx="8299450" cy="51990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Hearing loss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types</a:t>
            </a:r>
            <a:endParaRPr lang="en-US" sz="2400" dirty="0">
              <a:solidFill>
                <a:srgbClr val="FFFFFF"/>
              </a:solidFill>
              <a:cs typeface="+mn-cs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C</a:t>
            </a:r>
            <a:r>
              <a:rPr lang="en-US" sz="2000" dirty="0" smtClean="0">
                <a:solidFill>
                  <a:srgbClr val="FFFFFF"/>
                </a:solidFill>
              </a:rPr>
              <a:t>onductive (~outer/middle ear)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FFFFFF"/>
                </a:solidFill>
              </a:rPr>
              <a:t>S</a:t>
            </a:r>
            <a:r>
              <a:rPr lang="en-US" sz="2000" dirty="0" err="1" smtClean="0">
                <a:solidFill>
                  <a:srgbClr val="FFFFFF"/>
                </a:solidFill>
              </a:rPr>
              <a:t>ensorineural</a:t>
            </a:r>
            <a:r>
              <a:rPr lang="en-US" sz="2000" dirty="0" smtClean="0">
                <a:solidFill>
                  <a:srgbClr val="FFFFFF"/>
                </a:solidFill>
              </a:rPr>
              <a:t> (</a:t>
            </a:r>
            <a:r>
              <a:rPr lang="en-US" sz="2000" dirty="0">
                <a:solidFill>
                  <a:srgbClr val="FFFFFF"/>
                </a:solidFill>
              </a:rPr>
              <a:t>~</a:t>
            </a:r>
            <a:r>
              <a:rPr lang="en-US" sz="2000" dirty="0" smtClean="0">
                <a:solidFill>
                  <a:srgbClr val="FFFFFF"/>
                </a:solidFill>
              </a:rPr>
              <a:t>inner ear)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M</a:t>
            </a:r>
            <a:r>
              <a:rPr lang="en-US" sz="2000" dirty="0" smtClean="0">
                <a:solidFill>
                  <a:srgbClr val="FFFFFF"/>
                </a:solidFill>
              </a:rPr>
              <a:t>ixed</a:t>
            </a:r>
            <a:endParaRPr lang="nl-BE" sz="2000" dirty="0">
              <a:solidFill>
                <a:srgbClr val="FFFFFF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cs typeface="+mn-cs"/>
              </a:rPr>
              <a:t>One </a:t>
            </a:r>
            <a:r>
              <a:rPr lang="en-US" sz="2400" dirty="0">
                <a:solidFill>
                  <a:srgbClr val="FFFFFF"/>
                </a:solidFill>
                <a:cs typeface="+mn-cs"/>
              </a:rPr>
              <a:t>in six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adults (Europe) suffers from hearing loss  </a:t>
            </a:r>
          </a:p>
          <a:p>
            <a:pPr marL="0" indent="0">
              <a:buFontTx/>
              <a:buNone/>
              <a:defRPr/>
            </a:pPr>
            <a:r>
              <a:rPr lang="en-US" sz="240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        </a:t>
            </a: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…and </a:t>
            </a:r>
            <a:r>
              <a:rPr lang="en-US" sz="2400" b="0" dirty="0">
                <a:solidFill>
                  <a:srgbClr val="FFFFFF"/>
                </a:solidFill>
                <a:cs typeface="+mn-cs"/>
              </a:rPr>
              <a:t>still </a:t>
            </a: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increasing</a:t>
            </a:r>
            <a:endParaRPr lang="en-US" sz="2400" dirty="0" smtClean="0">
              <a:solidFill>
                <a:srgbClr val="FFFFFF"/>
              </a:solidFill>
              <a:cs typeface="+mn-cs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cs typeface="+mn-cs"/>
              </a:rPr>
              <a:t>Typical causes</a:t>
            </a:r>
            <a:endParaRPr lang="en-US" sz="2400" dirty="0">
              <a:solidFill>
                <a:srgbClr val="FFFFFF"/>
              </a:solidFill>
              <a:cs typeface="+mn-cs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A</a:t>
            </a:r>
            <a:r>
              <a:rPr lang="en-US" sz="2000" dirty="0" smtClean="0">
                <a:solidFill>
                  <a:srgbClr val="FFFFFF"/>
                </a:solidFill>
              </a:rPr>
              <a:t>ging </a:t>
            </a:r>
            <a:endParaRPr lang="en-US" sz="20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E</a:t>
            </a:r>
            <a:r>
              <a:rPr lang="en-US" sz="2000" dirty="0" smtClean="0">
                <a:solidFill>
                  <a:srgbClr val="FFFFFF"/>
                </a:solidFill>
              </a:rPr>
              <a:t>xposure </a:t>
            </a:r>
            <a:r>
              <a:rPr lang="en-US" sz="2000" dirty="0">
                <a:solidFill>
                  <a:srgbClr val="FFFFFF"/>
                </a:solidFill>
              </a:rPr>
              <a:t>to loud sounds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…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Hearing Instruments</a:t>
            </a:r>
            <a:endParaRPr lang="en-US" sz="2400" dirty="0">
              <a:solidFill>
                <a:srgbClr val="FFFFFF"/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Hearing aids: audio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Bone anchored hearing aids: vibration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Cochlear implants: electrical stimulation output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…</a:t>
            </a:r>
            <a:endParaRPr lang="nl-BE" sz="2000" dirty="0">
              <a:ea typeface="Arial" charset="0"/>
              <a:cs typeface="+mn-cs"/>
            </a:endParaRPr>
          </a:p>
        </p:txBody>
      </p:sp>
      <p:pic>
        <p:nvPicPr>
          <p:cNvPr id="8" name="Picture 13" descr="oticon-epoq-hearing-aids-tn"/>
          <p:cNvPicPr>
            <a:picLocks noChangeAspect="1" noChangeArrowheads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3038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</a:t>
            </a:r>
            <a:r>
              <a:rPr lang="en-US" sz="2800" dirty="0" smtClean="0"/>
              <a:t> </a:t>
            </a:r>
            <a:r>
              <a:rPr lang="en-US" sz="1800" dirty="0"/>
              <a:t>2</a:t>
            </a:r>
            <a:r>
              <a:rPr lang="en-US" sz="1800" dirty="0" smtClean="0"/>
              <a:t>/10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731251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3" descr="oticon-epoq-hearing-aids-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789363"/>
            <a:ext cx="3038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12" descr="05072u_0"/>
          <p:cNvPicPr>
            <a:picLocks noChangeAspect="1" noChangeArrowheads="1"/>
          </p:cNvPicPr>
          <p:nvPr/>
        </p:nvPicPr>
        <p:blipFill>
          <a:blip r:embed="rId3">
            <a:lum bright="3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71951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8318501" y="1506537"/>
            <a:ext cx="584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+mn-cs"/>
              </a:rPr>
              <a:t>1921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>
            <a:off x="7952582" y="3936206"/>
            <a:ext cx="13223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+mn-cs"/>
              </a:rPr>
              <a:t>2007 (</a:t>
            </a:r>
            <a:r>
              <a:rPr lang="en-US" sz="1400" dirty="0" err="1">
                <a:solidFill>
                  <a:srgbClr val="7F7F7F"/>
                </a:solidFill>
                <a:cs typeface="+mn-cs"/>
              </a:rPr>
              <a:t>Oticon</a:t>
            </a:r>
            <a:r>
              <a:rPr lang="en-US" sz="1400" dirty="0">
                <a:solidFill>
                  <a:srgbClr val="7F7F7F"/>
                </a:solidFill>
                <a:cs typeface="+mn-cs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47738"/>
            <a:ext cx="8299450" cy="52895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nl-BE" sz="2400" dirty="0" smtClean="0">
                <a:cs typeface="+mn-cs"/>
              </a:rPr>
              <a:t>Hearing </a:t>
            </a:r>
            <a:r>
              <a:rPr lang="nl-BE" sz="2400" dirty="0">
                <a:cs typeface="+mn-cs"/>
              </a:rPr>
              <a:t>Aids (</a:t>
            </a:r>
            <a:r>
              <a:rPr lang="nl-BE" sz="2400" dirty="0" smtClean="0">
                <a:cs typeface="+mn-cs"/>
              </a:rPr>
              <a:t>HAs)</a:t>
            </a:r>
            <a:endParaRPr lang="nl-BE" sz="2400" dirty="0">
              <a:cs typeface="+mn-cs"/>
            </a:endParaRPr>
          </a:p>
          <a:p>
            <a:pPr marL="341313" indent="-341313" eaLnBrk="1" hangingPunct="1">
              <a:spcBef>
                <a:spcPts val="1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Audio input/audio </a:t>
            </a:r>
            <a:r>
              <a:rPr lang="nl-BE" sz="2400" b="0" dirty="0" smtClean="0">
                <a:cs typeface="+mn-cs"/>
              </a:rPr>
              <a:t>output </a:t>
            </a:r>
            <a:r>
              <a:rPr lang="nl-BE" sz="1800" b="0" dirty="0">
                <a:cs typeface="+mn-cs"/>
              </a:rPr>
              <a:t>(`microphone-processing-loudspeaker’)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cs typeface="+mn-cs"/>
              </a:rPr>
              <a:t>‘</a:t>
            </a:r>
            <a:r>
              <a:rPr lang="nl-BE" sz="2400" b="0" u="sng" dirty="0" smtClean="0">
                <a:cs typeface="+mn-cs"/>
              </a:rPr>
              <a:t>Amplifier</a:t>
            </a:r>
            <a:r>
              <a:rPr lang="nl-BE" sz="2400" b="0" dirty="0" smtClean="0">
                <a:cs typeface="+mn-cs"/>
              </a:rPr>
              <a:t>’, </a:t>
            </a:r>
            <a:r>
              <a:rPr lang="nl-BE" sz="2400" b="0" dirty="0">
                <a:cs typeface="+mn-cs"/>
              </a:rPr>
              <a:t>but so much more than an amplifier!</a:t>
            </a:r>
            <a:r>
              <a:rPr lang="nl-BE" sz="2400" b="0" dirty="0" smtClean="0">
                <a:cs typeface="+mn-cs"/>
              </a:rPr>
              <a:t>!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cs typeface="+mn-cs"/>
              </a:rPr>
              <a:t>History</a:t>
            </a:r>
            <a:r>
              <a:rPr lang="nl-BE" sz="2400" b="0" dirty="0">
                <a:cs typeface="+mn-cs"/>
              </a:rPr>
              <a:t>: 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Horns/trumpets/…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`Desktop’ HAs (1900)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Wearable HAs (1930)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Digital HAs (1980)</a:t>
            </a:r>
          </a:p>
          <a:p>
            <a:pPr marL="341313" indent="-341313" eaLnBrk="1" hangingPunct="1"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cs typeface="+mn-cs"/>
              </a:rPr>
              <a:t>State-of-the-art: 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MHz’s clock speed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Millions of arithmetic operations/sec, …</a:t>
            </a:r>
          </a:p>
          <a:p>
            <a:pPr lvl="1" eaLnBrk="1" hangingPunct="1"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Multiple </a:t>
            </a:r>
            <a:r>
              <a:rPr lang="nl-BE" sz="2000" dirty="0" smtClean="0">
                <a:ea typeface="Arial" charset="0"/>
              </a:rPr>
              <a:t>microphones</a:t>
            </a:r>
            <a:endParaRPr lang="nl-BE" sz="2000" dirty="0">
              <a:ea typeface="Arial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 </a:t>
            </a:r>
            <a:r>
              <a:rPr lang="en-US" sz="1800" dirty="0"/>
              <a:t>3</a:t>
            </a:r>
            <a:r>
              <a:rPr lang="en-US" sz="1800" dirty="0" smtClean="0"/>
              <a:t>/10</a:t>
            </a:r>
            <a:endParaRPr lang="en-US" sz="1800" dirty="0"/>
          </a:p>
        </p:txBody>
      </p:sp>
      <p:sp>
        <p:nvSpPr>
          <p:cNvPr id="11" name="Rectangle 3076"/>
          <p:cNvSpPr>
            <a:spLocks noChangeArrowheads="1"/>
          </p:cNvSpPr>
          <p:nvPr/>
        </p:nvSpPr>
        <p:spPr bwMode="auto">
          <a:xfrm>
            <a:off x="215900" y="6381750"/>
            <a:ext cx="5819775" cy="431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BOX FULL OF DSP/MATHEMATICS !!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076"/>
          <p:cNvSpPr>
            <a:spLocks noChangeArrowheads="1"/>
          </p:cNvSpPr>
          <p:nvPr/>
        </p:nvSpPr>
        <p:spPr bwMode="auto">
          <a:xfrm>
            <a:off x="215900" y="6381750"/>
            <a:ext cx="5819775" cy="4318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BOX FULL OF DSP/MATHEMATICS !!</a:t>
            </a:r>
          </a:p>
        </p:txBody>
      </p:sp>
      <p:pic>
        <p:nvPicPr>
          <p:cNvPr id="22530" name="Picture 7" descr="volta"/>
          <p:cNvPicPr>
            <a:picLocks noChangeAspect="1" noChangeArrowheads="1"/>
          </p:cNvPicPr>
          <p:nvPr/>
        </p:nvPicPr>
        <p:blipFill>
          <a:blip r:embed="rId2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052513"/>
            <a:ext cx="22256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speech_proc_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3886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 rot="16200000">
            <a:off x="7413626" y="2138362"/>
            <a:ext cx="25463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Alessandro Volta 1745-1827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200000">
            <a:off x="7954169" y="4655344"/>
            <a:ext cx="14652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7F7F7F"/>
                </a:solidFill>
                <a:cs typeface="Arial" charset="0"/>
              </a:rPr>
              <a:t>© </a:t>
            </a:r>
            <a:r>
              <a:rPr lang="en-US" sz="1400" dirty="0">
                <a:solidFill>
                  <a:srgbClr val="7F7F7F"/>
                </a:solidFill>
                <a:cs typeface="+mn-cs"/>
              </a:rPr>
              <a:t>Cochlear Ltd</a:t>
            </a:r>
          </a:p>
        </p:txBody>
      </p:sp>
      <p:sp>
        <p:nvSpPr>
          <p:cNvPr id="22534" name="TextBox 14"/>
          <p:cNvSpPr txBox="1">
            <a:spLocks noChangeArrowheads="1"/>
          </p:cNvSpPr>
          <p:nvPr/>
        </p:nvSpPr>
        <p:spPr bwMode="auto">
          <a:xfrm>
            <a:off x="4572000" y="5625244"/>
            <a:ext cx="2252663" cy="6350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Electrical stimulation</a:t>
            </a:r>
          </a:p>
          <a:p>
            <a:r>
              <a:rPr lang="en-US" sz="1600" dirty="0"/>
              <a:t>for low frequency</a:t>
            </a:r>
          </a:p>
        </p:txBody>
      </p:sp>
      <p:sp>
        <p:nvSpPr>
          <p:cNvPr id="22535" name="TextBox 16"/>
          <p:cNvSpPr txBox="1">
            <a:spLocks noChangeArrowheads="1"/>
          </p:cNvSpPr>
          <p:nvPr/>
        </p:nvSpPr>
        <p:spPr bwMode="auto">
          <a:xfrm>
            <a:off x="6911975" y="5625244"/>
            <a:ext cx="2232025" cy="6350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Electrical stimulation</a:t>
            </a:r>
          </a:p>
          <a:p>
            <a:r>
              <a:rPr lang="en-US" sz="1600"/>
              <a:t>for high frequency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768244" y="4545124"/>
            <a:ext cx="1188306" cy="1079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092280" y="4761023"/>
            <a:ext cx="935708" cy="8638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68413"/>
            <a:ext cx="8299450" cy="5056187"/>
          </a:xfrm>
        </p:spPr>
        <p:txBody>
          <a:bodyPr/>
          <a:lstStyle/>
          <a:p>
            <a:pPr marL="341313" indent="-341313" eaLnBrk="1" hangingPunct="1">
              <a:lnSpc>
                <a:spcPct val="95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nl-BE" sz="2400" dirty="0" smtClean="0">
                <a:cs typeface="+mn-cs"/>
              </a:rPr>
              <a:t>Cochlear </a:t>
            </a:r>
            <a:r>
              <a:rPr lang="nl-BE" sz="2400" dirty="0">
                <a:cs typeface="+mn-cs"/>
              </a:rPr>
              <a:t>Implants (</a:t>
            </a:r>
            <a:r>
              <a:rPr lang="nl-BE" sz="2400" dirty="0" smtClean="0">
                <a:cs typeface="+mn-cs"/>
              </a:rPr>
              <a:t>CIs)</a:t>
            </a:r>
            <a:endParaRPr lang="nl-BE" sz="2400" dirty="0">
              <a:cs typeface="+mn-cs"/>
            </a:endParaRPr>
          </a:p>
          <a:p>
            <a:pPr marL="341313" indent="-341313" eaLnBrk="1" hangingPunct="1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Audio input/electrode stimulation output</a:t>
            </a:r>
          </a:p>
          <a:p>
            <a:pPr marL="341313" lvl="1" indent="-341313" eaLnBrk="1" hangingPunct="1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u="sng" dirty="0">
                <a:ea typeface="Arial" charset="0"/>
              </a:rPr>
              <a:t>Stimulation </a:t>
            </a:r>
            <a:r>
              <a:rPr lang="nl-BE" u="sng" dirty="0" smtClean="0">
                <a:ea typeface="Arial" charset="0"/>
              </a:rPr>
              <a:t>strategy</a:t>
            </a:r>
            <a:r>
              <a:rPr lang="nl-BE" dirty="0" smtClean="0">
                <a:ea typeface="Arial" charset="0"/>
              </a:rPr>
              <a:t> + </a:t>
            </a:r>
            <a:r>
              <a:rPr lang="nl-BE" dirty="0">
                <a:ea typeface="Arial" charset="0"/>
              </a:rPr>
              <a:t>preprocessing similar to HAs</a:t>
            </a:r>
          </a:p>
          <a:p>
            <a:pPr marL="341313" indent="-341313" eaLnBrk="1" hangingPunct="1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History: 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Volta’s experiment…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First implants (1960)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Commercial CIs (1970-1980)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Digital CIs (1980)</a:t>
            </a:r>
          </a:p>
          <a:p>
            <a:pPr marL="341313" indent="-341313" eaLnBrk="1" hangingPunct="1">
              <a:lnSpc>
                <a:spcPct val="95000"/>
              </a:lnSpc>
              <a:spcBef>
                <a:spcPts val="12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dirty="0">
                <a:cs typeface="+mn-cs"/>
              </a:rPr>
              <a:t>State-of-the-art: 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MHz’s clock speed, Mops/sec, …</a:t>
            </a:r>
          </a:p>
          <a:p>
            <a:pPr lvl="1" eaLnBrk="1" hangingPunct="1">
              <a:lnSpc>
                <a:spcPct val="95000"/>
              </a:lnSpc>
              <a:spcBef>
                <a:spcPts val="3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</a:rPr>
              <a:t>Multiple </a:t>
            </a:r>
            <a:r>
              <a:rPr lang="nl-BE" sz="2000" dirty="0" smtClean="0">
                <a:ea typeface="Arial" charset="0"/>
              </a:rPr>
              <a:t>microphones</a:t>
            </a:r>
            <a:endParaRPr lang="nl-BE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75463" y="2997200"/>
            <a:ext cx="1692275" cy="638175"/>
          </a:xfrm>
          <a:prstGeom prst="rect">
            <a:avLst/>
          </a:prstGeom>
          <a:solidFill>
            <a:srgbClr val="80808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4000" tIns="72000" rIns="144000" bIns="7200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Intra-cochlear electrode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 </a:t>
            </a:r>
            <a:r>
              <a:rPr lang="en-US" sz="1800" dirty="0"/>
              <a:t>4</a:t>
            </a:r>
            <a:r>
              <a:rPr lang="en-US" sz="1800" dirty="0" smtClean="0"/>
              <a:t>/10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0678"/>
            <a:ext cx="8299450" cy="52006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 smtClean="0"/>
              <a:t>DSP </a:t>
            </a:r>
            <a:r>
              <a:rPr lang="nl-BE" dirty="0"/>
              <a:t>Challenges: </a:t>
            </a:r>
            <a:r>
              <a:rPr lang="nl-BE" dirty="0" smtClean="0"/>
              <a:t>Dynamic range compression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b="0" dirty="0" smtClean="0">
                <a:solidFill>
                  <a:srgbClr val="FFFFFF"/>
                </a:solidFill>
                <a:cs typeface="+mn-cs"/>
              </a:rPr>
              <a:t>  </a:t>
            </a: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Dynamic range &amp; audibility</a:t>
            </a:r>
            <a:endParaRPr lang="nl-BE" sz="2400" b="0" dirty="0">
              <a:solidFill>
                <a:srgbClr val="182B52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   Normal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hearing          Hearing impaired </a:t>
            </a: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    subjects                     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subjects </a:t>
            </a:r>
            <a:endParaRPr lang="nl-BE" sz="2000" b="0" dirty="0" smtClean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DSP in applications: Hearing Aids </a:t>
            </a:r>
            <a:r>
              <a:rPr lang="en-US" sz="1800" dirty="0" smtClean="0"/>
              <a:t>5/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8538" y="276098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Level</a:t>
            </a:r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2514600" y="3048000"/>
            <a:ext cx="152400" cy="2971800"/>
            <a:chOff x="2928" y="1728"/>
            <a:chExt cx="96" cy="1536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976" y="1728"/>
              <a:ext cx="0" cy="15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28" y="1872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928" y="2160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928" y="244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928" y="2736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928" y="3024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30500" y="3124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808288" y="5334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676400" y="5562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76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581400" y="4800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752600" y="3276600"/>
            <a:ext cx="304800" cy="2209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733800" y="3276600"/>
            <a:ext cx="304800" cy="1447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62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" descr="introduction-thai-food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052513"/>
            <a:ext cx="3449637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Chapter-1 : Introduction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0463"/>
            <a:ext cx="8551863" cy="4897437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dirty="0" smtClean="0">
                <a:cs typeface="+mn-cs"/>
              </a:rPr>
              <a:t>Aims/Scope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</a:t>
            </a:r>
            <a:r>
              <a:rPr lang="en-US" sz="2400" b="0" dirty="0" smtClean="0">
                <a:cs typeface="+mn-cs"/>
              </a:rPr>
              <a:t>Why study DSP ?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DSP in applications : Mobile communications example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</a:t>
            </a:r>
            <a:r>
              <a:rPr lang="en-US" sz="2400" b="0" dirty="0" smtClean="0"/>
              <a:t>DSP </a:t>
            </a:r>
            <a:r>
              <a:rPr lang="en-US" sz="2400" b="0" dirty="0"/>
              <a:t>in applications : </a:t>
            </a:r>
            <a:r>
              <a:rPr lang="en-US" sz="2400" b="0" dirty="0" smtClean="0"/>
              <a:t>Hearing aids example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5000"/>
              </a:lnSpc>
              <a:spcBef>
                <a:spcPts val="1872"/>
              </a:spcBef>
              <a:defRPr/>
            </a:pPr>
            <a:r>
              <a:rPr lang="en-US" dirty="0" smtClean="0">
                <a:cs typeface="+mn-cs"/>
              </a:rPr>
              <a:t>Overview</a:t>
            </a: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Filter design &amp; implementation</a:t>
            </a: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Optimal and adaptive filters</a:t>
            </a:r>
          </a:p>
          <a:p>
            <a:pPr marL="457200" lvl="1" indent="0">
              <a:lnSpc>
                <a:spcPct val="95000"/>
              </a:lnSpc>
              <a:buFontTx/>
              <a:buNone/>
              <a:defRPr/>
            </a:pPr>
            <a:r>
              <a:rPr lang="en-US" dirty="0" smtClean="0"/>
              <a:t> Filter </a:t>
            </a:r>
            <a:r>
              <a:rPr lang="en-US" dirty="0"/>
              <a:t>banks and </a:t>
            </a:r>
            <a:r>
              <a:rPr lang="en-US" dirty="0" smtClean="0"/>
              <a:t>time-frequency transforms</a:t>
            </a:r>
            <a:endParaRPr lang="en-US" sz="2000" b="0" dirty="0" smtClean="0"/>
          </a:p>
          <a:p>
            <a:pPr>
              <a:spcBef>
                <a:spcPts val="1680"/>
              </a:spcBef>
              <a:defRPr/>
            </a:pPr>
            <a:r>
              <a:rPr lang="en-US" sz="2000" b="0" dirty="0" smtClean="0"/>
              <a:t>Lectures</a:t>
            </a:r>
            <a:r>
              <a:rPr lang="en-US" sz="2000" b="0" dirty="0"/>
              <a:t>/course material/literature</a:t>
            </a:r>
          </a:p>
          <a:p>
            <a:pPr>
              <a:defRPr/>
            </a:pPr>
            <a:r>
              <a:rPr lang="en-US" sz="2000" b="0" dirty="0"/>
              <a:t>Exercise sessions/project</a:t>
            </a:r>
          </a:p>
          <a:p>
            <a:pPr>
              <a:defRPr/>
            </a:pPr>
            <a:r>
              <a:rPr lang="en-US" sz="2000" b="0" dirty="0"/>
              <a:t>Exam 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3400" y="53340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49"/>
          <p:cNvSpPr>
            <a:spLocks/>
          </p:cNvSpPr>
          <p:nvPr/>
        </p:nvSpPr>
        <p:spPr bwMode="auto">
          <a:xfrm>
            <a:off x="4038600" y="3886200"/>
            <a:ext cx="1600200" cy="457200"/>
          </a:xfrm>
          <a:custGeom>
            <a:avLst/>
            <a:gdLst>
              <a:gd name="T0" fmla="*/ 0 w 1008"/>
              <a:gd name="T1" fmla="*/ 0 h 288"/>
              <a:gd name="T2" fmla="*/ 480 w 1008"/>
              <a:gd name="T3" fmla="*/ 288 h 288"/>
              <a:gd name="T4" fmla="*/ 1008 w 100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88">
                <a:moveTo>
                  <a:pt x="0" y="0"/>
                </a:moveTo>
                <a:cubicBezTo>
                  <a:pt x="156" y="144"/>
                  <a:pt x="312" y="288"/>
                  <a:pt x="480" y="288"/>
                </a:cubicBezTo>
                <a:cubicBezTo>
                  <a:pt x="648" y="288"/>
                  <a:pt x="828" y="144"/>
                  <a:pt x="1008" y="0"/>
                </a:cubicBezTo>
              </a:path>
            </a:pathLst>
          </a:custGeom>
          <a:noFill/>
          <a:ln w="76200" cmpd="sng">
            <a:solidFill>
              <a:srgbClr val="A6A6A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9" name="Freeform 50"/>
          <p:cNvSpPr>
            <a:spLocks/>
          </p:cNvSpPr>
          <p:nvPr/>
        </p:nvSpPr>
        <p:spPr bwMode="auto">
          <a:xfrm>
            <a:off x="2057400" y="5105400"/>
            <a:ext cx="4572000" cy="1219200"/>
          </a:xfrm>
          <a:custGeom>
            <a:avLst/>
            <a:gdLst>
              <a:gd name="T0" fmla="*/ 0 w 1008"/>
              <a:gd name="T1" fmla="*/ 0 h 288"/>
              <a:gd name="T2" fmla="*/ 480 w 1008"/>
              <a:gd name="T3" fmla="*/ 288 h 288"/>
              <a:gd name="T4" fmla="*/ 1008 w 1008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8" h="288">
                <a:moveTo>
                  <a:pt x="0" y="0"/>
                </a:moveTo>
                <a:cubicBezTo>
                  <a:pt x="156" y="144"/>
                  <a:pt x="312" y="288"/>
                  <a:pt x="480" y="288"/>
                </a:cubicBezTo>
                <a:cubicBezTo>
                  <a:pt x="648" y="288"/>
                  <a:pt x="828" y="144"/>
                  <a:pt x="1008" y="0"/>
                </a:cubicBezTo>
              </a:path>
            </a:pathLst>
          </a:custGeom>
          <a:noFill/>
          <a:ln w="76200" cmpd="sng">
            <a:solidFill>
              <a:schemeClr val="bg1">
                <a:lumMod val="65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6662"/>
            <a:ext cx="8515350" cy="52006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 smtClean="0"/>
              <a:t>DSP </a:t>
            </a:r>
            <a:r>
              <a:rPr lang="nl-BE" dirty="0"/>
              <a:t>Challenges: Dynamic range compression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b="0" dirty="0">
                <a:solidFill>
                  <a:srgbClr val="FFFFFF"/>
                </a:solidFill>
              </a:rPr>
              <a:t>  </a:t>
            </a:r>
            <a:r>
              <a:rPr lang="nl-BE" sz="2400" b="0" dirty="0">
                <a:solidFill>
                  <a:srgbClr val="FFFFFF"/>
                </a:solidFill>
              </a:rPr>
              <a:t>Dynamic range &amp; audibility</a:t>
            </a:r>
            <a:endParaRPr lang="nl-BE" sz="2400" b="0" dirty="0">
              <a:solidFill>
                <a:srgbClr val="182B52"/>
              </a:solidFill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1600" dirty="0" smtClean="0">
                <a:solidFill>
                  <a:srgbClr val="FFFFFF"/>
                </a:solidFill>
                <a:cs typeface="+mn-cs"/>
              </a:rPr>
              <a:t>                                                                                 need  `signal dependent amplification’</a:t>
            </a:r>
            <a:endParaRPr lang="nl-BE" sz="2000" b="0" dirty="0" smtClean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lnSpc>
                <a:spcPct val="70000"/>
              </a:lnSpc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 smtClean="0">
              <a:solidFill>
                <a:srgbClr val="FFFFFF"/>
              </a:solidFill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solidFill>
                <a:srgbClr val="FFFFFF"/>
              </a:solidFill>
              <a:ea typeface="Arial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DSP in applications: Hearing Aids </a:t>
            </a:r>
            <a:r>
              <a:rPr lang="en-US" sz="1800" dirty="0"/>
              <a:t>5</a:t>
            </a:r>
            <a:r>
              <a:rPr lang="en-US" sz="1800" dirty="0" smtClean="0"/>
              <a:t>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68538" y="2760985"/>
            <a:ext cx="642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Level</a:t>
            </a:r>
            <a:endParaRPr lang="en-US" sz="1400" dirty="0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22534" name="Group 7"/>
          <p:cNvGrpSpPr>
            <a:grpSpLocks/>
          </p:cNvGrpSpPr>
          <p:nvPr/>
        </p:nvGrpSpPr>
        <p:grpSpPr bwMode="auto">
          <a:xfrm>
            <a:off x="2514600" y="3048000"/>
            <a:ext cx="152400" cy="2971800"/>
            <a:chOff x="2928" y="1728"/>
            <a:chExt cx="96" cy="1536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2976" y="1728"/>
              <a:ext cx="0" cy="153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928" y="1872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2928" y="2160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2928" y="2448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928" y="2736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928" y="3024"/>
              <a:ext cx="9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730500" y="3124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808288" y="5334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1676400" y="5562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1676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581400" y="4800600"/>
            <a:ext cx="5334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752600" y="3276600"/>
            <a:ext cx="304800" cy="22098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3733800" y="3276600"/>
            <a:ext cx="304800" cy="1447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5791200" y="2819400"/>
            <a:ext cx="2286000" cy="213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22544" name="Text Box 22"/>
          <p:cNvSpPr txBox="1">
            <a:spLocks noChangeArrowheads="1"/>
          </p:cNvSpPr>
          <p:nvPr/>
        </p:nvSpPr>
        <p:spPr bwMode="auto">
          <a:xfrm>
            <a:off x="7034213" y="5334000"/>
            <a:ext cx="1539875" cy="307975"/>
          </a:xfrm>
          <a:prstGeom prst="rect">
            <a:avLst/>
          </a:prstGeom>
          <a:solidFill>
            <a:srgbClr val="FF7777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FFFFFF"/>
                </a:solidFill>
                <a:cs typeface="Arial" charset="0"/>
              </a:rPr>
              <a:t>Input</a:t>
            </a:r>
            <a:r>
              <a:rPr lang="en-US" sz="1400">
                <a:solidFill>
                  <a:srgbClr val="FFFFFF"/>
                </a:solidFill>
              </a:rPr>
              <a:t> Level (dB)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 rot="16200000">
            <a:off x="4107657" y="3528219"/>
            <a:ext cx="1690687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FFFF"/>
                </a:solidFill>
                <a:cs typeface="Arial" charset="0"/>
              </a:rPr>
              <a:t>Output</a:t>
            </a:r>
            <a:r>
              <a:rPr lang="en-US" sz="1400" dirty="0">
                <a:solidFill>
                  <a:srgbClr val="FFFFFF"/>
                </a:solidFill>
                <a:cs typeface="+mn-cs"/>
              </a:rPr>
              <a:t> Level (dB)</a:t>
            </a:r>
          </a:p>
        </p:txBody>
      </p:sp>
      <p:grpSp>
        <p:nvGrpSpPr>
          <p:cNvPr id="22546" name="Group 24"/>
          <p:cNvGrpSpPr>
            <a:grpSpLocks/>
          </p:cNvGrpSpPr>
          <p:nvPr/>
        </p:nvGrpSpPr>
        <p:grpSpPr bwMode="auto">
          <a:xfrm>
            <a:off x="6096000" y="4876800"/>
            <a:ext cx="1752600" cy="152400"/>
            <a:chOff x="3312" y="3072"/>
            <a:chExt cx="960" cy="96"/>
          </a:xfrm>
        </p:grpSpPr>
        <p:sp>
          <p:nvSpPr>
            <p:cNvPr id="65" name="Line 25"/>
            <p:cNvSpPr>
              <a:spLocks noChangeShapeType="1"/>
            </p:cNvSpPr>
            <p:nvPr/>
          </p:nvSpPr>
          <p:spPr bwMode="auto">
            <a:xfrm>
              <a:off x="331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6" name="Line 26"/>
            <p:cNvSpPr>
              <a:spLocks noChangeShapeType="1"/>
            </p:cNvSpPr>
            <p:nvPr/>
          </p:nvSpPr>
          <p:spPr bwMode="auto">
            <a:xfrm>
              <a:off x="355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7" name="Line 27"/>
            <p:cNvSpPr>
              <a:spLocks noChangeShapeType="1"/>
            </p:cNvSpPr>
            <p:nvPr/>
          </p:nvSpPr>
          <p:spPr bwMode="auto">
            <a:xfrm>
              <a:off x="379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403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9" name="Line 29"/>
            <p:cNvSpPr>
              <a:spLocks noChangeShapeType="1"/>
            </p:cNvSpPr>
            <p:nvPr/>
          </p:nvSpPr>
          <p:spPr bwMode="auto">
            <a:xfrm>
              <a:off x="427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grpSp>
        <p:nvGrpSpPr>
          <p:cNvPr id="22547" name="Group 30"/>
          <p:cNvGrpSpPr>
            <a:grpSpLocks/>
          </p:cNvGrpSpPr>
          <p:nvPr/>
        </p:nvGrpSpPr>
        <p:grpSpPr bwMode="auto">
          <a:xfrm rot="-5400000">
            <a:off x="4914900" y="3771900"/>
            <a:ext cx="1752600" cy="152400"/>
            <a:chOff x="3312" y="3072"/>
            <a:chExt cx="960" cy="96"/>
          </a:xfrm>
        </p:grpSpPr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3312" y="3067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>
              <a:off x="3552" y="3067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2" name="Line 33"/>
            <p:cNvSpPr>
              <a:spLocks noChangeShapeType="1"/>
            </p:cNvSpPr>
            <p:nvPr/>
          </p:nvSpPr>
          <p:spPr bwMode="auto">
            <a:xfrm>
              <a:off x="3792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>
              <a:off x="4035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64" name="Line 35"/>
            <p:cNvSpPr>
              <a:spLocks noChangeShapeType="1"/>
            </p:cNvSpPr>
            <p:nvPr/>
          </p:nvSpPr>
          <p:spPr bwMode="auto">
            <a:xfrm>
              <a:off x="4275" y="3072"/>
              <a:ext cx="0" cy="9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5856288" y="50292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47" name="Text Box 37"/>
          <p:cNvSpPr txBox="1">
            <a:spLocks noChangeArrowheads="1"/>
          </p:cNvSpPr>
          <p:nvPr/>
        </p:nvSpPr>
        <p:spPr bwMode="auto">
          <a:xfrm>
            <a:off x="7454900" y="50292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 flipV="1">
            <a:off x="6705600" y="3048000"/>
            <a:ext cx="137160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 flipH="1">
            <a:off x="5791200" y="3429000"/>
            <a:ext cx="914400" cy="990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0" name="Oval 40"/>
          <p:cNvSpPr>
            <a:spLocks noChangeArrowheads="1"/>
          </p:cNvSpPr>
          <p:nvPr/>
        </p:nvSpPr>
        <p:spPr bwMode="auto">
          <a:xfrm>
            <a:off x="6019800" y="4038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1" name="Oval 41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2" name="Text Box 42"/>
          <p:cNvSpPr txBox="1">
            <a:spLocks noChangeArrowheads="1"/>
          </p:cNvSpPr>
          <p:nvPr/>
        </p:nvSpPr>
        <p:spPr bwMode="auto">
          <a:xfrm>
            <a:off x="5170488" y="4572000"/>
            <a:ext cx="522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016500" y="2819400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FFFF"/>
                </a:solidFill>
                <a:cs typeface="Arial" charset="0"/>
              </a:rPr>
              <a:t>100dB</a:t>
            </a:r>
            <a:endParaRPr lang="en-US" sz="1400">
              <a:solidFill>
                <a:srgbClr val="FFFFFF"/>
              </a:solidFill>
              <a:cs typeface="+mn-cs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3119692" y="5661248"/>
            <a:ext cx="5711319" cy="63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Design: multiband DRC, attack time, release time, </a:t>
            </a:r>
            <a:r>
              <a:rPr lang="en-US" sz="1600" dirty="0" smtClean="0">
                <a:solidFill>
                  <a:srgbClr val="FFFFFF"/>
                </a:solidFill>
                <a:cs typeface="Arial" charset="0"/>
              </a:rPr>
              <a:t>…</a:t>
            </a:r>
          </a:p>
          <a:p>
            <a:pPr>
              <a:defRPr/>
            </a:pPr>
            <a:r>
              <a:rPr lang="en-US" sz="1600" b="0" dirty="0">
                <a:solidFill>
                  <a:srgbClr val="FFFF66"/>
                </a:solidFill>
              </a:rPr>
              <a:t>See PART-IV on ‘Filter Banks </a:t>
            </a:r>
            <a:r>
              <a:rPr lang="en-US" sz="1600" b="0" dirty="0" smtClean="0">
                <a:solidFill>
                  <a:srgbClr val="FFFF66"/>
                </a:solidFill>
              </a:rPr>
              <a:t>&amp; Time-Frequency Transforms’</a:t>
            </a:r>
            <a:endParaRPr lang="en-US" sz="1600" b="0" dirty="0">
              <a:solidFill>
                <a:srgbClr val="FFFF66"/>
              </a:solidFill>
            </a:endParaRPr>
          </a:p>
        </p:txBody>
      </p:sp>
      <p:sp>
        <p:nvSpPr>
          <p:cNvPr id="55" name="Oval 45"/>
          <p:cNvSpPr>
            <a:spLocks noChangeArrowheads="1"/>
          </p:cNvSpPr>
          <p:nvPr/>
        </p:nvSpPr>
        <p:spPr bwMode="auto">
          <a:xfrm>
            <a:off x="6629400" y="3352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5638800" y="3048000"/>
            <a:ext cx="304800" cy="1066800"/>
          </a:xfrm>
          <a:prstGeom prst="rect">
            <a:avLst/>
          </a:prstGeom>
          <a:solidFill>
            <a:srgbClr val="5F5F5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 rot="5400000">
            <a:off x="6819900" y="4152900"/>
            <a:ext cx="304800" cy="16002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90679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5" descr="Slid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4581129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21"/>
          <p:cNvSpPr>
            <a:spLocks noChangeArrowheads="1"/>
          </p:cNvSpPr>
          <p:nvPr/>
        </p:nvSpPr>
        <p:spPr bwMode="auto">
          <a:xfrm>
            <a:off x="5003800" y="1808820"/>
            <a:ext cx="3736178" cy="2288114"/>
          </a:xfrm>
          <a:prstGeom prst="rect">
            <a:avLst/>
          </a:prstGeom>
          <a:solidFill>
            <a:schemeClr val="tx2">
              <a:alpha val="50195"/>
            </a:schemeClr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squar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2513"/>
            <a:ext cx="8551676" cy="52006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However: Audibility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does not imply </a:t>
            </a:r>
            <a:r>
              <a:rPr lang="nl-BE" sz="2400" b="0" u="sng" dirty="0" smtClean="0">
                <a:solidFill>
                  <a:srgbClr val="FFFFFF"/>
                </a:solidFill>
                <a:cs typeface="+mn-cs"/>
              </a:rPr>
              <a:t>intelligibility</a:t>
            </a:r>
            <a:endParaRPr lang="nl-BE" sz="2400" b="0" u="sng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18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Hearing impaired subjects  </a:t>
            </a: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                                           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need 5..10dB larger </a:t>
            </a: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                                                    </a:t>
            </a:r>
            <a:r>
              <a:rPr lang="nl-BE" sz="2400" b="0" u="sng" dirty="0">
                <a:solidFill>
                  <a:srgbClr val="FFFFFF"/>
                </a:solidFill>
                <a:cs typeface="+mn-cs"/>
              </a:rPr>
              <a:t>signal-to-noise ratio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 (SNR) </a:t>
            </a: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                                                </a:t>
            </a: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for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speech </a:t>
            </a: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understanding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in </a:t>
            </a: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                                                           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noisy </a:t>
            </a: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environments</a:t>
            </a:r>
            <a:endParaRPr lang="nl-BE" sz="20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18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Need for </a:t>
            </a:r>
            <a:r>
              <a:rPr lang="nl-BE" sz="2400" u="sng" dirty="0">
                <a:solidFill>
                  <a:srgbClr val="FFFFFF"/>
                </a:solidFill>
                <a:cs typeface="+mn-cs"/>
              </a:rPr>
              <a:t>noise reduction    </a:t>
            </a:r>
            <a:r>
              <a:rPr lang="nl-BE" sz="2400" u="sng" dirty="0" smtClean="0">
                <a:solidFill>
                  <a:srgbClr val="FFFFFF"/>
                </a:solidFill>
                <a:cs typeface="+mn-cs"/>
              </a:rPr>
              <a:t>                                  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(=speech enhancement) algorithms: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State-of-the-art: monaural 2-microphone adaptive noise reduction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Near future: binaural noise reduction (see below)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Not-so-near future: </a:t>
            </a:r>
            <a:r>
              <a:rPr lang="nl-BE" sz="2000" dirty="0" smtClean="0">
                <a:solidFill>
                  <a:srgbClr val="FFFFFF"/>
                </a:solidFill>
                <a:ea typeface="Arial" charset="0"/>
              </a:rPr>
              <a:t>cooperative HAs with multi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-node noise </a:t>
            </a:r>
            <a:r>
              <a:rPr lang="nl-BE" sz="2000" dirty="0" smtClean="0">
                <a:solidFill>
                  <a:srgbClr val="FFFFFF"/>
                </a:solidFill>
                <a:ea typeface="Arial" charset="0"/>
              </a:rPr>
              <a:t>reduction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005636" y="1844823"/>
            <a:ext cx="3634815" cy="2219863"/>
            <a:chOff x="3169" y="1440"/>
            <a:chExt cx="2295" cy="1557"/>
          </a:xfrm>
          <a:solidFill>
            <a:srgbClr val="FF7777"/>
          </a:solidFill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3169" y="1440"/>
              <a:ext cx="667" cy="1305"/>
              <a:chOff x="2784" y="1440"/>
              <a:chExt cx="680" cy="2160"/>
            </a:xfrm>
            <a:grpFill/>
          </p:grpSpPr>
          <p:sp>
            <p:nvSpPr>
              <p:cNvPr id="12" name="Text Box 25"/>
              <p:cNvSpPr txBox="1">
                <a:spLocks noChangeArrowheads="1"/>
              </p:cNvSpPr>
              <p:nvPr/>
            </p:nvSpPr>
            <p:spPr bwMode="auto">
              <a:xfrm>
                <a:off x="2784" y="1440"/>
                <a:ext cx="382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SNR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2928" y="1728"/>
                <a:ext cx="96" cy="1872"/>
                <a:chOff x="2928" y="1728"/>
                <a:chExt cx="96" cy="1536"/>
              </a:xfrm>
              <a:grpFill/>
            </p:grpSpPr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>
                  <a:off x="2976" y="1728"/>
                  <a:ext cx="0" cy="1536"/>
                </a:xfrm>
                <a:prstGeom prst="line">
                  <a:avLst/>
                </a:prstGeom>
                <a:grp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1872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19" name="Line 30"/>
                <p:cNvSpPr>
                  <a:spLocks noChangeShapeType="1"/>
                </p:cNvSpPr>
                <p:nvPr/>
              </p:nvSpPr>
              <p:spPr bwMode="auto">
                <a:xfrm>
                  <a:off x="2928" y="2448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0" name="Line 31"/>
                <p:cNvSpPr>
                  <a:spLocks noChangeShapeType="1"/>
                </p:cNvSpPr>
                <p:nvPr/>
              </p:nvSpPr>
              <p:spPr bwMode="auto">
                <a:xfrm>
                  <a:off x="2928" y="2736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  <p:sp>
              <p:nvSpPr>
                <p:cNvPr id="21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024"/>
                  <a:ext cx="96" cy="0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  <a:cs typeface="+mn-cs"/>
                  </a:endParaRPr>
                </a:p>
              </p:txBody>
            </p:sp>
          </p:grpSp>
          <p:sp>
            <p:nvSpPr>
              <p:cNvPr id="14" name="Text Box 33"/>
              <p:cNvSpPr txBox="1">
                <a:spLocks noChangeArrowheads="1"/>
              </p:cNvSpPr>
              <p:nvPr/>
            </p:nvSpPr>
            <p:spPr bwMode="auto">
              <a:xfrm>
                <a:off x="3063" y="1776"/>
                <a:ext cx="401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20dB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" name="Text Box 34"/>
              <p:cNvSpPr txBox="1">
                <a:spLocks noChangeArrowheads="1"/>
              </p:cNvSpPr>
              <p:nvPr/>
            </p:nvSpPr>
            <p:spPr bwMode="auto">
              <a:xfrm>
                <a:off x="3112" y="3170"/>
                <a:ext cx="336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solidFill>
                      <a:srgbClr val="FFFFFF"/>
                    </a:solidFill>
                    <a:cs typeface="Arial" charset="0"/>
                  </a:rPr>
                  <a:t>0dB</a:t>
                </a:r>
                <a:endParaRPr lang="en-US" sz="14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7" name="Rectangle 35"/>
            <p:cNvSpPr>
              <a:spLocks noChangeArrowheads="1"/>
            </p:cNvSpPr>
            <p:nvPr/>
          </p:nvSpPr>
          <p:spPr bwMode="auto">
            <a:xfrm>
              <a:off x="3902" y="2419"/>
              <a:ext cx="183" cy="1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4177" y="2337"/>
              <a:ext cx="183" cy="24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9" name="Rectangle 37"/>
            <p:cNvSpPr>
              <a:spLocks noChangeArrowheads="1"/>
            </p:cNvSpPr>
            <p:nvPr/>
          </p:nvSpPr>
          <p:spPr bwMode="auto">
            <a:xfrm>
              <a:off x="4452" y="2174"/>
              <a:ext cx="183" cy="4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4727" y="1848"/>
              <a:ext cx="184" cy="73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3538" y="2640"/>
              <a:ext cx="1926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cs typeface="+mn-cs"/>
                </a:rPr>
                <a:t>30     50      70      90     </a:t>
              </a:r>
            </a:p>
            <a:p>
              <a:pPr>
                <a:defRPr/>
              </a:pPr>
              <a:r>
                <a:rPr lang="en-US" sz="1400">
                  <a:solidFill>
                    <a:srgbClr val="FFFFFF"/>
                  </a:solidFill>
                  <a:cs typeface="+mn-cs"/>
                </a:rPr>
                <a:t> Hearing loss (dB, 3-freq-average)</a:t>
              </a:r>
            </a:p>
          </p:txBody>
        </p:sp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 </a:t>
            </a:r>
            <a:r>
              <a:rPr lang="en-US" sz="1800" dirty="0"/>
              <a:t>6</a:t>
            </a:r>
            <a:r>
              <a:rPr lang="en-US" sz="1800" dirty="0" smtClean="0"/>
              <a:t>/10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8"/>
          <p:cNvGrpSpPr>
            <a:grpSpLocks/>
          </p:cNvGrpSpPr>
          <p:nvPr/>
        </p:nvGrpSpPr>
        <p:grpSpPr bwMode="auto">
          <a:xfrm>
            <a:off x="512763" y="2671775"/>
            <a:ext cx="2295525" cy="2520950"/>
            <a:chOff x="3092515" y="3072045"/>
            <a:chExt cx="2295255" cy="2520279"/>
          </a:xfrm>
        </p:grpSpPr>
        <p:sp>
          <p:nvSpPr>
            <p:cNvPr id="28" name="Rounded Rectangle 27"/>
            <p:cNvSpPr/>
            <p:nvPr/>
          </p:nvSpPr>
          <p:spPr>
            <a:xfrm>
              <a:off x="3092515" y="3072045"/>
              <a:ext cx="2295255" cy="2520279"/>
            </a:xfrm>
            <a:prstGeom prst="roundRect">
              <a:avLst>
                <a:gd name="adj" fmla="val 828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76200" dir="2700000" sx="103000" sy="103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/>
            </a:p>
          </p:txBody>
        </p:sp>
        <p:pic>
          <p:nvPicPr>
            <p:cNvPr id="26645" name="Picture 17" descr="H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2535" y="3342075"/>
              <a:ext cx="1966428" cy="2025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3767123" y="3522775"/>
              <a:ext cx="495242" cy="449142"/>
            </a:xfrm>
            <a:prstGeom prst="ellipse">
              <a:avLst/>
            </a:prstGeom>
            <a:solidFill>
              <a:srgbClr val="AA0000">
                <a:alpha val="30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>
                <a:solidFill>
                  <a:srgbClr val="00B0F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82998" y="3206946"/>
              <a:ext cx="495242" cy="450730"/>
            </a:xfrm>
            <a:prstGeom prst="ellipse">
              <a:avLst/>
            </a:prstGeom>
            <a:solidFill>
              <a:srgbClr val="AA0000">
                <a:alpha val="30000"/>
              </a:srgbClr>
            </a:solidFill>
            <a:ln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>
                <a:solidFill>
                  <a:srgbClr val="00B0F0"/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</a:t>
            </a:r>
            <a:r>
              <a:rPr lang="en-US" sz="2800" dirty="0" smtClean="0"/>
              <a:t> </a:t>
            </a:r>
            <a:r>
              <a:rPr lang="en-US" sz="1800" dirty="0" smtClean="0"/>
              <a:t>7/10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1088740"/>
            <a:ext cx="8588375" cy="5127625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cs typeface="+mn-cs"/>
              </a:rPr>
              <a:t>DSP </a:t>
            </a:r>
            <a:r>
              <a:rPr lang="nl-BE" dirty="0" smtClean="0">
                <a:cs typeface="+mn-cs"/>
              </a:rPr>
              <a:t>Challenges: Noise reduction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b="0" dirty="0" smtClean="0">
                <a:solidFill>
                  <a:srgbClr val="FFFFFF"/>
                </a:solidFill>
                <a:cs typeface="+mn-cs"/>
              </a:rPr>
              <a:t>    </a:t>
            </a:r>
            <a:r>
              <a:rPr lang="en-US" sz="2000" b="0" dirty="0" err="1" smtClean="0">
                <a:solidFill>
                  <a:srgbClr val="FFFFFF"/>
                </a:solidFill>
                <a:cs typeface="+mn-cs"/>
              </a:rPr>
              <a:t>Multimicrophone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‘</a:t>
            </a:r>
            <a:r>
              <a:rPr lang="en-US" altLang="ja-JP" sz="2000" b="0" dirty="0" err="1" smtClean="0">
                <a:solidFill>
                  <a:srgbClr val="FFFFFF"/>
                </a:solidFill>
                <a:cs typeface="+mn-cs"/>
              </a:rPr>
              <a:t>beamforming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’, typically with 2 microphones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, </a:t>
            </a:r>
            <a:endParaRPr lang="en-US" sz="2000" b="0" dirty="0" smtClean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b="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    e.g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. 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‘directional’ front 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microphone +  </a:t>
            </a:r>
            <a:r>
              <a:rPr lang="en-US" sz="2000" b="0" dirty="0">
                <a:solidFill>
                  <a:srgbClr val="FFFFFF"/>
                </a:solidFill>
                <a:cs typeface="+mn-cs"/>
              </a:rPr>
              <a:t>‘omnidirectional’ back 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microph</a:t>
            </a:r>
            <a:r>
              <a:rPr lang="en-US" sz="2000" b="0" dirty="0" smtClean="0">
                <a:solidFill>
                  <a:srgbClr val="FFFFFF"/>
                </a:solidFill>
                <a:latin typeface="Trebuchet MS" pitchFamily="34" charset="0"/>
                <a:cs typeface="+mn-cs"/>
              </a:rPr>
              <a:t>one</a:t>
            </a:r>
            <a:endParaRPr lang="en-US" sz="2400" dirty="0" smtClean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dirty="0">
              <a:cs typeface="+mn-cs"/>
            </a:endParaRPr>
          </a:p>
          <a:p>
            <a:pPr marL="341313" lvl="1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dirty="0" smtClean="0">
                <a:solidFill>
                  <a:srgbClr val="FFFF66"/>
                </a:solidFill>
              </a:rPr>
              <a:t>                                    </a:t>
            </a:r>
          </a:p>
          <a:p>
            <a:pPr marL="341313" lvl="1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dirty="0" smtClean="0">
                <a:solidFill>
                  <a:srgbClr val="FFFF66"/>
                </a:solidFill>
              </a:rPr>
              <a:t>    </a:t>
            </a:r>
            <a:r>
              <a:rPr lang="en-US" sz="2000" dirty="0" smtClean="0">
                <a:solidFill>
                  <a:srgbClr val="FFFF66"/>
                </a:solidFill>
              </a:rPr>
              <a:t>See PART-II on </a:t>
            </a:r>
            <a:r>
              <a:rPr lang="en-US" sz="2000" dirty="0" smtClean="0">
                <a:solidFill>
                  <a:srgbClr val="FFFF66"/>
                </a:solidFill>
              </a:rPr>
              <a:t>‘Filter Design &amp; Implementation’</a:t>
            </a:r>
            <a:endParaRPr lang="en-US" sz="2000" dirty="0" smtClean="0">
              <a:solidFill>
                <a:srgbClr val="FFFF66"/>
              </a:solidFill>
            </a:endParaRPr>
          </a:p>
          <a:p>
            <a:pPr marL="341313" lvl="1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dirty="0" smtClean="0"/>
              <a:t> </a:t>
            </a:r>
          </a:p>
        </p:txBody>
      </p:sp>
      <p:grpSp>
        <p:nvGrpSpPr>
          <p:cNvPr id="26628" name="Group 14"/>
          <p:cNvGrpSpPr>
            <a:grpSpLocks/>
          </p:cNvGrpSpPr>
          <p:nvPr/>
        </p:nvGrpSpPr>
        <p:grpSpPr bwMode="auto">
          <a:xfrm>
            <a:off x="2914650" y="2528900"/>
            <a:ext cx="5581650" cy="2773362"/>
            <a:chOff x="521551" y="1403775"/>
            <a:chExt cx="8190910" cy="3780420"/>
          </a:xfrm>
        </p:grpSpPr>
        <p:sp>
          <p:nvSpPr>
            <p:cNvPr id="16" name="Rounded Rectangle 15"/>
            <p:cNvSpPr/>
            <p:nvPr/>
          </p:nvSpPr>
          <p:spPr>
            <a:xfrm>
              <a:off x="521551" y="1403775"/>
              <a:ext cx="8190910" cy="3780420"/>
            </a:xfrm>
            <a:prstGeom prst="roundRect">
              <a:avLst>
                <a:gd name="adj" fmla="val 8287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dist="76200" dir="2700000" sx="103000" sy="103000" algn="ctr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 dirty="0"/>
            </a:p>
          </p:txBody>
        </p:sp>
        <p:pic>
          <p:nvPicPr>
            <p:cNvPr id="26632" name="Picture 6" descr="beamform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0" y="1584325"/>
              <a:ext cx="6238875" cy="337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1572280" y="3813273"/>
              <a:ext cx="2835275" cy="113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0070C0"/>
                  </a:solidFill>
                  <a:latin typeface="Trebuchet MS" charset="0"/>
                </a:rPr>
                <a:t>“filter-and-sum” microphone signals</a:t>
              </a:r>
              <a:endParaRPr lang="nl-BE" sz="1600">
                <a:solidFill>
                  <a:srgbClr val="0070C0"/>
                </a:solidFill>
                <a:latin typeface="Trebuchet MS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4719190">
              <a:off x="5247876" y="1235664"/>
              <a:ext cx="1017918" cy="2823032"/>
            </a:xfrm>
            <a:prstGeom prst="triangle">
              <a:avLst>
                <a:gd name="adj" fmla="val 70617"/>
              </a:avLst>
            </a:prstGeom>
            <a:gradFill>
              <a:gsLst>
                <a:gs pos="7000">
                  <a:srgbClr val="29ABB9">
                    <a:alpha val="20000"/>
                  </a:srgbClr>
                </a:gs>
                <a:gs pos="71000">
                  <a:srgbClr val="007696">
                    <a:alpha val="29804"/>
                  </a:srgbClr>
                </a:gs>
              </a:gsLst>
              <a:lin ang="30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nl-BE"/>
            </a:p>
          </p:txBody>
        </p:sp>
        <p:pic>
          <p:nvPicPr>
            <p:cNvPr id="26637" name="Picture 22" descr="sprek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75" y="2317750"/>
              <a:ext cx="855663" cy="102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23" descr="radi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975" y="3232150"/>
              <a:ext cx="373063" cy="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24" descr="grou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6488" y="3759200"/>
              <a:ext cx="360362" cy="30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25" descr="fa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63" y="3392488"/>
              <a:ext cx="38417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Sound"/>
            <p:cNvSpPr>
              <a:spLocks noChangeAspect="1" noEditPoints="1" noChangeArrowheads="1"/>
            </p:cNvSpPr>
            <p:nvPr/>
          </p:nvSpPr>
          <p:spPr bwMode="auto">
            <a:xfrm>
              <a:off x="1871700" y="2929170"/>
              <a:ext cx="409820" cy="409820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761 w 21600"/>
                <a:gd name="T9" fmla="*/ 22454 h 21600"/>
                <a:gd name="T10" fmla="*/ 21069 w 21600"/>
                <a:gd name="T11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accent1">
                  <a:lumMod val="25000"/>
                </a:schemeClr>
              </a:solidFill>
              <a:miter lim="800000"/>
              <a:headEnd/>
              <a:tailEnd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nl-BE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68" descr="MC900447218[1]"/>
          <p:cNvPicPr>
            <a:picLocks noChangeAspect="1" noChangeArrowheads="1"/>
          </p:cNvPicPr>
          <p:nvPr/>
        </p:nvPicPr>
        <p:blipFill>
          <a:blip r:embed="rId2">
            <a:lum bright="48000" contrast="-66000"/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054100"/>
            <a:ext cx="3741737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2686"/>
            <a:ext cx="8299450" cy="5200650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 smtClean="0">
                <a:solidFill>
                  <a:srgbClr val="FFFFFF"/>
                </a:solidFill>
                <a:cs typeface="+mn-cs"/>
              </a:rPr>
              <a:t>Binaural hearing </a:t>
            </a: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based on binaural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auditory cues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ITD (interaural time difference)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cs typeface="+mn-cs"/>
              </a:rPr>
              <a:t>ILD (interaural level difference)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 smtClean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 smtClean="0">
              <a:solidFill>
                <a:srgbClr val="FFFFFF"/>
              </a:solidFill>
              <a:cs typeface="+mn-cs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b="0" dirty="0">
                <a:solidFill>
                  <a:srgbClr val="FFFFFF"/>
                </a:solidFill>
                <a:cs typeface="+mn-cs"/>
              </a:rPr>
              <a:t>Binaural cues </a:t>
            </a:r>
            <a:r>
              <a:rPr lang="en-US" sz="1800" b="0" dirty="0">
                <a:solidFill>
                  <a:srgbClr val="FFFFFF"/>
                </a:solidFill>
                <a:cs typeface="+mn-cs"/>
              </a:rPr>
              <a:t>(ITD: f &lt; 1500Hz, ILD: f &gt; 2000Hz)</a:t>
            </a:r>
            <a:r>
              <a:rPr lang="en-US" sz="2400" b="0" dirty="0">
                <a:solidFill>
                  <a:srgbClr val="FFFFFF"/>
                </a:solidFill>
                <a:cs typeface="+mn-cs"/>
              </a:rPr>
              <a:t> used for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dirty="0">
                <a:solidFill>
                  <a:srgbClr val="FFFFFF"/>
                </a:solidFill>
                <a:ea typeface="Arial" charset="0"/>
              </a:rPr>
              <a:t>Sound localization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Noise reduction  </a:t>
            </a:r>
          </a:p>
          <a:p>
            <a:pPr lvl="1" eaLnBrk="1" hangingPunct="1">
              <a:spcBef>
                <a:spcPts val="5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    =`Binaural unmasking’ (‘cocktail party’ effect) </a:t>
            </a:r>
            <a:r>
              <a:rPr lang="nl-BE" sz="2000" dirty="0" smtClean="0">
                <a:solidFill>
                  <a:srgbClr val="FFFFFF"/>
                </a:solidFill>
                <a:ea typeface="Arial" charset="0"/>
              </a:rPr>
              <a:t>: 0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-5dB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dirty="0">
              <a:ea typeface="Arial" charset="0"/>
              <a:cs typeface="+mn-cs"/>
            </a:endParaRPr>
          </a:p>
        </p:txBody>
      </p:sp>
      <p:pic>
        <p:nvPicPr>
          <p:cNvPr id="4" name="Picture 3" descr="Screen Shot 2017-10-21 at 09.0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5"/>
            <a:ext cx="5184576" cy="21188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</a:t>
            </a:r>
            <a:r>
              <a:rPr lang="en-US" sz="2800" dirty="0" smtClean="0"/>
              <a:t> </a:t>
            </a:r>
            <a:r>
              <a:rPr lang="en-US" sz="1800" dirty="0"/>
              <a:t>8</a:t>
            </a:r>
            <a:r>
              <a:rPr lang="en-US" sz="1800" dirty="0" smtClean="0"/>
              <a:t>/10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143995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5" descr="D72vgou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5051" y="1916832"/>
            <a:ext cx="1241425" cy="2278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7" name="Picture 24" descr="D72vgou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14" y="1916832"/>
            <a:ext cx="1241425" cy="22780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18"/>
          <p:cNvSpPr>
            <a:spLocks noChangeArrowheads="1"/>
          </p:cNvSpPr>
          <p:nvPr/>
        </p:nvSpPr>
        <p:spPr bwMode="auto">
          <a:xfrm>
            <a:off x="6486339" y="2569294"/>
            <a:ext cx="1393825" cy="1174750"/>
          </a:xfrm>
          <a:prstGeom prst="leftRightArrowCallout">
            <a:avLst>
              <a:gd name="adj1" fmla="val 25000"/>
              <a:gd name="adj2" fmla="val 25000"/>
              <a:gd name="adj3" fmla="val 14589"/>
              <a:gd name="adj4" fmla="val 50000"/>
            </a:avLst>
          </a:prstGeom>
          <a:solidFill>
            <a:srgbClr val="B2B2B2">
              <a:alpha val="74117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8050"/>
            <a:ext cx="8299450" cy="5345113"/>
          </a:xfrm>
        </p:spPr>
        <p:txBody>
          <a:bodyPr/>
          <a:lstStyle/>
          <a:p>
            <a:pPr marL="341313" indent="-341313" eaLnBrk="1" hangingPunct="1">
              <a:spcBef>
                <a:spcPts val="600"/>
              </a:spcBef>
              <a:buFont typeface="Arial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/>
              <a:t>DSP Challenges: </a:t>
            </a:r>
            <a:r>
              <a:rPr lang="nl-BE" dirty="0" smtClean="0">
                <a:solidFill>
                  <a:srgbClr val="FFFFFF"/>
                </a:solidFill>
                <a:cs typeface="+mn-cs"/>
              </a:rPr>
              <a:t>Binaural </a:t>
            </a:r>
            <a:r>
              <a:rPr lang="nl-BE" dirty="0">
                <a:solidFill>
                  <a:srgbClr val="FFFFFF"/>
                </a:solidFill>
                <a:cs typeface="+mn-cs"/>
              </a:rPr>
              <a:t>hearing </a:t>
            </a:r>
            <a:r>
              <a:rPr lang="nl-BE" dirty="0" smtClean="0">
                <a:solidFill>
                  <a:srgbClr val="FFFFFF"/>
                </a:solidFill>
                <a:cs typeface="+mn-cs"/>
              </a:rPr>
              <a:t>aids</a:t>
            </a:r>
            <a:endParaRPr lang="nl-BE" dirty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400" b="0" dirty="0" smtClean="0">
              <a:solidFill>
                <a:srgbClr val="FFFFFF"/>
              </a:solidFill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Two 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hearing aids </a:t>
            </a:r>
            <a:r>
              <a:rPr lang="nl-BE" sz="1600" b="0" dirty="0">
                <a:solidFill>
                  <a:srgbClr val="FFFFFF"/>
                </a:solidFill>
                <a:cs typeface="+mn-cs"/>
              </a:rPr>
              <a:t>(L&amp;R)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 with wireless link &amp; cooperation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>
                <a:solidFill>
                  <a:srgbClr val="FFFFFF"/>
                </a:solidFill>
                <a:cs typeface="+mn-cs"/>
              </a:rPr>
              <a:t>Opportunities: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More signals (e.g. 2*2 microphones)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Better sensor spacing (17cm i.o. 1cm)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Constraints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: power/bandwith/delay of wireless link</a:t>
            </a:r>
          </a:p>
          <a:p>
            <a:pPr marL="341313" indent="-341313" eaLnBrk="1" hangingPunct="1">
              <a:spcBef>
                <a:spcPts val="6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400" b="0" dirty="0" smtClean="0">
                <a:solidFill>
                  <a:srgbClr val="FFFFFF"/>
                </a:solidFill>
                <a:cs typeface="+mn-cs"/>
              </a:rPr>
              <a:t>Challenges</a:t>
            </a:r>
            <a:r>
              <a:rPr lang="nl-BE" sz="2400" b="0" dirty="0">
                <a:solidFill>
                  <a:srgbClr val="FFFFFF"/>
                </a:solidFill>
                <a:cs typeface="+mn-cs"/>
              </a:rPr>
              <a:t>: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Improved localization through </a:t>
            </a:r>
            <a:r>
              <a:rPr lang="nl-BE" sz="2000" dirty="0" smtClean="0">
                <a:solidFill>
                  <a:srgbClr val="FFFFFF"/>
                </a:solidFill>
                <a:ea typeface="Arial" charset="0"/>
              </a:rPr>
              <a:t>‘localization cue’ </a:t>
            </a:r>
            <a:r>
              <a:rPr lang="nl-BE" sz="2000" dirty="0">
                <a:solidFill>
                  <a:srgbClr val="FFFFFF"/>
                </a:solidFill>
                <a:ea typeface="Arial" charset="0"/>
              </a:rPr>
              <a:t>preservation</a:t>
            </a:r>
            <a:endParaRPr lang="nl-BE" sz="2000" u="sng" dirty="0">
              <a:solidFill>
                <a:srgbClr val="FFFFFF"/>
              </a:solidFill>
              <a:ea typeface="Arial" charset="0"/>
            </a:endParaRP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solidFill>
                  <a:srgbClr val="FFFFFF"/>
                </a:solidFill>
                <a:ea typeface="Arial" charset="0"/>
              </a:rPr>
              <a:t>Improved noise reduction + benefit from </a:t>
            </a:r>
            <a:r>
              <a:rPr lang="nl-BE" sz="2000" dirty="0" smtClean="0">
                <a:solidFill>
                  <a:srgbClr val="FFFFFF"/>
                </a:solidFill>
                <a:ea typeface="Arial" charset="0"/>
              </a:rPr>
              <a:t>‘binaural unmasking’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1" u="sng" dirty="0" smtClean="0">
                <a:solidFill>
                  <a:srgbClr val="FFFFFF"/>
                </a:solidFill>
                <a:ea typeface="Arial" charset="0"/>
              </a:rPr>
              <a:t>Signal selection/filtering</a:t>
            </a:r>
            <a:r>
              <a:rPr lang="nl-BE" sz="2000" b="1" dirty="0" smtClean="0">
                <a:solidFill>
                  <a:srgbClr val="FFFFFF"/>
                </a:solidFill>
                <a:ea typeface="Arial" charset="0"/>
              </a:rPr>
              <a:t>, </a:t>
            </a:r>
            <a:r>
              <a:rPr lang="nl-BE" sz="2000" b="1" u="sng" dirty="0" smtClean="0">
                <a:solidFill>
                  <a:srgbClr val="FFFFFF"/>
                </a:solidFill>
                <a:ea typeface="Arial" charset="0"/>
              </a:rPr>
              <a:t>audio coding</a:t>
            </a:r>
            <a:r>
              <a:rPr lang="nl-BE" sz="2000" b="1" dirty="0" smtClean="0">
                <a:solidFill>
                  <a:srgbClr val="FFFFFF"/>
                </a:solidFill>
                <a:ea typeface="Arial" charset="0"/>
              </a:rPr>
              <a:t>, </a:t>
            </a:r>
            <a:r>
              <a:rPr lang="nl-BE" sz="2000" b="1" u="sng" dirty="0" smtClean="0">
                <a:solidFill>
                  <a:srgbClr val="FFFFFF"/>
                </a:solidFill>
                <a:ea typeface="Arial" charset="0"/>
              </a:rPr>
              <a:t>synchronisation</a:t>
            </a:r>
            <a:r>
              <a:rPr lang="nl-BE" sz="2000" b="1" dirty="0" smtClean="0">
                <a:solidFill>
                  <a:srgbClr val="FFFFFF"/>
                </a:solidFill>
                <a:ea typeface="Arial" charset="0"/>
              </a:rPr>
              <a:t>, …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 </a:t>
            </a:r>
            <a:r>
              <a:rPr lang="en-US" sz="1800" dirty="0"/>
              <a:t>9</a:t>
            </a:r>
            <a:r>
              <a:rPr lang="en-US" sz="1800" dirty="0" smtClean="0"/>
              <a:t>/10</a:t>
            </a:r>
            <a:endParaRPr lang="en-US" sz="18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03800" y="6165850"/>
            <a:ext cx="3038475" cy="4206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SPECTACULAR !!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yellow"/>
          <p:cNvPicPr>
            <a:picLocks noChangeAspect="1" noChangeArrowheads="1"/>
          </p:cNvPicPr>
          <p:nvPr/>
        </p:nvPicPr>
        <p:blipFill>
          <a:blip r:embed="rId2">
            <a:lum bright="36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76200"/>
            <a:ext cx="4419600" cy="6629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5538"/>
            <a:ext cx="8839200" cy="5199062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dirty="0">
                <a:cs typeface="+mn-cs"/>
              </a:rPr>
              <a:t>DSP Challenges: Feedback </a:t>
            </a:r>
            <a:r>
              <a:rPr lang="nl-BE" dirty="0" smtClean="0">
                <a:cs typeface="+mn-cs"/>
              </a:rPr>
              <a:t>cancellation</a:t>
            </a:r>
            <a:endParaRPr lang="nl-BE" dirty="0"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 smtClean="0">
                <a:solidFill>
                  <a:srgbClr val="FFFFFF"/>
                </a:solidFill>
                <a:cs typeface="+mn-cs"/>
              </a:rPr>
              <a:t>Problem </a:t>
            </a:r>
            <a:r>
              <a:rPr lang="nl-BE" sz="2000" b="0" dirty="0">
                <a:solidFill>
                  <a:srgbClr val="FFFFFF"/>
                </a:solidFill>
                <a:cs typeface="+mn-cs"/>
              </a:rPr>
              <a:t>statement: Loudspeaker signal is fed back into microphone, then amplified and played back again</a:t>
            </a:r>
          </a:p>
          <a:p>
            <a:pPr marL="341313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Closed loop system may become unstable (howling)</a:t>
            </a:r>
          </a:p>
          <a:p>
            <a:pPr marL="341313" indent="-341313" eaLnBrk="1" hangingPunct="1">
              <a:spcBef>
                <a:spcPts val="600"/>
              </a:spcBef>
              <a:buFont typeface="Times New Roman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b="0" dirty="0">
                <a:solidFill>
                  <a:srgbClr val="FFFFFF"/>
                </a:solidFill>
                <a:cs typeface="+mn-cs"/>
              </a:rPr>
              <a:t>Similar to feedback problem in public address systems (for the musicians amongst you)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 smtClean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 smtClean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  <a:p>
            <a:pPr marL="341313" lvl="1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l-BE" sz="2000" dirty="0">
                <a:ea typeface="Arial" charset="0"/>
                <a:cs typeface="+mn-cs"/>
              </a:rPr>
              <a:t> </a:t>
            </a:r>
            <a:r>
              <a:rPr lang="en-US" dirty="0" smtClean="0">
                <a:solidFill>
                  <a:srgbClr val="FFFF66"/>
                </a:solidFill>
              </a:rPr>
              <a:t>                                                  </a:t>
            </a:r>
            <a:r>
              <a:rPr lang="en-US" dirty="0">
                <a:solidFill>
                  <a:srgbClr val="FFFF66"/>
                </a:solidFill>
              </a:rPr>
              <a:t> </a:t>
            </a:r>
            <a:r>
              <a:rPr lang="en-US" dirty="0" smtClean="0">
                <a:solidFill>
                  <a:srgbClr val="FFFF66"/>
                </a:solidFill>
              </a:rPr>
              <a:t> </a:t>
            </a:r>
            <a:r>
              <a:rPr lang="en-US" sz="2000" dirty="0" smtClean="0">
                <a:solidFill>
                  <a:srgbClr val="FFFF66"/>
                </a:solidFill>
              </a:rPr>
              <a:t>See </a:t>
            </a:r>
            <a:r>
              <a:rPr lang="en-US" sz="2000" dirty="0">
                <a:solidFill>
                  <a:srgbClr val="FFFF66"/>
                </a:solidFill>
              </a:rPr>
              <a:t>PART-III on </a:t>
            </a:r>
            <a:endParaRPr lang="en-US" sz="2000" dirty="0" smtClean="0">
              <a:solidFill>
                <a:srgbClr val="FFFF66"/>
              </a:solidFill>
            </a:endParaRPr>
          </a:p>
          <a:p>
            <a:pPr marL="341313" lvl="1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000" dirty="0">
                <a:solidFill>
                  <a:srgbClr val="FFFF66"/>
                </a:solidFill>
              </a:rPr>
              <a:t> </a:t>
            </a:r>
            <a:r>
              <a:rPr lang="en-US" sz="2000" dirty="0" smtClean="0">
                <a:solidFill>
                  <a:srgbClr val="FFFF66"/>
                </a:solidFill>
              </a:rPr>
              <a:t>                                                              </a:t>
            </a:r>
            <a:r>
              <a:rPr lang="en-US" sz="2000" dirty="0" smtClean="0">
                <a:solidFill>
                  <a:srgbClr val="FFFF66"/>
                </a:solidFill>
              </a:rPr>
              <a:t>‘Optimal &amp; Adaptive </a:t>
            </a:r>
            <a:r>
              <a:rPr lang="en-US" sz="2000" dirty="0">
                <a:solidFill>
                  <a:srgbClr val="FFFF66"/>
                </a:solidFill>
              </a:rPr>
              <a:t>Filtering’</a:t>
            </a:r>
            <a:r>
              <a:rPr lang="en-US" sz="2000" dirty="0"/>
              <a:t> </a:t>
            </a:r>
          </a:p>
          <a:p>
            <a:pPr marL="341313" indent="-341313" eaLnBrk="1" hangingPunct="1">
              <a:spcBef>
                <a:spcPts val="600"/>
              </a:spcBef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l-BE" sz="2000" b="0" dirty="0">
              <a:ea typeface="Arial" charset="0"/>
              <a:cs typeface="+mn-cs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719572" y="3429000"/>
            <a:ext cx="4032250" cy="2736850"/>
            <a:chOff x="3657600" y="3429000"/>
            <a:chExt cx="4876800" cy="3124200"/>
          </a:xfrm>
        </p:grpSpPr>
        <p:pic>
          <p:nvPicPr>
            <p:cNvPr id="27655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429000"/>
              <a:ext cx="487680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 bwMode="auto">
            <a:xfrm>
              <a:off x="5882879" y="4722897"/>
              <a:ext cx="1025280" cy="762929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r>
                <a:rPr lang="en-US" sz="1200" dirty="0">
                  <a:cs typeface="+mn-cs"/>
                </a:rPr>
                <a:t>Model</a:t>
              </a:r>
            </a:p>
            <a:p>
              <a:pPr>
                <a:defRPr/>
              </a:pPr>
              <a:r>
                <a:rPr lang="en-US" dirty="0">
                  <a:cs typeface="+mn-cs"/>
                </a:rPr>
                <a:t>F</a:t>
              </a:r>
            </a:p>
          </p:txBody>
        </p:sp>
        <p:cxnSp>
          <p:nvCxnSpPr>
            <p:cNvPr id="10" name="Straight Arrow Connector 9"/>
            <p:cNvCxnSpPr>
              <a:endCxn id="9" idx="0"/>
            </p:cNvCxnSpPr>
            <p:nvPr/>
          </p:nvCxnSpPr>
          <p:spPr bwMode="auto">
            <a:xfrm flipH="1">
              <a:off x="6395520" y="4037893"/>
              <a:ext cx="5759" cy="68500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6401279" y="5485826"/>
              <a:ext cx="0" cy="3823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2" name="Oval 11"/>
            <p:cNvSpPr/>
            <p:nvPr/>
          </p:nvSpPr>
          <p:spPr bwMode="auto">
            <a:xfrm>
              <a:off x="6247679" y="5868196"/>
              <a:ext cx="305281" cy="302635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0" name="TextBox 8"/>
            <p:cNvSpPr txBox="1">
              <a:spLocks noChangeArrowheads="1"/>
            </p:cNvSpPr>
            <p:nvPr/>
          </p:nvSpPr>
          <p:spPr bwMode="auto">
            <a:xfrm>
              <a:off x="6477000" y="5638800"/>
              <a:ext cx="2615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4824028" y="3429000"/>
            <a:ext cx="34909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BE" sz="2000" b="0" dirty="0">
                <a:solidFill>
                  <a:srgbClr val="FFFFFF"/>
                </a:solidFill>
              </a:rPr>
              <a:t>Similar to echo cancellation in GSM handsets, Skype,… </a:t>
            </a:r>
          </a:p>
          <a:p>
            <a:pPr algn="l" eaLnBrk="1" hangingPunct="1">
              <a:spcBef>
                <a:spcPts val="6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nl-BE" sz="2000" b="0" dirty="0">
                <a:solidFill>
                  <a:srgbClr val="FFFFFF"/>
                </a:solidFill>
              </a:rPr>
              <a:t>but more difficult due to signal correlation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DSP in applications: Hearing Aids </a:t>
            </a:r>
            <a:r>
              <a:rPr lang="en-US" sz="1800" dirty="0" smtClean="0"/>
              <a:t>10/10</a:t>
            </a:r>
            <a:endParaRPr lang="en-US" sz="18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3800" y="6165850"/>
            <a:ext cx="3038475" cy="420688"/>
          </a:xfrm>
          <a:prstGeom prst="rect">
            <a:avLst/>
          </a:prstGeom>
          <a:solidFill>
            <a:srgbClr val="FFFF66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dirty="0">
                <a:solidFill>
                  <a:schemeClr val="accent1"/>
                </a:solidFill>
                <a:cs typeface="+mn-cs"/>
              </a:rPr>
              <a:t>= SPECTACULAR !!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DSP in applications : Other…</a:t>
            </a:r>
          </a:p>
        </p:txBody>
      </p:sp>
      <p:pic>
        <p:nvPicPr>
          <p:cNvPr id="30723" name="Picture 1" descr="images-7.jpeg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2590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images-6.jpeg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9891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 descr="images-5.jpeg"/>
          <p:cNvPicPr>
            <a:picLocks noChangeAspect="1"/>
          </p:cNvPicPr>
          <p:nvPr/>
        </p:nvPicPr>
        <p:blipFill>
          <a:blip r:embed="rId4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113213"/>
            <a:ext cx="209232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communications.jpg"/>
          <p:cNvPicPr>
            <a:picLocks noChangeAspect="1"/>
          </p:cNvPicPr>
          <p:nvPr/>
        </p:nvPicPr>
        <p:blipFill>
          <a:blip r:embed="rId5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9025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338" y="1295400"/>
            <a:ext cx="8551862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/>
              <a:t>Digital Communications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3200" b="0" dirty="0"/>
              <a:t>   </a:t>
            </a:r>
            <a:r>
              <a:rPr lang="en-US" sz="3200" b="0" dirty="0" smtClean="0"/>
              <a:t> </a:t>
            </a:r>
            <a:r>
              <a:rPr lang="en-US" sz="2000" b="0" dirty="0" smtClean="0"/>
              <a:t>Wireline </a:t>
            </a:r>
            <a:r>
              <a:rPr lang="en-US" sz="2000" b="0" dirty="0"/>
              <a:t>(</a:t>
            </a:r>
            <a:r>
              <a:rPr lang="en-US" sz="2000" b="0" dirty="0" err="1"/>
              <a:t>xDSL,Powerline</a:t>
            </a:r>
            <a:r>
              <a:rPr lang="en-US" sz="2000" b="0" dirty="0"/>
              <a:t>), Wireless (GSM, 3G, </a:t>
            </a:r>
            <a:r>
              <a:rPr lang="en-US" sz="2000" b="0" dirty="0" smtClean="0"/>
              <a:t>4G, Wi</a:t>
            </a:r>
            <a:r>
              <a:rPr lang="en-US" sz="2000" b="0" dirty="0"/>
              <a:t>-Fi, </a:t>
            </a:r>
            <a:r>
              <a:rPr lang="en-US" sz="2000" b="0" dirty="0" err="1"/>
              <a:t>WiMax</a:t>
            </a:r>
            <a:endParaRPr lang="en-US" sz="20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/>
              <a:t>      CDMA, MIMO-transmission,..)</a:t>
            </a:r>
          </a:p>
          <a:p>
            <a:pPr>
              <a:lnSpc>
                <a:spcPct val="90000"/>
              </a:lnSpc>
              <a:spcBef>
                <a:spcPts val="1272"/>
              </a:spcBef>
              <a:defRPr/>
            </a:pPr>
            <a:r>
              <a:rPr lang="en-US" dirty="0" smtClean="0">
                <a:cs typeface="+mn-cs"/>
              </a:rPr>
              <a:t>Speech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Speech coding (GSM, DECT, ..), Speech synthesis (text-to-speech),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Speech recognition</a:t>
            </a:r>
          </a:p>
          <a:p>
            <a:pPr>
              <a:lnSpc>
                <a:spcPct val="90000"/>
              </a:lnSpc>
              <a:spcBef>
                <a:spcPts val="1272"/>
              </a:spcBef>
              <a:defRPr/>
            </a:pPr>
            <a:r>
              <a:rPr lang="en-US" dirty="0" smtClean="0">
                <a:cs typeface="+mn-cs"/>
              </a:rPr>
              <a:t>Audio Signal Processing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Audio Coding (MP3, AAC, ..), Audio synthesis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Editing, Automatic transcription, Dolby/Surround, 3D-audio,.</a:t>
            </a:r>
          </a:p>
          <a:p>
            <a:pPr>
              <a:lnSpc>
                <a:spcPct val="90000"/>
              </a:lnSpc>
              <a:spcBef>
                <a:spcPts val="1272"/>
              </a:spcBef>
              <a:defRPr/>
            </a:pPr>
            <a:r>
              <a:rPr lang="en-US" dirty="0" smtClean="0">
                <a:cs typeface="+mn-cs"/>
              </a:rPr>
              <a:t>Image/Video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" descr="images-8.jpe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3779838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17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Aims/Scope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u="sng" dirty="0" smtClean="0">
                <a:cs typeface="+mn-cs"/>
              </a:rPr>
              <a:t>Basic</a:t>
            </a:r>
            <a:r>
              <a:rPr lang="en-US" dirty="0" smtClean="0">
                <a:cs typeface="+mn-cs"/>
              </a:rPr>
              <a:t> signal processing theory/principles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Filter design, filter banks, optimal filters &amp; adaptive filters</a:t>
            </a:r>
            <a:r>
              <a:rPr lang="en-US" dirty="0" smtClean="0">
                <a:cs typeface="+mn-cs"/>
              </a:rPr>
              <a:t>         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cs typeface="+mn-cs"/>
              </a:rPr>
              <a:t>    …as well as…</a:t>
            </a:r>
          </a:p>
          <a:p>
            <a:pPr>
              <a:defRPr/>
            </a:pPr>
            <a:r>
              <a:rPr lang="en-US" dirty="0">
                <a:cs typeface="+mn-cs"/>
              </a:rPr>
              <a:t>R</a:t>
            </a:r>
            <a:r>
              <a:rPr lang="en-US" dirty="0" smtClean="0">
                <a:cs typeface="+mn-cs"/>
              </a:rPr>
              <a:t>ecent/</a:t>
            </a:r>
            <a:r>
              <a:rPr lang="en-US" u="sng" dirty="0" smtClean="0">
                <a:cs typeface="+mn-cs"/>
              </a:rPr>
              <a:t>advanced</a:t>
            </a:r>
            <a:r>
              <a:rPr lang="en-US" dirty="0" smtClean="0">
                <a:cs typeface="+mn-cs"/>
              </a:rPr>
              <a:t> topics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Robust filter realization, perfect reconstruction filter banks,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fast adaptive algorithms, ...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Often ` bird</a:t>
            </a:r>
            <a:r>
              <a:rPr 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s-eye view 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Skip many mathematical details (if possible… </a:t>
            </a:r>
            <a:r>
              <a:rPr lang="en-US" sz="2400" b="0" dirty="0" smtClean="0">
                <a:cs typeface="+mn-cs"/>
                <a:sym typeface="Wingdings" charset="0"/>
              </a:rPr>
              <a:t> </a:t>
            </a:r>
            <a:r>
              <a:rPr lang="en-US" sz="2400" b="0" dirty="0" smtClean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Selection of topics (non-exhaustive)</a:t>
            </a:r>
          </a:p>
          <a:p>
            <a:pPr>
              <a:spcBef>
                <a:spcPts val="2976"/>
              </a:spcBef>
              <a:defRPr/>
            </a:pPr>
            <a:r>
              <a:rPr lang="en-US" sz="2400" b="0" dirty="0" smtClean="0">
                <a:cs typeface="+mn-cs"/>
              </a:rPr>
              <a:t>Prerequisites: Signals &amp; Systems (sampling, transforms,..)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20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897313"/>
            <a:ext cx="3757613" cy="2317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  <p:pic>
        <p:nvPicPr>
          <p:cNvPr id="33796" name="Picture 1" descr="ceramic-pourover.jpg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125538"/>
            <a:ext cx="3209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490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Shot 2016-09-22 at 09.5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47669" cy="360040"/>
          </a:xfrm>
          <a:prstGeom prst="rect">
            <a:avLst/>
          </a:prstGeom>
        </p:spPr>
      </p:pic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0" u="sng" dirty="0" smtClean="0">
                <a:cs typeface="+mn-cs"/>
              </a:rPr>
              <a:t>Part I</a:t>
            </a:r>
            <a:r>
              <a:rPr lang="en-US" b="0" dirty="0" smtClean="0">
                <a:cs typeface="+mn-cs"/>
              </a:rPr>
              <a:t> : Introduction </a:t>
            </a:r>
          </a:p>
          <a:p>
            <a:pPr>
              <a:spcBef>
                <a:spcPts val="108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Chapter-1: Introduction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Chapter-2: Signals and Systems Review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Chapter-3: Acoustic Modem Project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b="0" u="sng" dirty="0" smtClean="0">
                <a:cs typeface="+mn-cs"/>
              </a:rPr>
              <a:t>Part II</a:t>
            </a:r>
            <a:r>
              <a:rPr lang="en-US" b="0" dirty="0" smtClean="0">
                <a:cs typeface="+mn-cs"/>
              </a:rPr>
              <a:t> : Filter Design &amp; Implementation</a:t>
            </a:r>
            <a:endParaRPr lang="en-US" dirty="0" smtClean="0">
              <a:cs typeface="+mn-cs"/>
            </a:endParaRPr>
          </a:p>
          <a:p>
            <a:pPr lvl="1">
              <a:spcBef>
                <a:spcPts val="1080"/>
              </a:spcBef>
              <a:buFontTx/>
              <a:buNone/>
              <a:defRPr/>
            </a:pPr>
            <a:r>
              <a:rPr lang="en-US" sz="2000" dirty="0" smtClean="0"/>
              <a:t> Chapter-3: Filter Design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Chapter-4: Filter Realization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 Chapter-5: Filter Implementation</a:t>
            </a: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images-9.jpe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125538"/>
            <a:ext cx="68262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" name="Picture 4" descr="fig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36950"/>
            <a:ext cx="6440488" cy="257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b="0" u="sng" dirty="0" smtClean="0">
                <a:cs typeface="+mn-cs"/>
              </a:rPr>
              <a:t>Part III</a:t>
            </a:r>
            <a:r>
              <a:rPr lang="en-US" b="0" dirty="0" smtClean="0">
                <a:cs typeface="+mn-cs"/>
              </a:rPr>
              <a:t> : Optimal &amp; Adaptive Filtering</a:t>
            </a:r>
            <a:endParaRPr lang="en-US" dirty="0" smtClean="0">
              <a:cs typeface="+mn-cs"/>
            </a:endParaRPr>
          </a:p>
          <a:p>
            <a:pPr lvl="1">
              <a:spcBef>
                <a:spcPts val="1080"/>
              </a:spcBef>
              <a:buFontTx/>
              <a:buNone/>
              <a:defRPr/>
            </a:pPr>
            <a:r>
              <a:rPr lang="en-US" sz="2000" dirty="0" smtClean="0"/>
              <a:t>Chapter-7: Wiener Filters &amp; the LMS Algorithm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Chapter-8: Recursive Least Squares Algorithms</a:t>
            </a:r>
          </a:p>
          <a:p>
            <a:pPr lvl="1">
              <a:buNone/>
              <a:defRPr/>
            </a:pPr>
            <a:r>
              <a:rPr lang="en-US" sz="2000" dirty="0"/>
              <a:t>Chapter</a:t>
            </a:r>
            <a:r>
              <a:rPr lang="en-US" sz="2000" dirty="0" smtClean="0"/>
              <a:t>-9: Fast Recursive </a:t>
            </a:r>
            <a:r>
              <a:rPr lang="en-US" sz="2000" dirty="0"/>
              <a:t>Least Squares </a:t>
            </a:r>
            <a:r>
              <a:rPr lang="en-US" sz="2000" dirty="0" smtClean="0"/>
              <a:t>Algorithms</a:t>
            </a:r>
          </a:p>
          <a:p>
            <a:pPr lvl="1">
              <a:buNone/>
              <a:defRPr/>
            </a:pPr>
            <a:r>
              <a:rPr lang="en-US" sz="2000" dirty="0" smtClean="0"/>
              <a:t>Chapter-10: </a:t>
            </a:r>
            <a:r>
              <a:rPr lang="en-US" sz="2000" dirty="0" err="1" smtClean="0"/>
              <a:t>Kalman</a:t>
            </a:r>
            <a:r>
              <a:rPr lang="en-US" sz="2000" dirty="0" smtClean="0"/>
              <a:t> Filters </a:t>
            </a: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Why study DSP 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Analog Systems       vs.   Digital Systems 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- Can translate (any) analog (e.g. filter) design into digital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- Going `digital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 allows to expand functionality/flexibility/…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(e.g. speech recognition, audio compression… )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447800" y="2514600"/>
            <a:ext cx="1752600" cy="1447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9906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32004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755650" y="2600325"/>
            <a:ext cx="5016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IN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276600" y="2565400"/>
            <a:ext cx="83978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OUT</a:t>
            </a:r>
          </a:p>
        </p:txBody>
      </p:sp>
      <p:sp>
        <p:nvSpPr>
          <p:cNvPr id="66575" name="Line 15"/>
          <p:cNvSpPr>
            <a:spLocks noChangeShapeType="1"/>
          </p:cNvSpPr>
          <p:nvPr/>
        </p:nvSpPr>
        <p:spPr bwMode="auto">
          <a:xfrm>
            <a:off x="1905000" y="26670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1754188" y="2897188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1752600" y="30480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8" name="Line 18"/>
          <p:cNvSpPr>
            <a:spLocks noChangeShapeType="1"/>
          </p:cNvSpPr>
          <p:nvPr/>
        </p:nvSpPr>
        <p:spPr bwMode="auto">
          <a:xfrm>
            <a:off x="1905000" y="30480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2590800" y="2743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 flipH="1">
            <a:off x="2438400" y="2971800"/>
            <a:ext cx="152400" cy="152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2438400" y="3352800"/>
            <a:ext cx="152400" cy="152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2590800" y="3505200"/>
            <a:ext cx="0" cy="3048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>
            <a:off x="2438400" y="3352800"/>
            <a:ext cx="152400" cy="1524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8" name="Rectangle 48"/>
          <p:cNvSpPr>
            <a:spLocks noChangeArrowheads="1"/>
          </p:cNvSpPr>
          <p:nvPr/>
        </p:nvSpPr>
        <p:spPr bwMode="auto">
          <a:xfrm>
            <a:off x="685800" y="1371600"/>
            <a:ext cx="3505200" cy="2895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>
            <a:off x="49530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89" name="AutoShape 29"/>
          <p:cNvSpPr>
            <a:spLocks noChangeArrowheads="1"/>
          </p:cNvSpPr>
          <p:nvPr/>
        </p:nvSpPr>
        <p:spPr bwMode="auto">
          <a:xfrm>
            <a:off x="7848600" y="30480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90" name="Text Box 30"/>
          <p:cNvSpPr txBox="1">
            <a:spLocks noChangeArrowheads="1"/>
          </p:cNvSpPr>
          <p:nvPr/>
        </p:nvSpPr>
        <p:spPr bwMode="auto">
          <a:xfrm>
            <a:off x="4946650" y="2584450"/>
            <a:ext cx="5016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IN</a:t>
            </a:r>
          </a:p>
        </p:txBody>
      </p:sp>
      <p:sp>
        <p:nvSpPr>
          <p:cNvPr id="66591" name="Text Box 31"/>
          <p:cNvSpPr txBox="1">
            <a:spLocks noChangeArrowheads="1"/>
          </p:cNvSpPr>
          <p:nvPr/>
        </p:nvSpPr>
        <p:spPr bwMode="auto">
          <a:xfrm>
            <a:off x="7775575" y="2565400"/>
            <a:ext cx="83978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cs typeface="+mn-cs"/>
              </a:rPr>
              <a:t>OUT</a:t>
            </a: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5410200" y="2895600"/>
            <a:ext cx="688975" cy="608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93" name="Text Box 33"/>
          <p:cNvSpPr txBox="1">
            <a:spLocks noChangeArrowheads="1"/>
          </p:cNvSpPr>
          <p:nvPr/>
        </p:nvSpPr>
        <p:spPr bwMode="auto">
          <a:xfrm>
            <a:off x="5410200" y="2971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A/D</a:t>
            </a:r>
          </a:p>
        </p:txBody>
      </p:sp>
      <p:sp>
        <p:nvSpPr>
          <p:cNvPr id="66594" name="Text Box 34"/>
          <p:cNvSpPr txBox="1">
            <a:spLocks noChangeArrowheads="1"/>
          </p:cNvSpPr>
          <p:nvPr/>
        </p:nvSpPr>
        <p:spPr bwMode="auto">
          <a:xfrm>
            <a:off x="7162800" y="29718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D/A</a:t>
            </a:r>
          </a:p>
        </p:txBody>
      </p:sp>
      <p:sp>
        <p:nvSpPr>
          <p:cNvPr id="66595" name="Rectangle 35"/>
          <p:cNvSpPr>
            <a:spLocks noChangeArrowheads="1"/>
          </p:cNvSpPr>
          <p:nvPr/>
        </p:nvSpPr>
        <p:spPr bwMode="auto">
          <a:xfrm>
            <a:off x="7162800" y="2895600"/>
            <a:ext cx="688975" cy="608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597" name="Text Box 37"/>
          <p:cNvSpPr txBox="1">
            <a:spLocks noChangeArrowheads="1"/>
          </p:cNvSpPr>
          <p:nvPr/>
        </p:nvSpPr>
        <p:spPr bwMode="auto">
          <a:xfrm>
            <a:off x="6400800" y="2590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2</a:t>
            </a:r>
          </a:p>
        </p:txBody>
      </p:sp>
      <p:sp>
        <p:nvSpPr>
          <p:cNvPr id="66598" name="Text Box 38"/>
          <p:cNvSpPr txBox="1">
            <a:spLocks noChangeArrowheads="1"/>
          </p:cNvSpPr>
          <p:nvPr/>
        </p:nvSpPr>
        <p:spPr bwMode="auto">
          <a:xfrm>
            <a:off x="6248400" y="2895600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+2</a:t>
            </a:r>
          </a:p>
        </p:txBody>
      </p:sp>
      <p:sp>
        <p:nvSpPr>
          <p:cNvPr id="66599" name="Text Box 39"/>
          <p:cNvSpPr txBox="1">
            <a:spLocks noChangeArrowheads="1"/>
          </p:cNvSpPr>
          <p:nvPr/>
        </p:nvSpPr>
        <p:spPr bwMode="auto">
          <a:xfrm>
            <a:off x="6248400" y="3352800"/>
            <a:ext cx="53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=4</a:t>
            </a:r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6324600" y="3352800"/>
            <a:ext cx="381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>
            <a:off x="5715000" y="25146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5715000" y="3505200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>
            <a:off x="7467600" y="3505200"/>
            <a:ext cx="0" cy="457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4" name="Line 44"/>
          <p:cNvSpPr>
            <a:spLocks noChangeShapeType="1"/>
          </p:cNvSpPr>
          <p:nvPr/>
        </p:nvSpPr>
        <p:spPr bwMode="auto">
          <a:xfrm>
            <a:off x="7467600" y="25146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5" name="Line 45"/>
          <p:cNvSpPr>
            <a:spLocks noChangeShapeType="1"/>
          </p:cNvSpPr>
          <p:nvPr/>
        </p:nvSpPr>
        <p:spPr bwMode="auto">
          <a:xfrm>
            <a:off x="5715000" y="3962400"/>
            <a:ext cx="1752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06" name="Line 46"/>
          <p:cNvSpPr>
            <a:spLocks noChangeShapeType="1"/>
          </p:cNvSpPr>
          <p:nvPr/>
        </p:nvSpPr>
        <p:spPr bwMode="auto">
          <a:xfrm>
            <a:off x="5715000" y="2514600"/>
            <a:ext cx="17526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610" name="Rectangle 50"/>
          <p:cNvSpPr>
            <a:spLocks noChangeArrowheads="1"/>
          </p:cNvSpPr>
          <p:nvPr/>
        </p:nvSpPr>
        <p:spPr bwMode="auto">
          <a:xfrm>
            <a:off x="4876800" y="1371600"/>
            <a:ext cx="3810000" cy="2895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182" name="Picture 1" descr="calculator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66850"/>
            <a:ext cx="3576638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2" descr="images-3.jpeg"/>
          <p:cNvPicPr>
            <a:picLocks noChangeAspect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77963"/>
            <a:ext cx="331787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11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MixingConsole.jpg"/>
          <p:cNvPicPr>
            <a:picLocks noChangeAspect="1"/>
          </p:cNvPicPr>
          <p:nvPr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089025"/>
            <a:ext cx="68770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Overview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defRPr/>
            </a:pPr>
            <a:r>
              <a:rPr lang="en-US" b="0" u="sng" dirty="0" smtClean="0">
                <a:cs typeface="+mn-cs"/>
              </a:rPr>
              <a:t>Part IV</a:t>
            </a:r>
            <a:r>
              <a:rPr lang="en-US" b="0" dirty="0" smtClean="0">
                <a:cs typeface="+mn-cs"/>
              </a:rPr>
              <a:t> : Filter Banks &amp; Time-Frequency Transforms</a:t>
            </a:r>
            <a:endParaRPr lang="en-US" dirty="0" smtClean="0">
              <a:cs typeface="+mn-cs"/>
            </a:endParaRPr>
          </a:p>
          <a:p>
            <a:pPr lvl="1">
              <a:buFontTx/>
              <a:buNone/>
              <a:defRPr/>
            </a:pPr>
            <a:r>
              <a:rPr lang="en-US" sz="2000" dirty="0" smtClean="0"/>
              <a:t>Chapter-11: Filter Bank Preliminaries/Applications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Chapter-12: Filter Bank Design</a:t>
            </a:r>
          </a:p>
          <a:p>
            <a:pPr lvl="1">
              <a:buFontTx/>
              <a:buNone/>
              <a:defRPr/>
            </a:pPr>
            <a:r>
              <a:rPr lang="en-US" sz="2000" dirty="0" smtClean="0"/>
              <a:t>Chapter-13: </a:t>
            </a:r>
            <a:r>
              <a:rPr lang="en-US" sz="2000" dirty="0"/>
              <a:t>Frequency Domain </a:t>
            </a:r>
            <a:r>
              <a:rPr lang="en-US" sz="2000" dirty="0" smtClean="0"/>
              <a:t>Filtering</a:t>
            </a:r>
          </a:p>
          <a:p>
            <a:pPr lvl="1">
              <a:buFontTx/>
              <a:buNone/>
              <a:defRPr/>
            </a:pPr>
            <a:r>
              <a:rPr lang="en-US" sz="2000" dirty="0"/>
              <a:t>Chapter-14: Time-Frequency Analysis &amp; Scaling</a:t>
            </a:r>
            <a:endParaRPr lang="en-US" sz="2000" dirty="0" smtClean="0"/>
          </a:p>
          <a:p>
            <a:pPr>
              <a:spcBef>
                <a:spcPts val="1200"/>
              </a:spcBef>
              <a:defRPr/>
            </a:pPr>
            <a:endParaRPr lang="en-US" u="sng" dirty="0" smtClean="0"/>
          </a:p>
          <a:p>
            <a:pPr>
              <a:spcBef>
                <a:spcPts val="1200"/>
              </a:spcBef>
              <a:defRPr/>
            </a:pPr>
            <a:endParaRPr lang="en-US" u="sng" dirty="0"/>
          </a:p>
          <a:p>
            <a:pPr marL="0" indent="0">
              <a:spcBef>
                <a:spcPts val="1200"/>
              </a:spcBef>
              <a:buNone/>
              <a:defRPr/>
            </a:pPr>
            <a:endParaRPr lang="en-US" u="sng" dirty="0" smtClean="0"/>
          </a:p>
          <a:p>
            <a:pPr>
              <a:spcBef>
                <a:spcPts val="3000"/>
              </a:spcBef>
              <a:defRPr/>
            </a:pPr>
            <a:r>
              <a:rPr lang="en-US" b="0" u="sng" dirty="0" smtClean="0"/>
              <a:t>Part V</a:t>
            </a:r>
            <a:r>
              <a:rPr lang="en-US" dirty="0" smtClean="0"/>
              <a:t> </a:t>
            </a:r>
            <a:r>
              <a:rPr lang="en-US" b="0" dirty="0"/>
              <a:t>: </a:t>
            </a:r>
            <a:r>
              <a:rPr lang="en-US" b="0" dirty="0" smtClean="0"/>
              <a:t>Outro</a:t>
            </a:r>
            <a:endParaRPr lang="en-US" sz="1800" dirty="0" smtClean="0"/>
          </a:p>
          <a:p>
            <a:pPr lvl="1">
              <a:buNone/>
              <a:defRPr/>
            </a:pPr>
            <a:r>
              <a:rPr lang="en-US" sz="2000" dirty="0" smtClean="0"/>
              <a:t>Chapter</a:t>
            </a:r>
            <a:r>
              <a:rPr lang="en-US" sz="2000" dirty="0"/>
              <a:t>-</a:t>
            </a:r>
            <a:r>
              <a:rPr lang="en-US" sz="2000" dirty="0" smtClean="0"/>
              <a:t>15: DSL Technologies (Nokia Guest Lecture)</a:t>
            </a:r>
            <a:endParaRPr lang="en-US" sz="2000" dirty="0" smtClean="0">
              <a:cs typeface="+mn-cs"/>
            </a:endParaRPr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359532" y="3284984"/>
            <a:ext cx="8640960" cy="1908212"/>
            <a:chOff x="287524" y="3465004"/>
            <a:chExt cx="8856476" cy="2556284"/>
          </a:xfrm>
        </p:grpSpPr>
        <p:sp>
          <p:nvSpPr>
            <p:cNvPr id="35845" name="Rectangle 1"/>
            <p:cNvSpPr>
              <a:spLocks noChangeArrowheads="1"/>
            </p:cNvSpPr>
            <p:nvPr/>
          </p:nvSpPr>
          <p:spPr bwMode="auto">
            <a:xfrm>
              <a:off x="287524" y="3465004"/>
              <a:ext cx="8856476" cy="2556284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3387451" y="3752388"/>
              <a:ext cx="2115696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731297" y="3828600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2704090" y="3752388"/>
              <a:ext cx="353683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1563023" y="3752388"/>
              <a:ext cx="73137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2585663" y="3752388"/>
              <a:ext cx="51372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294394" y="398102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3096183" y="398102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337839" y="3752388"/>
              <a:ext cx="223092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subband processing</a:t>
              </a:r>
              <a:endParaRPr lang="en-US">
                <a:cs typeface="+mn-cs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5792814" y="3752388"/>
              <a:ext cx="51212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6303335" y="398102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5501546" y="398102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5938449" y="3828600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5932048" y="3752388"/>
              <a:ext cx="353682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1559823" y="3796845"/>
              <a:ext cx="74097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H1(z)</a:t>
              </a:r>
              <a:endParaRPr lang="en-US">
                <a:cs typeface="+mn-cs"/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6594603" y="3752388"/>
              <a:ext cx="72817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6572198" y="3752388"/>
              <a:ext cx="755377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G1(z)</a:t>
              </a:r>
              <a:endParaRPr lang="en-US">
                <a:cs typeface="+mn-cs"/>
              </a:endParaRP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3387451" y="4285873"/>
              <a:ext cx="2115696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731297" y="4362086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7" name="Text Box 23"/>
            <p:cNvSpPr txBox="1">
              <a:spLocks noChangeArrowheads="1"/>
            </p:cNvSpPr>
            <p:nvPr/>
          </p:nvSpPr>
          <p:spPr bwMode="auto">
            <a:xfrm>
              <a:off x="2704090" y="4285873"/>
              <a:ext cx="353683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08" name="Rectangle 24"/>
            <p:cNvSpPr>
              <a:spLocks noChangeArrowheads="1"/>
            </p:cNvSpPr>
            <p:nvPr/>
          </p:nvSpPr>
          <p:spPr bwMode="auto">
            <a:xfrm>
              <a:off x="1563023" y="4285873"/>
              <a:ext cx="73137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09" name="Rectangle 25"/>
            <p:cNvSpPr>
              <a:spLocks noChangeArrowheads="1"/>
            </p:cNvSpPr>
            <p:nvPr/>
          </p:nvSpPr>
          <p:spPr bwMode="auto">
            <a:xfrm>
              <a:off x="2585663" y="4285873"/>
              <a:ext cx="51372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2294394" y="4514510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3096183" y="4514510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3337839" y="4285873"/>
              <a:ext cx="223092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subband processing</a:t>
              </a:r>
              <a:endParaRPr lang="en-US">
                <a:cs typeface="+mn-cs"/>
              </a:endParaRPr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5792814" y="4285873"/>
              <a:ext cx="51212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6303335" y="4514510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5501546" y="4514510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5938449" y="4362086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5932048" y="4285873"/>
              <a:ext cx="353682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559823" y="4330330"/>
              <a:ext cx="74097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H2(z)</a:t>
              </a:r>
              <a:endParaRPr lang="en-US">
                <a:cs typeface="+mn-cs"/>
              </a:endParaRPr>
            </a:p>
          </p:txBody>
        </p:sp>
        <p:sp>
          <p:nvSpPr>
            <p:cNvPr id="16419" name="Rectangle 35"/>
            <p:cNvSpPr>
              <a:spLocks noChangeArrowheads="1"/>
            </p:cNvSpPr>
            <p:nvPr/>
          </p:nvSpPr>
          <p:spPr bwMode="auto">
            <a:xfrm>
              <a:off x="6594603" y="4285873"/>
              <a:ext cx="72817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6572198" y="4285873"/>
              <a:ext cx="755377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G2(z)</a:t>
              </a:r>
              <a:endParaRPr lang="en-US">
                <a:cs typeface="+mn-cs"/>
              </a:endParaRPr>
            </a:p>
          </p:txBody>
        </p:sp>
        <p:sp>
          <p:nvSpPr>
            <p:cNvPr id="16421" name="Rectangle 37"/>
            <p:cNvSpPr>
              <a:spLocks noChangeArrowheads="1"/>
            </p:cNvSpPr>
            <p:nvPr/>
          </p:nvSpPr>
          <p:spPr bwMode="auto">
            <a:xfrm>
              <a:off x="3387451" y="4819359"/>
              <a:ext cx="2115696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2731297" y="4895571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2704090" y="4819359"/>
              <a:ext cx="353683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24" name="Rectangle 40"/>
            <p:cNvSpPr>
              <a:spLocks noChangeArrowheads="1"/>
            </p:cNvSpPr>
            <p:nvPr/>
          </p:nvSpPr>
          <p:spPr bwMode="auto">
            <a:xfrm>
              <a:off x="1563023" y="4819359"/>
              <a:ext cx="73137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5" name="Rectangle 41"/>
            <p:cNvSpPr>
              <a:spLocks noChangeArrowheads="1"/>
            </p:cNvSpPr>
            <p:nvPr/>
          </p:nvSpPr>
          <p:spPr bwMode="auto">
            <a:xfrm>
              <a:off x="2585663" y="4819359"/>
              <a:ext cx="51372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>
              <a:off x="2294394" y="504799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>
              <a:off x="3096183" y="504799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3337839" y="4819359"/>
              <a:ext cx="223092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subband processing</a:t>
              </a:r>
              <a:endParaRPr lang="en-US">
                <a:cs typeface="+mn-cs"/>
              </a:endParaRPr>
            </a:p>
          </p:txBody>
        </p:sp>
        <p:sp>
          <p:nvSpPr>
            <p:cNvPr id="16429" name="Rectangle 45"/>
            <p:cNvSpPr>
              <a:spLocks noChangeArrowheads="1"/>
            </p:cNvSpPr>
            <p:nvPr/>
          </p:nvSpPr>
          <p:spPr bwMode="auto">
            <a:xfrm>
              <a:off x="5792814" y="4819359"/>
              <a:ext cx="51212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6303335" y="504799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5501546" y="504799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>
              <a:off x="5938449" y="4895571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3" name="Text Box 49"/>
            <p:cNvSpPr txBox="1">
              <a:spLocks noChangeArrowheads="1"/>
            </p:cNvSpPr>
            <p:nvPr/>
          </p:nvSpPr>
          <p:spPr bwMode="auto">
            <a:xfrm>
              <a:off x="5932048" y="4819359"/>
              <a:ext cx="353682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559823" y="4863816"/>
              <a:ext cx="74097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H3(z)</a:t>
              </a:r>
              <a:endParaRPr lang="en-US">
                <a:cs typeface="+mn-cs"/>
              </a:endParaRPr>
            </a:p>
          </p:txBody>
        </p:sp>
        <p:sp>
          <p:nvSpPr>
            <p:cNvPr id="16435" name="Rectangle 51"/>
            <p:cNvSpPr>
              <a:spLocks noChangeArrowheads="1"/>
            </p:cNvSpPr>
            <p:nvPr/>
          </p:nvSpPr>
          <p:spPr bwMode="auto">
            <a:xfrm>
              <a:off x="6594603" y="4819359"/>
              <a:ext cx="72817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6572198" y="4819359"/>
              <a:ext cx="755377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G3(z)</a:t>
              </a:r>
              <a:endParaRPr lang="en-US">
                <a:cs typeface="+mn-cs"/>
              </a:endParaRPr>
            </a:p>
          </p:txBody>
        </p:sp>
        <p:sp>
          <p:nvSpPr>
            <p:cNvPr id="16437" name="Rectangle 53"/>
            <p:cNvSpPr>
              <a:spLocks noChangeArrowheads="1"/>
            </p:cNvSpPr>
            <p:nvPr/>
          </p:nvSpPr>
          <p:spPr bwMode="auto">
            <a:xfrm>
              <a:off x="3387451" y="5352844"/>
              <a:ext cx="2115696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>
              <a:off x="2731297" y="5429056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39" name="Text Box 55"/>
            <p:cNvSpPr txBox="1">
              <a:spLocks noChangeArrowheads="1"/>
            </p:cNvSpPr>
            <p:nvPr/>
          </p:nvSpPr>
          <p:spPr bwMode="auto">
            <a:xfrm>
              <a:off x="2704090" y="5352844"/>
              <a:ext cx="353683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40" name="Rectangle 56"/>
            <p:cNvSpPr>
              <a:spLocks noChangeArrowheads="1"/>
            </p:cNvSpPr>
            <p:nvPr/>
          </p:nvSpPr>
          <p:spPr bwMode="auto">
            <a:xfrm>
              <a:off x="1563023" y="5352844"/>
              <a:ext cx="73137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1" name="Rectangle 57"/>
            <p:cNvSpPr>
              <a:spLocks noChangeArrowheads="1"/>
            </p:cNvSpPr>
            <p:nvPr/>
          </p:nvSpPr>
          <p:spPr bwMode="auto">
            <a:xfrm>
              <a:off x="2585663" y="5352844"/>
              <a:ext cx="513721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auto">
            <a:xfrm>
              <a:off x="2294394" y="5581481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3" name="Line 59"/>
            <p:cNvSpPr>
              <a:spLocks noChangeShapeType="1"/>
            </p:cNvSpPr>
            <p:nvPr/>
          </p:nvSpPr>
          <p:spPr bwMode="auto">
            <a:xfrm>
              <a:off x="3096183" y="5581481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4" name="Text Box 60"/>
            <p:cNvSpPr txBox="1">
              <a:spLocks noChangeArrowheads="1"/>
            </p:cNvSpPr>
            <p:nvPr/>
          </p:nvSpPr>
          <p:spPr bwMode="auto">
            <a:xfrm>
              <a:off x="3337839" y="5352844"/>
              <a:ext cx="223092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subband processing</a:t>
              </a:r>
              <a:endParaRPr lang="en-US">
                <a:cs typeface="+mn-cs"/>
              </a:endParaRPr>
            </a:p>
          </p:txBody>
        </p:sp>
        <p:sp>
          <p:nvSpPr>
            <p:cNvPr id="16445" name="Rectangle 61"/>
            <p:cNvSpPr>
              <a:spLocks noChangeArrowheads="1"/>
            </p:cNvSpPr>
            <p:nvPr/>
          </p:nvSpPr>
          <p:spPr bwMode="auto">
            <a:xfrm>
              <a:off x="5792814" y="5352844"/>
              <a:ext cx="51212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6" name="Line 62"/>
            <p:cNvSpPr>
              <a:spLocks noChangeShapeType="1"/>
            </p:cNvSpPr>
            <p:nvPr/>
          </p:nvSpPr>
          <p:spPr bwMode="auto">
            <a:xfrm>
              <a:off x="6303335" y="5581481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7" name="Line 63"/>
            <p:cNvSpPr>
              <a:spLocks noChangeShapeType="1"/>
            </p:cNvSpPr>
            <p:nvPr/>
          </p:nvSpPr>
          <p:spPr bwMode="auto">
            <a:xfrm>
              <a:off x="5501546" y="5581481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8" name="Line 64"/>
            <p:cNvSpPr>
              <a:spLocks noChangeShapeType="1"/>
            </p:cNvSpPr>
            <p:nvPr/>
          </p:nvSpPr>
          <p:spPr bwMode="auto">
            <a:xfrm>
              <a:off x="5938449" y="5429056"/>
              <a:ext cx="0" cy="30484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5932048" y="5352844"/>
              <a:ext cx="353682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3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1559823" y="5397301"/>
              <a:ext cx="740973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H4(z)</a:t>
              </a:r>
              <a:endParaRPr lang="en-US">
                <a:cs typeface="+mn-cs"/>
              </a:endParaRPr>
            </a:p>
          </p:txBody>
        </p:sp>
        <p:sp>
          <p:nvSpPr>
            <p:cNvPr id="16451" name="Rectangle 67"/>
            <p:cNvSpPr>
              <a:spLocks noChangeArrowheads="1"/>
            </p:cNvSpPr>
            <p:nvPr/>
          </p:nvSpPr>
          <p:spPr bwMode="auto">
            <a:xfrm>
              <a:off x="6594603" y="5352844"/>
              <a:ext cx="728170" cy="45727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6572198" y="5352844"/>
              <a:ext cx="755377" cy="366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cs typeface="+mn-cs"/>
                </a:rPr>
                <a:t>G4(z)</a:t>
              </a:r>
              <a:endParaRPr lang="en-US">
                <a:cs typeface="+mn-cs"/>
              </a:endParaRPr>
            </a:p>
          </p:txBody>
        </p:sp>
        <p:sp>
          <p:nvSpPr>
            <p:cNvPr id="16453" name="Line 69"/>
            <p:cNvSpPr>
              <a:spLocks noChangeShapeType="1"/>
            </p:cNvSpPr>
            <p:nvPr/>
          </p:nvSpPr>
          <p:spPr bwMode="auto">
            <a:xfrm>
              <a:off x="1274956" y="398102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4" name="Line 70"/>
            <p:cNvSpPr>
              <a:spLocks noChangeShapeType="1"/>
            </p:cNvSpPr>
            <p:nvPr/>
          </p:nvSpPr>
          <p:spPr bwMode="auto">
            <a:xfrm>
              <a:off x="1274956" y="5581481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5" name="Line 71"/>
            <p:cNvSpPr>
              <a:spLocks noChangeShapeType="1"/>
            </p:cNvSpPr>
            <p:nvPr/>
          </p:nvSpPr>
          <p:spPr bwMode="auto">
            <a:xfrm>
              <a:off x="1274956" y="4514510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>
              <a:off x="1274956" y="5047995"/>
              <a:ext cx="2880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>
              <a:off x="7322773" y="3981025"/>
              <a:ext cx="2928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>
              <a:off x="7322773" y="4514510"/>
              <a:ext cx="2928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59" name="Line 75"/>
            <p:cNvSpPr>
              <a:spLocks noChangeShapeType="1"/>
            </p:cNvSpPr>
            <p:nvPr/>
          </p:nvSpPr>
          <p:spPr bwMode="auto">
            <a:xfrm>
              <a:off x="7322773" y="5047995"/>
              <a:ext cx="2928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0" name="Line 76"/>
            <p:cNvSpPr>
              <a:spLocks noChangeShapeType="1"/>
            </p:cNvSpPr>
            <p:nvPr/>
          </p:nvSpPr>
          <p:spPr bwMode="auto">
            <a:xfrm>
              <a:off x="7322773" y="5581481"/>
              <a:ext cx="2928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1" name="Line 77"/>
            <p:cNvSpPr>
              <a:spLocks noChangeShapeType="1"/>
            </p:cNvSpPr>
            <p:nvPr/>
          </p:nvSpPr>
          <p:spPr bwMode="auto">
            <a:xfrm>
              <a:off x="1274956" y="3981025"/>
              <a:ext cx="0" cy="160045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>
              <a:off x="836453" y="4743147"/>
              <a:ext cx="44170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3" name="Oval 79"/>
            <p:cNvSpPr>
              <a:spLocks noChangeArrowheads="1"/>
            </p:cNvSpPr>
            <p:nvPr/>
          </p:nvSpPr>
          <p:spPr bwMode="auto">
            <a:xfrm>
              <a:off x="7761276" y="4590722"/>
              <a:ext cx="361685" cy="381061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4" name="Line 80"/>
            <p:cNvSpPr>
              <a:spLocks noChangeShapeType="1"/>
            </p:cNvSpPr>
            <p:nvPr/>
          </p:nvSpPr>
          <p:spPr bwMode="auto">
            <a:xfrm>
              <a:off x="8122961" y="4743147"/>
              <a:ext cx="217651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5" name="Text Box 81"/>
            <p:cNvSpPr txBox="1">
              <a:spLocks noChangeArrowheads="1"/>
            </p:cNvSpPr>
            <p:nvPr/>
          </p:nvSpPr>
          <p:spPr bwMode="auto">
            <a:xfrm>
              <a:off x="7754874" y="4590722"/>
              <a:ext cx="361685" cy="45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+</a:t>
              </a:r>
            </a:p>
          </p:txBody>
        </p:sp>
        <p:sp>
          <p:nvSpPr>
            <p:cNvPr id="16466" name="Line 82"/>
            <p:cNvSpPr>
              <a:spLocks noChangeShapeType="1"/>
            </p:cNvSpPr>
            <p:nvPr/>
          </p:nvSpPr>
          <p:spPr bwMode="auto">
            <a:xfrm>
              <a:off x="7615642" y="4514510"/>
              <a:ext cx="219251" cy="1524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7" name="Line 83"/>
            <p:cNvSpPr>
              <a:spLocks noChangeShapeType="1"/>
            </p:cNvSpPr>
            <p:nvPr/>
          </p:nvSpPr>
          <p:spPr bwMode="auto">
            <a:xfrm>
              <a:off x="7615642" y="3981025"/>
              <a:ext cx="291268" cy="6096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8" name="Line 84"/>
            <p:cNvSpPr>
              <a:spLocks noChangeShapeType="1"/>
            </p:cNvSpPr>
            <p:nvPr/>
          </p:nvSpPr>
          <p:spPr bwMode="auto">
            <a:xfrm flipV="1">
              <a:off x="7615642" y="4895571"/>
              <a:ext cx="145634" cy="15242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 flipV="1">
              <a:off x="7615642" y="4971783"/>
              <a:ext cx="219251" cy="60969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431558" y="4131861"/>
              <a:ext cx="500918" cy="46997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IN</a:t>
              </a:r>
            </a:p>
          </p:txBody>
        </p:sp>
        <p:sp>
          <p:nvSpPr>
            <p:cNvPr id="16471" name="Text Box 87"/>
            <p:cNvSpPr txBox="1">
              <a:spLocks noChangeArrowheads="1"/>
            </p:cNvSpPr>
            <p:nvPr/>
          </p:nvSpPr>
          <p:spPr bwMode="auto">
            <a:xfrm>
              <a:off x="8135764" y="4112808"/>
              <a:ext cx="840197" cy="46997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OUT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" descr="images-12.jpe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60463"/>
            <a:ext cx="567848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Lectures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u="sng" dirty="0" smtClean="0">
                <a:cs typeface="+mn-cs"/>
              </a:rPr>
              <a:t>Lectures</a:t>
            </a:r>
            <a:r>
              <a:rPr lang="en-US" dirty="0" smtClean="0">
                <a:cs typeface="+mn-cs"/>
              </a:rPr>
              <a:t>:</a:t>
            </a:r>
            <a:r>
              <a:rPr lang="en-US" b="0" dirty="0" smtClean="0">
                <a:cs typeface="+mn-cs"/>
              </a:rPr>
              <a:t>  15 * 2 </a:t>
            </a:r>
            <a:r>
              <a:rPr lang="en-US" b="0" dirty="0" err="1" smtClean="0">
                <a:cs typeface="+mn-cs"/>
              </a:rPr>
              <a:t>hrs</a:t>
            </a:r>
            <a:endParaRPr lang="en-US" sz="2000" dirty="0" smtClean="0"/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                                                     </a:t>
            </a:r>
            <a:r>
              <a:rPr lang="en-US" sz="2000" b="0" dirty="0" smtClean="0">
                <a:solidFill>
                  <a:srgbClr val="FFFF66"/>
                </a:solidFill>
              </a:rPr>
              <a:t>PS: Time </a:t>
            </a:r>
            <a:r>
              <a:rPr lang="en-US" sz="2000" b="0" dirty="0">
                <a:solidFill>
                  <a:srgbClr val="FFFF66"/>
                </a:solidFill>
              </a:rPr>
              <a:t>budget = </a:t>
            </a:r>
            <a:r>
              <a:rPr lang="en-US" sz="2000" b="0" dirty="0" smtClean="0">
                <a:solidFill>
                  <a:srgbClr val="FFFF66"/>
                </a:solidFill>
              </a:rPr>
              <a:t>(15*2hrs)*4 </a:t>
            </a:r>
            <a:r>
              <a:rPr lang="en-US" sz="2000" b="0" dirty="0">
                <a:solidFill>
                  <a:srgbClr val="FFFF66"/>
                </a:solidFill>
              </a:rPr>
              <a:t>= </a:t>
            </a:r>
            <a:r>
              <a:rPr lang="en-US" sz="2000" b="0" dirty="0" smtClean="0">
                <a:solidFill>
                  <a:srgbClr val="FFFF66"/>
                </a:solidFill>
              </a:rPr>
              <a:t>120 </a:t>
            </a:r>
            <a:r>
              <a:rPr lang="en-US" sz="2000" b="0" dirty="0" err="1">
                <a:solidFill>
                  <a:srgbClr val="FFFF66"/>
                </a:solidFill>
              </a:rPr>
              <a:t>hrs</a:t>
            </a:r>
            <a:r>
              <a:rPr lang="en-US" sz="2000" b="0" dirty="0">
                <a:solidFill>
                  <a:srgbClr val="FFFF66"/>
                </a:solidFill>
              </a:rPr>
              <a:t> </a:t>
            </a: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u="sng" dirty="0" smtClean="0">
                <a:cs typeface="+mn-cs"/>
              </a:rPr>
              <a:t>Course Material</a:t>
            </a:r>
            <a:r>
              <a:rPr lang="en-US" dirty="0" smtClean="0">
                <a:cs typeface="+mn-cs"/>
              </a:rPr>
              <a:t>: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Part I-V:</a:t>
            </a:r>
            <a:r>
              <a:rPr lang="en-US" sz="2400" b="0" i="1" dirty="0" smtClean="0">
                <a:cs typeface="+mn-cs"/>
              </a:rPr>
              <a:t>  </a:t>
            </a:r>
            <a:r>
              <a:rPr lang="en-US" sz="2400" b="0" dirty="0" smtClean="0">
                <a:cs typeface="+mn-cs"/>
              </a:rPr>
              <a:t>Slides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(use version </a:t>
            </a:r>
            <a:r>
              <a:rPr lang="en-US" sz="2000" b="0" u="sng" dirty="0" smtClean="0">
                <a:cs typeface="+mn-cs"/>
              </a:rPr>
              <a:t>2019-2020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!!)</a:t>
            </a:r>
            <a:r>
              <a:rPr lang="en-US" b="0" i="1" dirty="0" smtClean="0">
                <a:cs typeface="+mn-cs"/>
              </a:rPr>
              <a:t>  </a:t>
            </a: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tx2"/>
                </a:solidFill>
                <a:cs typeface="+mn-cs"/>
              </a:rPr>
              <a:t>    </a:t>
            </a:r>
            <a:r>
              <a:rPr lang="en-US" sz="2400" b="0" dirty="0" smtClean="0">
                <a:cs typeface="+mn-cs"/>
              </a:rPr>
              <a:t>Download from  DSP-CIS webpage </a:t>
            </a:r>
            <a:endParaRPr lang="en-US" b="0" dirty="0" smtClean="0">
              <a:cs typeface="+mn-cs"/>
            </a:endParaRP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    Master copy available @ ESAT B00.10 (Ida </a:t>
            </a:r>
            <a:r>
              <a:rPr lang="en-US" sz="2400" b="0" dirty="0" err="1" smtClean="0">
                <a:cs typeface="+mn-cs"/>
              </a:rPr>
              <a:t>Tassens</a:t>
            </a:r>
            <a:r>
              <a:rPr lang="en-US" sz="2400" b="0" dirty="0" smtClean="0">
                <a:cs typeface="+mn-cs"/>
              </a:rPr>
              <a:t>)</a:t>
            </a:r>
          </a:p>
          <a:p>
            <a:pPr>
              <a:spcBef>
                <a:spcPts val="2424"/>
              </a:spcBef>
              <a:defRPr/>
            </a:pPr>
            <a:r>
              <a:rPr lang="en-US" sz="2400" b="0" dirty="0" smtClean="0">
                <a:cs typeface="+mn-cs"/>
              </a:rPr>
              <a:t>Part III:  `Introduction to Adaptive Signal Processing</a:t>
            </a:r>
            <a:r>
              <a:rPr lang="ja-JP" altLang="en-US" sz="2400" b="0" dirty="0" smtClean="0">
                <a:latin typeface="Arial"/>
                <a:cs typeface="+mn-cs"/>
              </a:rPr>
              <a:t>‘</a:t>
            </a: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(Marc Moonen &amp; </a:t>
            </a:r>
            <a:r>
              <a:rPr lang="en-US" sz="2400" b="0" dirty="0" err="1" smtClean="0">
                <a:cs typeface="+mn-cs"/>
              </a:rPr>
              <a:t>Ian.K</a:t>
            </a:r>
            <a:r>
              <a:rPr lang="en-US" sz="2400" b="0" dirty="0" smtClean="0">
                <a:cs typeface="+mn-cs"/>
              </a:rPr>
              <a:t>. </a:t>
            </a:r>
            <a:r>
              <a:rPr lang="en-US" sz="2400" b="0" dirty="0" err="1" smtClean="0">
                <a:cs typeface="+mn-cs"/>
              </a:rPr>
              <a:t>Proudler</a:t>
            </a:r>
            <a:r>
              <a:rPr lang="en-US" sz="2400" b="0" dirty="0" smtClean="0">
                <a:cs typeface="+mn-cs"/>
              </a:rPr>
              <a:t>)</a:t>
            </a:r>
            <a:r>
              <a:rPr lang="en-US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        = optional reading </a:t>
            </a:r>
            <a:r>
              <a:rPr lang="en-US" b="0" i="1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tx2"/>
                </a:solidFill>
                <a:cs typeface="+mn-cs"/>
              </a:rPr>
              <a:t>  </a:t>
            </a:r>
            <a:r>
              <a:rPr lang="en-US" i="1" dirty="0">
                <a:solidFill>
                  <a:schemeClr val="tx2"/>
                </a:solidFill>
                <a:cs typeface="+mn-cs"/>
              </a:rPr>
              <a:t> </a:t>
            </a:r>
            <a:r>
              <a:rPr lang="en-US" sz="2400" b="0" dirty="0">
                <a:solidFill>
                  <a:srgbClr val="FFFFFF"/>
                </a:solidFill>
                <a:cs typeface="+mn-cs"/>
              </a:rPr>
              <a:t> </a:t>
            </a: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Download from  DSP-CIS webpage </a:t>
            </a:r>
            <a:r>
              <a:rPr lang="en-US" sz="2000" b="0" dirty="0">
                <a:solidFill>
                  <a:srgbClr val="FFFFFF"/>
                </a:solidFill>
              </a:rPr>
              <a:t>(if needed) </a:t>
            </a:r>
            <a:r>
              <a:rPr lang="en-US" sz="2000" b="0" dirty="0" smtClean="0">
                <a:solidFill>
                  <a:srgbClr val="FFFFFF"/>
                </a:solidFill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endParaRPr lang="en-US" sz="2000" b="0" dirty="0" smtClean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Oval 1126"/>
          <p:cNvSpPr>
            <a:spLocks noChangeArrowheads="1"/>
          </p:cNvSpPr>
          <p:nvPr/>
        </p:nvSpPr>
        <p:spPr bwMode="auto">
          <a:xfrm>
            <a:off x="4247964" y="2420888"/>
            <a:ext cx="1836204" cy="608013"/>
          </a:xfrm>
          <a:prstGeom prst="ellipse">
            <a:avLst/>
          </a:prstGeom>
          <a:solidFill>
            <a:srgbClr val="FFFF66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Oval 1127"/>
          <p:cNvSpPr>
            <a:spLocks noChangeArrowheads="1"/>
          </p:cNvSpPr>
          <p:nvPr/>
        </p:nvSpPr>
        <p:spPr bwMode="auto">
          <a:xfrm>
            <a:off x="791580" y="6260786"/>
            <a:ext cx="1080120" cy="608012"/>
          </a:xfrm>
          <a:prstGeom prst="ellipse">
            <a:avLst/>
          </a:prstGeom>
          <a:solidFill>
            <a:srgbClr val="FFFF66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Freeform 1129"/>
          <p:cNvSpPr>
            <a:spLocks/>
          </p:cNvSpPr>
          <p:nvPr/>
        </p:nvSpPr>
        <p:spPr bwMode="auto">
          <a:xfrm rot="8728035" flipH="1">
            <a:off x="685397" y="3929262"/>
            <a:ext cx="4443221" cy="1260475"/>
          </a:xfrm>
          <a:custGeom>
            <a:avLst/>
            <a:gdLst>
              <a:gd name="T0" fmla="*/ 0 w 1996"/>
              <a:gd name="T1" fmla="*/ 0 h 688"/>
              <a:gd name="T2" fmla="*/ 544 w 1996"/>
              <a:gd name="T3" fmla="*/ 590 h 688"/>
              <a:gd name="T4" fmla="*/ 1996 w 1996"/>
              <a:gd name="T5" fmla="*/ 59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6" h="688">
                <a:moveTo>
                  <a:pt x="0" y="0"/>
                </a:moveTo>
                <a:cubicBezTo>
                  <a:pt x="105" y="246"/>
                  <a:pt x="211" y="492"/>
                  <a:pt x="544" y="590"/>
                </a:cubicBezTo>
                <a:cubicBezTo>
                  <a:pt x="877" y="688"/>
                  <a:pt x="1436" y="639"/>
                  <a:pt x="1996" y="590"/>
                </a:cubicBezTo>
              </a:path>
            </a:pathLst>
          </a:custGeom>
          <a:noFill/>
          <a:ln w="76200" cap="flat" cmpd="sng">
            <a:solidFill>
              <a:srgbClr val="FFFF66">
                <a:alpha val="52000"/>
              </a:srgbClr>
            </a:solidFill>
            <a:prstDash val="solid"/>
            <a:round/>
            <a:headEnd type="arrow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15445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1" descr="images-12.jpe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160463"/>
            <a:ext cx="5678487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Lectures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544108" y="2204864"/>
            <a:ext cx="2620491" cy="396044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6712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u="sng" dirty="0" smtClean="0">
                <a:cs typeface="+mn-cs"/>
              </a:rPr>
              <a:t>Lectures</a:t>
            </a:r>
            <a:r>
              <a:rPr lang="en-US" dirty="0" smtClean="0">
                <a:cs typeface="+mn-cs"/>
              </a:rPr>
              <a:t>:</a:t>
            </a:r>
            <a:r>
              <a:rPr lang="en-US" b="0" dirty="0" smtClean="0">
                <a:cs typeface="+mn-cs"/>
              </a:rPr>
              <a:t>  15 * 2 </a:t>
            </a:r>
            <a:r>
              <a:rPr lang="en-US" b="0" dirty="0" err="1" smtClean="0">
                <a:cs typeface="+mn-cs"/>
              </a:rPr>
              <a:t>hrs</a:t>
            </a:r>
            <a:endParaRPr lang="en-US" sz="2000" dirty="0">
              <a:solidFill>
                <a:srgbClr val="FFFF66"/>
              </a:solidFill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solidFill>
                  <a:srgbClr val="FFFF66"/>
                </a:solidFill>
              </a:rPr>
              <a:t>                                                 </a:t>
            </a:r>
            <a:r>
              <a:rPr lang="en-US" sz="2000" b="0" dirty="0" smtClean="0">
                <a:solidFill>
                  <a:srgbClr val="FFFF66"/>
                </a:solidFill>
              </a:rPr>
              <a:t>PS: Time </a:t>
            </a:r>
            <a:r>
              <a:rPr lang="en-US" sz="2000" b="0" dirty="0">
                <a:solidFill>
                  <a:srgbClr val="FFFF66"/>
                </a:solidFill>
              </a:rPr>
              <a:t>budget = </a:t>
            </a:r>
            <a:r>
              <a:rPr lang="en-US" sz="2000" b="0" dirty="0" smtClean="0">
                <a:solidFill>
                  <a:srgbClr val="FFFF66"/>
                </a:solidFill>
              </a:rPr>
              <a:t>(15*2hrs)*4 </a:t>
            </a:r>
            <a:r>
              <a:rPr lang="en-US" sz="2000" b="0" dirty="0">
                <a:solidFill>
                  <a:srgbClr val="FFFF66"/>
                </a:solidFill>
              </a:rPr>
              <a:t>= </a:t>
            </a:r>
            <a:r>
              <a:rPr lang="en-US" sz="2000" b="0" dirty="0" smtClean="0">
                <a:solidFill>
                  <a:srgbClr val="FFFF66"/>
                </a:solidFill>
              </a:rPr>
              <a:t>120 </a:t>
            </a:r>
            <a:r>
              <a:rPr lang="en-US" sz="2000" b="0" dirty="0" err="1">
                <a:solidFill>
                  <a:srgbClr val="FFFF66"/>
                </a:solidFill>
              </a:rPr>
              <a:t>hrs</a:t>
            </a:r>
            <a:r>
              <a:rPr lang="en-US" sz="2000" b="0" dirty="0">
                <a:solidFill>
                  <a:srgbClr val="FFFF66"/>
                </a:solidFill>
              </a:rPr>
              <a:t> </a:t>
            </a:r>
            <a:endParaRPr lang="en-US" sz="2000" b="0" dirty="0" smtClean="0">
              <a:solidFill>
                <a:srgbClr val="FFFF66"/>
              </a:solidFill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‘Web Lectures’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Slides</a:t>
            </a:r>
            <a:r>
              <a:rPr lang="en-US" dirty="0" smtClean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with audio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Date/Time: </a:t>
            </a:r>
            <a:r>
              <a:rPr lang="en-US" sz="2400" b="0" dirty="0">
                <a:cs typeface="+mn-cs"/>
              </a:rPr>
              <a:t>S</a:t>
            </a:r>
            <a:r>
              <a:rPr lang="en-US" sz="2400" b="0" dirty="0" smtClean="0">
                <a:cs typeface="+mn-cs"/>
              </a:rPr>
              <a:t>ee schedule (!)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Place: Your place instead of lecture room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Support: See page 40</a:t>
            </a:r>
          </a:p>
          <a:p>
            <a:pPr marL="0" indent="0"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tx2"/>
                </a:solidFill>
                <a:cs typeface="+mn-cs"/>
              </a:rPr>
              <a:t>    </a:t>
            </a:r>
            <a:endParaRPr lang="en-US" sz="2000" b="0" dirty="0" smtClean="0">
              <a:solidFill>
                <a:srgbClr val="FFFFFF"/>
              </a:solidFill>
              <a:cs typeface="+mn-cs"/>
            </a:endParaRPr>
          </a:p>
        </p:txBody>
      </p:sp>
      <p:pic>
        <p:nvPicPr>
          <p:cNvPr id="6" name="Picture 5" descr="Screen Shot 2016-09-22 at 09.5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2564904"/>
            <a:ext cx="537203" cy="4320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1" descr="images-10.jpe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089025"/>
            <a:ext cx="5091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Literature / </a:t>
            </a:r>
            <a:r>
              <a:rPr lang="en-US" sz="3200" dirty="0"/>
              <a:t>Campus Library </a:t>
            </a:r>
            <a:r>
              <a:rPr lang="en-US" sz="3200" dirty="0" err="1"/>
              <a:t>Arenberg</a:t>
            </a:r>
            <a:endParaRPr lang="en-US" sz="3200" dirty="0" smtClean="0"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400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A. Oppenheim &amp; R. Schafer  (*) 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`Digital Signal Processing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 </a:t>
            </a:r>
            <a:r>
              <a:rPr lang="en-US" sz="1800" b="0" dirty="0" smtClean="0">
                <a:cs typeface="+mn-cs"/>
              </a:rPr>
              <a:t>(Prentice Hall 1977)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L. Jackson</a:t>
            </a:r>
          </a:p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    </a:t>
            </a:r>
            <a:r>
              <a:rPr lang="en-US" sz="2400" b="0" dirty="0" smtClean="0">
                <a:cs typeface="+mn-cs"/>
              </a:rPr>
              <a:t>`Digital Filters and Signal Processing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(Kluwer 1986)</a:t>
            </a:r>
          </a:p>
          <a:p>
            <a:pPr>
              <a:defRPr/>
            </a:pPr>
            <a:r>
              <a:rPr lang="en-US" sz="2400" dirty="0"/>
              <a:t>Simon </a:t>
            </a:r>
            <a:r>
              <a:rPr lang="en-US" sz="2400" dirty="0" err="1"/>
              <a:t>Haykin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/>
              <a:t>     </a:t>
            </a:r>
            <a:r>
              <a:rPr lang="en-US" sz="2400" b="0" dirty="0"/>
              <a:t>`Adaptive Filter Theory</a:t>
            </a:r>
            <a:r>
              <a:rPr lang="ja-JP" altLang="en-US" sz="2400" b="0" dirty="0"/>
              <a:t>’</a:t>
            </a:r>
            <a:r>
              <a:rPr lang="en-US" sz="2400" dirty="0"/>
              <a:t> </a:t>
            </a:r>
            <a:r>
              <a:rPr lang="en-US" sz="1800" b="0" dirty="0"/>
              <a:t>(</a:t>
            </a:r>
            <a:r>
              <a:rPr lang="en-US" sz="1800" b="0" dirty="0" smtClean="0"/>
              <a:t>Pearson Education 2014)</a:t>
            </a:r>
            <a:endParaRPr lang="en-US" sz="1800" b="0" dirty="0"/>
          </a:p>
          <a:p>
            <a:pPr>
              <a:defRPr/>
            </a:pPr>
            <a:r>
              <a:rPr lang="en-US" sz="2400" dirty="0" smtClean="0">
                <a:cs typeface="+mn-cs"/>
              </a:rPr>
              <a:t>P.P. </a:t>
            </a:r>
            <a:r>
              <a:rPr lang="en-US" sz="2400" dirty="0" err="1" smtClean="0">
                <a:cs typeface="+mn-cs"/>
              </a:rPr>
              <a:t>Vaidyanathan</a:t>
            </a:r>
            <a:r>
              <a:rPr lang="en-US" sz="240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`</a:t>
            </a:r>
            <a:r>
              <a:rPr lang="en-US" sz="2400" b="0" dirty="0" err="1" smtClean="0">
                <a:cs typeface="+mn-cs"/>
              </a:rPr>
              <a:t>Multirate</a:t>
            </a:r>
            <a:r>
              <a:rPr lang="en-US" sz="2400" b="0" dirty="0" smtClean="0">
                <a:cs typeface="+mn-cs"/>
              </a:rPr>
              <a:t> Systems and Filter Banks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</a:t>
            </a:r>
            <a:r>
              <a:rPr lang="en-US" sz="1800" b="0" dirty="0"/>
              <a:t>Dorling </a:t>
            </a:r>
            <a:r>
              <a:rPr lang="en-US" sz="1800" b="0" dirty="0" smtClean="0"/>
              <a:t>Kindersley </a:t>
            </a:r>
            <a:r>
              <a:rPr lang="en-US" sz="1800" b="0" dirty="0" smtClean="0">
                <a:cs typeface="+mn-cs"/>
              </a:rPr>
              <a:t>1993)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M. </a:t>
            </a:r>
            <a:r>
              <a:rPr lang="en-US" sz="2400" dirty="0" err="1" smtClean="0">
                <a:cs typeface="+mn-cs"/>
              </a:rPr>
              <a:t>Bellanger</a:t>
            </a: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`Digital Processing of Signals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(Kluwer 1986)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etc...</a:t>
            </a: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848600" y="4765675"/>
            <a:ext cx="11858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Part-IV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812088" y="3033713"/>
            <a:ext cx="11430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Part-III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12088" y="1704975"/>
            <a:ext cx="10588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Part-II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848600" y="1160463"/>
            <a:ext cx="973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 dirty="0">
                <a:solidFill>
                  <a:srgbClr val="FFFF66"/>
                </a:solidFill>
                <a:cs typeface="+mn-cs"/>
              </a:rPr>
              <a:t>Part-I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381328"/>
            <a:ext cx="7219945" cy="338554"/>
          </a:xfrm>
          <a:prstGeom prst="rect">
            <a:avLst/>
          </a:prstGeom>
          <a:solidFill>
            <a:srgbClr val="116E8A"/>
          </a:solidFill>
        </p:spPr>
        <p:txBody>
          <a:bodyPr wrap="none" rtlCol="0">
            <a:spAutoFit/>
          </a:bodyPr>
          <a:lstStyle/>
          <a:p>
            <a:r>
              <a:rPr lang="en-US" sz="1600" b="0" dirty="0" smtClean="0"/>
              <a:t>(*) MOOC </a:t>
            </a:r>
            <a:r>
              <a:rPr lang="en-US" sz="1600" b="0" dirty="0" err="1"/>
              <a:t>www.edx.org</a:t>
            </a:r>
            <a:r>
              <a:rPr lang="en-US" sz="1600" b="0" dirty="0"/>
              <a:t>/course/discrete-time-signal-processing-mitx-6-341x-1 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" descr="images-10.jpe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089025"/>
            <a:ext cx="514985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Literature / DSP-CIS Library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Collection of books is available to support course material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List/reservation via DSP-CIS webpage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b="0" u="sng" dirty="0" smtClean="0">
                <a:cs typeface="+mn-cs"/>
              </a:rPr>
              <a:t>Contact</a:t>
            </a:r>
            <a:r>
              <a:rPr lang="en-US" sz="2400" b="0" dirty="0" smtClean="0">
                <a:cs typeface="+mn-cs"/>
              </a:rPr>
              <a:t>: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amin.hassani@</a:t>
            </a:r>
            <a:r>
              <a:rPr lang="en-US" sz="2400" b="0" dirty="0" err="1">
                <a:solidFill>
                  <a:srgbClr val="FFFF66"/>
                </a:solidFill>
                <a:cs typeface="+mn-cs"/>
              </a:rPr>
              <a:t>esat.kuleuven.be</a:t>
            </a:r>
            <a:endParaRPr lang="en-US" dirty="0" smtClean="0">
              <a:solidFill>
                <a:srgbClr val="FFFF6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93663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Exercise Sessions: Acoustic Modem Project 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60463"/>
            <a:ext cx="8558213" cy="5005387"/>
          </a:xfrm>
        </p:spPr>
        <p:txBody>
          <a:bodyPr/>
          <a:lstStyle/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lvl="1">
              <a:lnSpc>
                <a:spcPct val="85000"/>
              </a:lnSpc>
              <a:defRPr/>
            </a:pPr>
            <a:r>
              <a:rPr lang="en-US" sz="2000" dirty="0">
                <a:cs typeface="+mn-cs"/>
              </a:rPr>
              <a:t>D</a:t>
            </a:r>
            <a:r>
              <a:rPr lang="en-US" sz="2000" dirty="0" smtClean="0">
                <a:cs typeface="+mn-cs"/>
              </a:rPr>
              <a:t>igital communication over an acoustic channel </a:t>
            </a:r>
          </a:p>
          <a:p>
            <a:pPr marL="457200" lvl="1" indent="0">
              <a:lnSpc>
                <a:spcPct val="85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(from loudspeaker to microphone)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000" dirty="0" smtClean="0">
                <a:cs typeface="+mn-cs"/>
              </a:rPr>
              <a:t>FFT/IFFT-based modulation format : OFDM</a:t>
            </a:r>
          </a:p>
          <a:p>
            <a:pPr marL="400050" lvl="1" indent="0">
              <a:lnSpc>
                <a:spcPct val="85000"/>
              </a:lnSpc>
              <a:buFontTx/>
              <a:buNone/>
              <a:defRPr/>
            </a:pPr>
            <a:r>
              <a:rPr lang="en-US" sz="2000" dirty="0">
                <a:cs typeface="+mn-cs"/>
              </a:rPr>
              <a:t> </a:t>
            </a:r>
            <a:r>
              <a:rPr lang="en-US" sz="2000" dirty="0" smtClean="0">
                <a:cs typeface="+mn-cs"/>
              </a:rPr>
              <a:t>    (as in ADSL/VDSL, </a:t>
            </a:r>
            <a:r>
              <a:rPr lang="en-US" sz="2000" dirty="0" err="1" smtClean="0">
                <a:cs typeface="+mn-cs"/>
              </a:rPr>
              <a:t>WiFi</a:t>
            </a:r>
            <a:r>
              <a:rPr lang="en-US" sz="2000" dirty="0" smtClean="0">
                <a:cs typeface="+mn-cs"/>
              </a:rPr>
              <a:t>, DAB, DVB,…) </a:t>
            </a:r>
          </a:p>
          <a:p>
            <a:pPr lvl="1" indent="-342900">
              <a:lnSpc>
                <a:spcPct val="85000"/>
              </a:lnSpc>
              <a:defRPr/>
            </a:pPr>
            <a:r>
              <a:rPr lang="en-US" sz="2000" dirty="0" smtClean="0">
                <a:cs typeface="+mn-cs"/>
              </a:rPr>
              <a:t>Channel estimation, equalization, etc…</a:t>
            </a:r>
          </a:p>
        </p:txBody>
      </p:sp>
      <p:grpSp>
        <p:nvGrpSpPr>
          <p:cNvPr id="39939" name="Group 22"/>
          <p:cNvGrpSpPr>
            <a:grpSpLocks/>
          </p:cNvGrpSpPr>
          <p:nvPr/>
        </p:nvGrpSpPr>
        <p:grpSpPr bwMode="auto">
          <a:xfrm>
            <a:off x="611188" y="1304925"/>
            <a:ext cx="8101012" cy="3132138"/>
            <a:chOff x="395536" y="1772816"/>
            <a:chExt cx="8604956" cy="3276364"/>
          </a:xfrm>
        </p:grpSpPr>
        <p:sp>
          <p:nvSpPr>
            <p:cNvPr id="39946" name="Rectangle 1"/>
            <p:cNvSpPr>
              <a:spLocks noChangeArrowheads="1"/>
            </p:cNvSpPr>
            <p:nvPr/>
          </p:nvSpPr>
          <p:spPr bwMode="auto">
            <a:xfrm>
              <a:off x="395536" y="1772816"/>
              <a:ext cx="8604956" cy="3276364"/>
            </a:xfrm>
            <a:prstGeom prst="rect">
              <a:avLst/>
            </a:prstGeom>
            <a:solidFill>
              <a:srgbClr val="FFCC66">
                <a:alpha val="58823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pic>
          <p:nvPicPr>
            <p:cNvPr id="39947" name="Picture 10" descr="MCj0424762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322" y="2385206"/>
              <a:ext cx="1295400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1" descr="MCj023032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147" y="2205819"/>
              <a:ext cx="1490662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061504" y="2025227"/>
              <a:ext cx="3190393" cy="2771542"/>
            </a:xfrm>
            <a:prstGeom prst="rect">
              <a:avLst/>
            </a:prstGeom>
            <a:solidFill>
              <a:srgbClr val="EBEB5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3007544" y="3034872"/>
              <a:ext cx="301840" cy="647634"/>
            </a:xfrm>
            <a:custGeom>
              <a:avLst/>
              <a:gdLst>
                <a:gd name="T0" fmla="*/ 0 w 205"/>
                <a:gd name="T1" fmla="*/ 294 h 294"/>
                <a:gd name="T2" fmla="*/ 137 w 205"/>
                <a:gd name="T3" fmla="*/ 204 h 294"/>
                <a:gd name="T4" fmla="*/ 69 w 205"/>
                <a:gd name="T5" fmla="*/ 68 h 294"/>
                <a:gd name="T6" fmla="*/ 205 w 205"/>
                <a:gd name="T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294">
                  <a:moveTo>
                    <a:pt x="0" y="294"/>
                  </a:moveTo>
                  <a:cubicBezTo>
                    <a:pt x="63" y="268"/>
                    <a:pt x="126" y="242"/>
                    <a:pt x="137" y="204"/>
                  </a:cubicBezTo>
                  <a:cubicBezTo>
                    <a:pt x="148" y="166"/>
                    <a:pt x="58" y="102"/>
                    <a:pt x="69" y="68"/>
                  </a:cubicBezTo>
                  <a:cubicBezTo>
                    <a:pt x="80" y="34"/>
                    <a:pt x="142" y="17"/>
                    <a:pt x="205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145868" y="3509803"/>
              <a:ext cx="895401" cy="38027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D-to-A</a:t>
              </a: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6265387" y="3501501"/>
              <a:ext cx="940930" cy="37861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/>
                <a:t>A-to-D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2086849" y="4019608"/>
              <a:ext cx="1050537" cy="50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+amplif.</a:t>
              </a: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>
              <a:off x="6285622" y="4056141"/>
              <a:ext cx="1050537" cy="50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+filtering</a:t>
              </a:r>
            </a:p>
            <a:p>
              <a:pPr algn="l">
                <a:lnSpc>
                  <a:spcPct val="75000"/>
                </a:lnSpc>
                <a:defRPr/>
              </a:pPr>
              <a:r>
                <a:rPr lang="en-US" sz="1600"/>
                <a:t>+…</a:t>
              </a:r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872695" y="3753912"/>
              <a:ext cx="3271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7201259" y="3680846"/>
              <a:ext cx="3271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auto">
            <a:xfrm>
              <a:off x="1692265" y="3645973"/>
              <a:ext cx="182115" cy="2158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7525020" y="3538034"/>
              <a:ext cx="215841" cy="2490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 flipV="1">
              <a:off x="1366819" y="3753912"/>
              <a:ext cx="3271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35"/>
            <p:cNvSpPr>
              <a:spLocks noChangeArrowheads="1"/>
            </p:cNvSpPr>
            <p:nvPr/>
          </p:nvSpPr>
          <p:spPr bwMode="auto">
            <a:xfrm>
              <a:off x="820472" y="3494859"/>
              <a:ext cx="553091" cy="471610"/>
            </a:xfrm>
            <a:prstGeom prst="rect">
              <a:avLst/>
            </a:prstGeom>
            <a:solidFill>
              <a:srgbClr val="EBEB5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Tx</a:t>
              </a: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V="1">
              <a:off x="7740860" y="3680846"/>
              <a:ext cx="32713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39"/>
            <p:cNvSpPr>
              <a:spLocks noChangeArrowheads="1"/>
            </p:cNvSpPr>
            <p:nvPr/>
          </p:nvSpPr>
          <p:spPr bwMode="auto">
            <a:xfrm>
              <a:off x="8064621" y="3430095"/>
              <a:ext cx="586817" cy="471610"/>
            </a:xfrm>
            <a:prstGeom prst="rect">
              <a:avLst/>
            </a:prstGeom>
            <a:solidFill>
              <a:srgbClr val="EBEB5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/>
                <a:t>Rx</a:t>
              </a:r>
            </a:p>
          </p:txBody>
        </p:sp>
      </p:grpSp>
      <p:sp>
        <p:nvSpPr>
          <p:cNvPr id="39940" name="Right Arrow 23"/>
          <p:cNvSpPr>
            <a:spLocks noChangeArrowheads="1"/>
          </p:cNvSpPr>
          <p:nvPr/>
        </p:nvSpPr>
        <p:spPr bwMode="auto">
          <a:xfrm>
            <a:off x="358775" y="2924175"/>
            <a:ext cx="649288" cy="541338"/>
          </a:xfrm>
          <a:prstGeom prst="rightArrow">
            <a:avLst>
              <a:gd name="adj1" fmla="val 50000"/>
              <a:gd name="adj2" fmla="val 49976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9941" name="Right Arrow 28"/>
          <p:cNvSpPr>
            <a:spLocks noChangeArrowheads="1"/>
          </p:cNvSpPr>
          <p:nvPr/>
        </p:nvSpPr>
        <p:spPr bwMode="auto">
          <a:xfrm>
            <a:off x="8351838" y="2889250"/>
            <a:ext cx="647700" cy="539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39944" name="TextBox 1"/>
          <p:cNvSpPr txBox="1">
            <a:spLocks noChangeArrowheads="1"/>
          </p:cNvSpPr>
          <p:nvPr/>
        </p:nvSpPr>
        <p:spPr bwMode="auto">
          <a:xfrm>
            <a:off x="-4763" y="1520825"/>
            <a:ext cx="20574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Digital Picture (IN)</a:t>
            </a:r>
          </a:p>
        </p:txBody>
      </p:sp>
      <p:sp>
        <p:nvSpPr>
          <p:cNvPr id="39945" name="TextBox 26"/>
          <p:cNvSpPr txBox="1">
            <a:spLocks noChangeArrowheads="1"/>
          </p:cNvSpPr>
          <p:nvPr/>
        </p:nvSpPr>
        <p:spPr bwMode="auto">
          <a:xfrm>
            <a:off x="6834188" y="4437063"/>
            <a:ext cx="2312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rgbClr val="FFFF66"/>
                </a:solidFill>
              </a:rPr>
              <a:t>Digital Picture (OUT)</a:t>
            </a:r>
          </a:p>
        </p:txBody>
      </p:sp>
      <p:pic>
        <p:nvPicPr>
          <p:cNvPr id="2" name="Picture 1" descr="NdZSXiHSJMP3roDLgLNNUM-320-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828"/>
            <a:ext cx="1432069" cy="805539"/>
          </a:xfrm>
          <a:prstGeom prst="rect">
            <a:avLst/>
          </a:prstGeom>
        </p:spPr>
      </p:pic>
      <p:pic>
        <p:nvPicPr>
          <p:cNvPr id="29" name="Picture 28" descr="NdZSXiHSJMP3roDLgLNNUM-320-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00" y="3609020"/>
            <a:ext cx="1368152" cy="7695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9-19 at 09.33.00.png"/>
          <p:cNvPicPr>
            <a:picLocks noChangeAspect="1"/>
          </p:cNvPicPr>
          <p:nvPr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7679"/>
            <a:ext cx="2016224" cy="2737625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1080000" lon="1560000" rev="0"/>
            </a:camera>
            <a:lightRig rig="threePt" dir="t"/>
          </a:scene3d>
        </p:spPr>
      </p:pic>
      <p:pic>
        <p:nvPicPr>
          <p:cNvPr id="4" name="Picture 3" descr="Amin.jpg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3137853"/>
            <a:ext cx="2412267" cy="2667411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2" name="Picture 1" descr="Screen Shot 2017-09-25 at 14.51.16.png"/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2231389" cy="274492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5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227" y="4149080"/>
            <a:ext cx="2167255" cy="2706373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6264275" y="1125538"/>
            <a:ext cx="2628900" cy="431800"/>
          </a:xfrm>
          <a:prstGeom prst="rect">
            <a:avLst/>
          </a:prstGeom>
          <a:solidFill>
            <a:srgbClr val="EBEB5F">
              <a:alpha val="25098"/>
            </a:srgbClr>
          </a:solidFill>
          <a:ln w="12700">
            <a:solidFill>
              <a:srgbClr val="3F3E08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0"/>
              <a:t>PS: groups of 2</a:t>
            </a:r>
            <a:r>
              <a:rPr lang="en-US"/>
              <a:t> </a:t>
            </a:r>
          </a:p>
        </p:txBody>
      </p:sp>
      <p:sp>
        <p:nvSpPr>
          <p:cNvPr id="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9388" y="93663"/>
            <a:ext cx="8785225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Exercise Sessions: Acoustic Modem Project </a:t>
            </a:r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3"/>
            <a:ext cx="8558213" cy="5380037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cs typeface="+mn-cs"/>
              </a:rPr>
              <a:t>Runs over 8 weeks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>
                <a:cs typeface="+mn-cs"/>
              </a:rPr>
              <a:t>E</a:t>
            </a:r>
            <a:r>
              <a:rPr lang="en-US" sz="2400" b="0" dirty="0" smtClean="0">
                <a:cs typeface="+mn-cs"/>
              </a:rPr>
              <a:t>ach week 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1 PC/</a:t>
            </a:r>
            <a:r>
              <a:rPr lang="en-US" dirty="0" err="1" smtClean="0">
                <a:cs typeface="+mn-cs"/>
              </a:rPr>
              <a:t>Matlab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s</a:t>
            </a:r>
            <a:r>
              <a:rPr lang="en-US" dirty="0" smtClean="0">
                <a:cs typeface="+mn-cs"/>
              </a:rPr>
              <a:t>ession (supervised, 2.5hrs)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cs typeface="+mn-cs"/>
              </a:rPr>
              <a:t>2 ‘Homework’ </a:t>
            </a:r>
            <a:r>
              <a:rPr lang="en-US" dirty="0" err="1" smtClean="0">
                <a:cs typeface="+mn-cs"/>
              </a:rPr>
              <a:t>sesions</a:t>
            </a:r>
            <a:r>
              <a:rPr lang="en-US" dirty="0" smtClean="0">
                <a:cs typeface="+mn-cs"/>
              </a:rPr>
              <a:t> (unsupervised, 2*2.5hrs)</a:t>
            </a:r>
            <a:r>
              <a:rPr lang="en-US" sz="2000" dirty="0" smtClean="0">
                <a:cs typeface="+mn-cs"/>
              </a:rPr>
              <a:t>                   </a:t>
            </a:r>
          </a:p>
          <a:p>
            <a:pPr marL="0" indent="0">
              <a:lnSpc>
                <a:spcPct val="85000"/>
              </a:lnSpc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                           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PS: Time budget = 8*(2.5hrs+5hrs) = 60 </a:t>
            </a:r>
            <a:r>
              <a:rPr lang="en-US" sz="2000" b="0" dirty="0" err="1" smtClean="0">
                <a:solidFill>
                  <a:srgbClr val="FFFF66"/>
                </a:solidFill>
                <a:cs typeface="+mn-cs"/>
              </a:rPr>
              <a:t>hrs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 </a:t>
            </a:r>
            <a:endParaRPr lang="en-US" sz="2000" b="0" dirty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‘Deliverables’ after week 2, 4, 6, 8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dirty="0" smtClean="0">
                <a:solidFill>
                  <a:srgbClr val="FFFFFF"/>
                </a:solidFill>
                <a:cs typeface="+mn-cs"/>
              </a:rPr>
              <a:t>Grading: based on deliverables, evaluated during sessions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              main part=80%, optional part=20% </a:t>
            </a:r>
          </a:p>
          <a:p>
            <a:pPr>
              <a:lnSpc>
                <a:spcPct val="85000"/>
              </a:lnSpc>
              <a:defRPr/>
            </a:pP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TAs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: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amin.hassani@kuleuven.be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400" b="0" dirty="0" err="1" smtClean="0">
                <a:solidFill>
                  <a:srgbClr val="FFFF66"/>
                </a:solidFill>
                <a:cs typeface="+mn-cs"/>
              </a:rPr>
              <a:t>English+Persian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)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sz="2400" b="0" dirty="0" smtClean="0">
                <a:solidFill>
                  <a:srgbClr val="FFFF66"/>
                </a:solidFill>
              </a:rPr>
              <a:t>            </a:t>
            </a:r>
            <a:r>
              <a:rPr lang="en-US" sz="2400" b="0" dirty="0" err="1" smtClean="0">
                <a:solidFill>
                  <a:srgbClr val="FFFF66"/>
                </a:solidFill>
              </a:rPr>
              <a:t>mohit</a:t>
            </a:r>
            <a:r>
              <a:rPr lang="en-US" sz="2400" b="0" dirty="0" err="1" smtClean="0">
                <a:solidFill>
                  <a:srgbClr val="FFFF66"/>
                </a:solidFill>
              </a:rPr>
              <a:t>.sharma@</a:t>
            </a:r>
            <a:r>
              <a:rPr lang="en-US" sz="2400" b="0" dirty="0" err="1" smtClean="0">
                <a:solidFill>
                  <a:srgbClr val="FFFF66"/>
                </a:solidFill>
              </a:rPr>
              <a:t>kuleuven.be</a:t>
            </a:r>
            <a:r>
              <a:rPr lang="en-US" sz="2400" b="0" dirty="0" smtClean="0">
                <a:solidFill>
                  <a:srgbClr val="FFFF66"/>
                </a:solidFill>
              </a:rPr>
              <a:t> </a:t>
            </a:r>
            <a:r>
              <a:rPr lang="en-US" sz="1400" b="0" dirty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English</a:t>
            </a:r>
            <a:r>
              <a:rPr lang="en-US" sz="1400" b="0" dirty="0" err="1" smtClean="0">
                <a:solidFill>
                  <a:srgbClr val="FFFF66"/>
                </a:solidFill>
              </a:rPr>
              <a:t>+Hindi</a:t>
            </a:r>
            <a:r>
              <a:rPr lang="en-US" sz="1400" b="0" dirty="0" smtClean="0">
                <a:solidFill>
                  <a:srgbClr val="FFFF66"/>
                </a:solidFill>
              </a:rPr>
              <a:t>)</a:t>
            </a:r>
            <a:endParaRPr lang="en-US" sz="1400" b="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85000"/>
              </a:lnSpc>
              <a:buNone/>
              <a:defRPr/>
            </a:pPr>
            <a:r>
              <a:rPr lang="en-US" sz="1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                   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robbe.vanrompaey@kuleuven.be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400" b="0" dirty="0" err="1" smtClean="0">
                <a:solidFill>
                  <a:srgbClr val="FFFF66"/>
                </a:solidFill>
                <a:cs typeface="+mn-cs"/>
              </a:rPr>
              <a:t>Dutch+English+</a:t>
            </a:r>
            <a:r>
              <a:rPr lang="en-US" sz="1400" b="0" dirty="0" err="1" smtClean="0">
                <a:solidFill>
                  <a:srgbClr val="FFFF66"/>
                </a:solidFill>
                <a:cs typeface="+mn-cs"/>
              </a:rPr>
              <a:t>French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)  </a:t>
            </a:r>
            <a:endParaRPr lang="en-US" sz="1400" b="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85000"/>
              </a:lnSpc>
              <a:buNone/>
              <a:defRPr/>
            </a:pPr>
            <a:r>
              <a:rPr lang="en-US" sz="1400" b="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1400" b="0" dirty="0" smtClean="0">
                <a:solidFill>
                  <a:srgbClr val="FFFF66"/>
                </a:solidFill>
                <a:cs typeface="+mn-cs"/>
              </a:rPr>
              <a:t>                    </a:t>
            </a:r>
            <a:r>
              <a:rPr lang="en-US" sz="2400" b="0" dirty="0" err="1" smtClean="0">
                <a:solidFill>
                  <a:srgbClr val="FFFF66"/>
                </a:solidFill>
              </a:rPr>
              <a:t>jeroen.verdyck@kuleuven.be</a:t>
            </a:r>
            <a:r>
              <a:rPr lang="en-US" sz="2400" b="0" dirty="0" smtClean="0">
                <a:solidFill>
                  <a:srgbClr val="FFFF66"/>
                </a:solidFill>
              </a:rPr>
              <a:t> </a:t>
            </a:r>
            <a:r>
              <a:rPr lang="en-US" sz="1400" b="0" dirty="0" smtClean="0">
                <a:solidFill>
                  <a:srgbClr val="FFFF66"/>
                </a:solidFill>
              </a:rPr>
              <a:t>(</a:t>
            </a:r>
            <a:r>
              <a:rPr lang="en-US" sz="1400" b="0" dirty="0" err="1">
                <a:solidFill>
                  <a:srgbClr val="FFFF66"/>
                </a:solidFill>
              </a:rPr>
              <a:t>Dutch+English+French</a:t>
            </a:r>
            <a:r>
              <a:rPr lang="en-US" sz="1400" b="0" dirty="0" smtClean="0">
                <a:solidFill>
                  <a:srgbClr val="FFFF66"/>
                </a:solidFill>
              </a:rPr>
              <a:t>)</a:t>
            </a:r>
            <a:endParaRPr lang="en-US" sz="1400" b="0" dirty="0" smtClean="0">
              <a:solidFill>
                <a:srgbClr val="FFFF66"/>
              </a:solidFill>
            </a:endParaRPr>
          </a:p>
          <a:p>
            <a:pPr>
              <a:lnSpc>
                <a:spcPct val="85000"/>
              </a:lnSpc>
              <a:buNone/>
              <a:defRPr/>
            </a:pPr>
            <a:endParaRPr lang="en-US" sz="1400" b="0" dirty="0">
              <a:solidFill>
                <a:srgbClr val="FFFF66"/>
              </a:solidFill>
            </a:endParaRPr>
          </a:p>
          <a:p>
            <a:pPr>
              <a:lnSpc>
                <a:spcPct val="85000"/>
              </a:lnSpc>
              <a:buNone/>
              <a:defRPr/>
            </a:pPr>
            <a:endParaRPr lang="en-US" sz="1400" b="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images-13.jpe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08163"/>
            <a:ext cx="60356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2068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Oral exam, with preparation time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Open book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Grading 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i="1" dirty="0" smtClean="0">
                <a:cs typeface="+mn-cs"/>
              </a:rPr>
              <a:t>      </a:t>
            </a:r>
            <a:r>
              <a:rPr lang="en-US" b="0" dirty="0" smtClean="0">
                <a:cs typeface="+mn-cs"/>
              </a:rPr>
              <a:t>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question-1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 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 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+5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Acoustic Modem Project evaluation </a:t>
            </a:r>
            <a:r>
              <a:rPr lang="en-US" sz="1800" b="0" dirty="0" smtClean="0">
                <a:cs typeface="+mn-cs"/>
              </a:rPr>
              <a:t>(p.36)      </a:t>
            </a:r>
            <a:r>
              <a:rPr lang="en-US" b="0" i="1" dirty="0" smtClean="0">
                <a:cs typeface="+mn-cs"/>
              </a:rPr>
              <a:t>___</a:t>
            </a:r>
          </a:p>
          <a:p>
            <a:pPr>
              <a:buFontTx/>
              <a:buNone/>
              <a:defRPr/>
            </a:pPr>
            <a:r>
              <a:rPr lang="en-US" b="0" i="1" dirty="0" smtClean="0">
                <a:cs typeface="+mn-cs"/>
              </a:rPr>
              <a:t>  </a:t>
            </a:r>
            <a:r>
              <a:rPr lang="en-US" b="0" dirty="0" smtClean="0">
                <a:cs typeface="+mn-cs"/>
              </a:rPr>
              <a:t>= 20 </a:t>
            </a:r>
            <a:r>
              <a:rPr lang="en-US" b="0" dirty="0" err="1" smtClean="0">
                <a:cs typeface="+mn-cs"/>
              </a:rPr>
              <a:t>pts</a:t>
            </a:r>
            <a:endParaRPr lang="en-US" b="0" dirty="0" smtClean="0"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Exam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images-13.jpe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808163"/>
            <a:ext cx="60356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20688"/>
            <a:ext cx="8558213" cy="52895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Oral exam, with preparation time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Open book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Grading 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i="1" dirty="0" smtClean="0">
                <a:cs typeface="+mn-cs"/>
              </a:rPr>
              <a:t>      </a:t>
            </a:r>
            <a:r>
              <a:rPr lang="en-US" b="0" dirty="0" smtClean="0">
                <a:cs typeface="+mn-cs"/>
              </a:rPr>
              <a:t>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question-1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 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question-2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 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question-3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+5 </a:t>
            </a:r>
            <a:r>
              <a:rPr lang="en-US" b="0" dirty="0" err="1" smtClean="0">
                <a:cs typeface="+mn-cs"/>
              </a:rPr>
              <a:t>pts</a:t>
            </a:r>
            <a:r>
              <a:rPr lang="en-US" b="0" dirty="0" smtClean="0">
                <a:cs typeface="+mn-cs"/>
              </a:rPr>
              <a:t> for </a:t>
            </a:r>
            <a:r>
              <a:rPr lang="en-US" b="0" dirty="0"/>
              <a:t>question-4 on Acoustic </a:t>
            </a:r>
            <a:r>
              <a:rPr lang="en-US" b="0" dirty="0" smtClean="0"/>
              <a:t>Modem Project</a:t>
            </a:r>
            <a:r>
              <a:rPr lang="en-US" sz="1800" b="0" dirty="0" smtClean="0">
                <a:cs typeface="+mn-cs"/>
              </a:rPr>
              <a:t>       </a:t>
            </a:r>
            <a:r>
              <a:rPr lang="en-US" b="0" i="1" dirty="0" smtClean="0">
                <a:cs typeface="+mn-cs"/>
              </a:rPr>
              <a:t>___</a:t>
            </a:r>
          </a:p>
          <a:p>
            <a:pPr>
              <a:buFontTx/>
              <a:buNone/>
              <a:defRPr/>
            </a:pPr>
            <a:r>
              <a:rPr lang="en-US" b="0" i="1" dirty="0" smtClean="0">
                <a:cs typeface="+mn-cs"/>
              </a:rPr>
              <a:t>  </a:t>
            </a:r>
            <a:r>
              <a:rPr lang="en-US" b="0" dirty="0" smtClean="0">
                <a:cs typeface="+mn-cs"/>
              </a:rPr>
              <a:t>= 20 </a:t>
            </a:r>
            <a:r>
              <a:rPr lang="en-US" b="0" dirty="0" err="1" smtClean="0">
                <a:cs typeface="+mn-cs"/>
              </a:rPr>
              <a:t>pts</a:t>
            </a:r>
            <a:endParaRPr lang="en-US" b="0" dirty="0" smtClean="0"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cs typeface="+mj-cs"/>
              </a:rPr>
              <a:t>S</a:t>
            </a:r>
            <a:r>
              <a:rPr lang="en-US" sz="3200" dirty="0" smtClean="0">
                <a:cs typeface="+mj-cs"/>
              </a:rPr>
              <a:t>eptember Retake Exam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9-25 at 14.51.16.png"/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63" y="1664804"/>
            <a:ext cx="2487794" cy="3060340"/>
          </a:xfrm>
          <a:prstGeom prst="rect">
            <a:avLst/>
          </a:prstGeom>
          <a:scene3d>
            <a:camera prst="orthographicFront">
              <a:rot lat="1080000" lon="1560000" rev="0"/>
            </a:camera>
            <a:lightRig rig="threePt" dir="t"/>
          </a:scene3d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3663"/>
            <a:ext cx="8821738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Website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6000"/>
            <a:ext cx="8558213" cy="52212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spcAft>
                <a:spcPts val="1200"/>
              </a:spcAft>
              <a:buFontTx/>
              <a:buAutoNum type="arabicParenR"/>
              <a:defRPr/>
            </a:pPr>
            <a:r>
              <a:rPr lang="en-US" dirty="0" smtClean="0"/>
              <a:t>TOLEDO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dirty="0" smtClean="0"/>
              <a:t>2) </a:t>
            </a:r>
            <a:r>
              <a:rPr lang="en-US" sz="2400" dirty="0" err="1" smtClean="0"/>
              <a:t>homes.esat.kuleuven.be</a:t>
            </a:r>
            <a:r>
              <a:rPr lang="en-US" sz="2400" dirty="0"/>
              <a:t>/</a:t>
            </a:r>
            <a:r>
              <a:rPr lang="en-US" sz="2400" dirty="0" smtClean="0"/>
              <a:t>~</a:t>
            </a:r>
            <a:r>
              <a:rPr lang="en-US" sz="2400" dirty="0" err="1" smtClean="0"/>
              <a:t>dspuser</a:t>
            </a:r>
            <a:r>
              <a:rPr lang="en-US" sz="2400" dirty="0" smtClean="0"/>
              <a:t>/DSP-CIS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Contact:</a:t>
            </a:r>
            <a:r>
              <a:rPr lang="en-US" dirty="0" smtClean="0">
                <a:cs typeface="+mn-cs"/>
              </a:rPr>
              <a:t> </a:t>
            </a:r>
            <a:r>
              <a:rPr lang="en-GB" sz="2400" b="0" dirty="0" err="1" smtClean="0">
                <a:solidFill>
                  <a:srgbClr val="FFFF66"/>
                </a:solidFill>
                <a:cs typeface="+mn-cs"/>
              </a:rPr>
              <a:t>robbe.vanrompaey@kuleuven.be</a:t>
            </a:r>
            <a:endParaRPr lang="en-US" sz="2400" dirty="0" smtClean="0">
              <a:solidFill>
                <a:srgbClr val="FFFF66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Slides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Project info/schedule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DSP-CIS Library</a:t>
            </a:r>
          </a:p>
          <a:p>
            <a:pPr>
              <a:lnSpc>
                <a:spcPct val="90000"/>
              </a:lnSpc>
              <a:defRPr/>
            </a:pPr>
            <a:r>
              <a:rPr lang="en-US" b="0" dirty="0" smtClean="0">
                <a:cs typeface="+mn-cs"/>
              </a:rPr>
              <a:t>FAQs   </a:t>
            </a:r>
            <a:r>
              <a:rPr lang="en-US" sz="2400" b="0" dirty="0" smtClean="0">
                <a:cs typeface="+mn-cs"/>
              </a:rPr>
              <a:t>(send questions to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solidFill>
                  <a:schemeClr val="hlink"/>
                </a:solidFill>
                <a:cs typeface="+mn-cs"/>
              </a:rPr>
              <a:t>                 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robbe.vanrompaey</a:t>
            </a:r>
            <a:r>
              <a:rPr lang="en-GB" sz="2400" b="0" dirty="0" smtClean="0">
                <a:solidFill>
                  <a:srgbClr val="FFFF66"/>
                </a:solidFill>
                <a:cs typeface="+mn-cs"/>
              </a:rPr>
              <a:t>@</a:t>
            </a:r>
            <a:r>
              <a:rPr lang="en-GB" sz="2400" b="0" dirty="0" err="1" smtClean="0">
                <a:solidFill>
                  <a:srgbClr val="FFFF66"/>
                </a:solidFill>
                <a:cs typeface="+mn-cs"/>
              </a:rPr>
              <a:t>kuleuven.be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                </a:t>
            </a:r>
            <a:r>
              <a:rPr lang="en-US" sz="2400" b="0" dirty="0" smtClean="0">
                <a:cs typeface="+mn-cs"/>
              </a:rPr>
              <a:t> or </a:t>
            </a:r>
            <a:r>
              <a:rPr lang="en-US" sz="2400" b="0" dirty="0" err="1" smtClean="0">
                <a:solidFill>
                  <a:srgbClr val="FFFF66"/>
                </a:solidFill>
                <a:cs typeface="+mn-cs"/>
              </a:rPr>
              <a:t>marc.moonen@kuleuven.be</a:t>
            </a:r>
            <a:r>
              <a:rPr lang="en-US" sz="2400" b="0" dirty="0" smtClean="0">
                <a:cs typeface="+mn-cs"/>
              </a:rPr>
              <a:t>)</a:t>
            </a:r>
            <a:endParaRPr lang="en-US" sz="24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Why study DSP ?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58213" cy="528955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b="0" dirty="0">
                <a:cs typeface="+mn-cs"/>
              </a:rPr>
              <a:t>S</a:t>
            </a:r>
            <a:r>
              <a:rPr lang="en-US" b="0" dirty="0" smtClean="0">
                <a:cs typeface="+mn-cs"/>
              </a:rPr>
              <a:t>tart with two `DSP in applications</a:t>
            </a:r>
            <a:r>
              <a:rPr lang="ja-JP" altLang="en-US" b="0" dirty="0" smtClean="0">
                <a:latin typeface="Arial"/>
                <a:cs typeface="+mn-cs"/>
              </a:rPr>
              <a:t>’</a:t>
            </a:r>
            <a:r>
              <a:rPr lang="en-US" b="0" dirty="0" smtClean="0">
                <a:cs typeface="+mn-cs"/>
              </a:rPr>
              <a:t> examples: 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- DSP in mobile communications</a:t>
            </a:r>
          </a:p>
          <a:p>
            <a:pPr marL="457200" lvl="1" indent="0">
              <a:buFontTx/>
              <a:buNone/>
              <a:defRPr/>
            </a:pPr>
            <a:r>
              <a:rPr lang="en-US" sz="2800" dirty="0" smtClean="0"/>
              <a:t>- DSP in hearing aids</a:t>
            </a:r>
            <a:endParaRPr lang="en-US" sz="2800" dirty="0"/>
          </a:p>
          <a:p>
            <a:pPr marL="457200" lvl="1" indent="0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b="0" dirty="0" smtClean="0">
                <a:cs typeface="+mn-cs"/>
              </a:rPr>
              <a:t>Main message: </a:t>
            </a:r>
          </a:p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  </a:t>
            </a:r>
            <a:r>
              <a:rPr lang="en-US" b="0" dirty="0" smtClean="0">
                <a:cs typeface="+mn-cs"/>
              </a:rPr>
              <a:t>Consumer electronics products </a:t>
            </a:r>
            <a:r>
              <a:rPr lang="en-US" sz="1600" b="0" dirty="0" smtClean="0">
                <a:cs typeface="+mn-cs"/>
              </a:rPr>
              <a:t>(and many other systems) </a:t>
            </a:r>
            <a:r>
              <a:rPr lang="en-US" b="0" dirty="0" smtClean="0">
                <a:cs typeface="+mn-cs"/>
              </a:rPr>
              <a:t>have become </a:t>
            </a:r>
            <a:r>
              <a:rPr lang="en-US" sz="1600" b="0" dirty="0" smtClean="0">
                <a:cs typeface="+mn-cs"/>
              </a:rPr>
              <a:t>(embedded) </a:t>
            </a:r>
            <a:r>
              <a:rPr lang="en-US" b="0" dirty="0" smtClean="0">
                <a:cs typeface="+mn-cs"/>
              </a:rPr>
              <a:t>‘supercomputers’ </a:t>
            </a:r>
            <a:r>
              <a:rPr lang="en-US" sz="1600" b="0" dirty="0" smtClean="0">
                <a:cs typeface="+mn-cs"/>
              </a:rPr>
              <a:t>(Mops…</a:t>
            </a:r>
            <a:r>
              <a:rPr lang="en-US" sz="1600" b="0" dirty="0" err="1" smtClean="0">
                <a:cs typeface="+mn-cs"/>
              </a:rPr>
              <a:t>Gops</a:t>
            </a:r>
            <a:r>
              <a:rPr lang="en-US" sz="1600" b="0" dirty="0" smtClean="0">
                <a:cs typeface="+mn-cs"/>
              </a:rPr>
              <a:t>/sec)</a:t>
            </a:r>
            <a:r>
              <a:rPr lang="en-US" sz="2400" b="0" dirty="0" smtClean="0">
                <a:cs typeface="+mn-cs"/>
              </a:rPr>
              <a:t>, </a:t>
            </a:r>
            <a:r>
              <a:rPr lang="en-US" b="0" dirty="0" smtClean="0">
                <a:cs typeface="+mn-cs"/>
              </a:rPr>
              <a:t>packed with mathematics &amp; DSP functionalities…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1" descr="question-marks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089025"/>
            <a:ext cx="34194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3663"/>
            <a:ext cx="8821738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Questions?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6000"/>
            <a:ext cx="8558213" cy="5221288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0" dirty="0" smtClean="0"/>
              <a:t>Ask Teaching Assistants </a:t>
            </a:r>
            <a:r>
              <a:rPr lang="en-US" sz="2400" b="0" dirty="0" smtClean="0"/>
              <a:t>(during exercises sessions)</a:t>
            </a:r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endParaRPr lang="en-US" b="0" dirty="0" smtClean="0"/>
          </a:p>
          <a:p>
            <a:pPr marL="514350" indent="-514350">
              <a:lnSpc>
                <a:spcPct val="90000"/>
              </a:lnSpc>
              <a:buFontTx/>
              <a:buAutoNum type="arabicParenR"/>
              <a:defRPr/>
            </a:pPr>
            <a:r>
              <a:rPr lang="en-US" b="0" dirty="0" smtClean="0"/>
              <a:t>E-mail </a:t>
            </a:r>
            <a:r>
              <a:rPr lang="en-US" b="0" dirty="0"/>
              <a:t>questions to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b="0" dirty="0">
                <a:solidFill>
                  <a:schemeClr val="hlink"/>
                </a:solidFill>
              </a:rPr>
              <a:t>                  </a:t>
            </a:r>
            <a:r>
              <a:rPr lang="en-GB" b="0" dirty="0" smtClean="0"/>
              <a:t>TA’s</a:t>
            </a:r>
            <a:endParaRPr lang="en-US" b="0" u="sng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/>
              <a:t>              or </a:t>
            </a:r>
            <a:r>
              <a:rPr lang="en-US" b="0" dirty="0" err="1">
                <a:solidFill>
                  <a:srgbClr val="FFFF66"/>
                </a:solidFill>
              </a:rPr>
              <a:t>marc.moonen@</a:t>
            </a:r>
            <a:r>
              <a:rPr lang="en-US" b="0" dirty="0" err="1" smtClean="0">
                <a:solidFill>
                  <a:srgbClr val="FFFF66"/>
                </a:solidFill>
              </a:rPr>
              <a:t>esat.kuleuven.be</a:t>
            </a:r>
            <a:endParaRPr lang="en-US" b="0" dirty="0" smtClean="0">
              <a:solidFill>
                <a:srgbClr val="FFFF66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b="0" dirty="0">
              <a:cs typeface="+mn-cs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3) Make appointment</a:t>
            </a:r>
            <a:endParaRPr lang="en-US" b="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</a:t>
            </a:r>
            <a:r>
              <a:rPr lang="en-US" b="0" dirty="0" err="1">
                <a:solidFill>
                  <a:srgbClr val="FFFF66"/>
                </a:solidFill>
              </a:rPr>
              <a:t>marc.moonen@</a:t>
            </a:r>
            <a:r>
              <a:rPr lang="en-US" b="0" dirty="0" err="1" smtClean="0">
                <a:solidFill>
                  <a:srgbClr val="FFFF66"/>
                </a:solidFill>
              </a:rPr>
              <a:t>esat.kuleuven.be</a:t>
            </a:r>
            <a:endParaRPr lang="en-US" b="0" dirty="0" smtClean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b="0" dirty="0"/>
              <a:t> </a:t>
            </a:r>
            <a:r>
              <a:rPr lang="en-US" b="0" dirty="0" smtClean="0"/>
              <a:t>                 ESAT Room B00.14</a:t>
            </a: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ell_phones.jpg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9025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eg_slider_mobil_torony.jpg"/>
          <p:cNvPicPr>
            <a:picLocks noChangeAspect="1"/>
          </p:cNvPicPr>
          <p:nvPr/>
        </p:nvPicPr>
        <p:blipFill>
          <a:blip r:embed="rId3">
            <a:alphaModFix amt="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73" y="1124744"/>
            <a:ext cx="3696411" cy="2772308"/>
          </a:xfrm>
          <a:prstGeom prst="rect">
            <a:avLst/>
          </a:prstGeom>
        </p:spPr>
      </p:pic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2820551" cy="2171824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DSP in applications: Mobile Communications </a:t>
            </a:r>
            <a:r>
              <a:rPr lang="en-US" sz="1800" dirty="0" smtClean="0">
                <a:cs typeface="+mj-cs"/>
              </a:rPr>
              <a:t>1/10</a:t>
            </a:r>
          </a:p>
        </p:txBody>
      </p:sp>
      <p:sp>
        <p:nvSpPr>
          <p:cNvPr id="91211" name="Oval 75"/>
          <p:cNvSpPr>
            <a:spLocks noChangeArrowheads="1"/>
          </p:cNvSpPr>
          <p:nvPr/>
        </p:nvSpPr>
        <p:spPr bwMode="auto">
          <a:xfrm>
            <a:off x="4392613" y="4868863"/>
            <a:ext cx="2447925" cy="1008062"/>
          </a:xfrm>
          <a:prstGeom prst="ellipse">
            <a:avLst/>
          </a:prstGeom>
          <a:solidFill>
            <a:srgbClr val="FFFF66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Cellular Mobile Communications </a:t>
            </a:r>
            <a:r>
              <a:rPr lang="en-US" sz="2000" dirty="0" smtClean="0">
                <a:cs typeface="+mn-cs"/>
              </a:rPr>
              <a:t>(e.g. GSM</a:t>
            </a:r>
            <a:r>
              <a:rPr lang="en-US" sz="2000" dirty="0" smtClean="0">
                <a:cs typeface="+mn-cs"/>
              </a:rPr>
              <a:t>/</a:t>
            </a:r>
            <a:r>
              <a:rPr lang="en-US" sz="2000" dirty="0" smtClean="0">
                <a:cs typeface="+mn-cs"/>
              </a:rPr>
              <a:t>3G</a:t>
            </a:r>
            <a:r>
              <a:rPr lang="en-US" sz="2000" dirty="0" smtClean="0">
                <a:cs typeface="+mn-cs"/>
              </a:rPr>
              <a:t>/</a:t>
            </a:r>
            <a:r>
              <a:rPr lang="en-US" sz="2000" dirty="0" smtClean="0">
                <a:cs typeface="+mn-cs"/>
              </a:rPr>
              <a:t>4G/...)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sz="2400" dirty="0" smtClean="0">
                <a:cs typeface="+mn-cs"/>
              </a:rPr>
              <a:t>Basic network architecture : </a:t>
            </a:r>
          </a:p>
          <a:p>
            <a:pPr lvl="1">
              <a:defRPr/>
            </a:pPr>
            <a:r>
              <a:rPr lang="en-US" sz="2000" b="0" dirty="0" smtClean="0"/>
              <a:t>Area covered </a:t>
            </a:r>
            <a:r>
              <a:rPr lang="en-US" sz="2000" b="0" dirty="0"/>
              <a:t>by a grid of </a:t>
            </a:r>
            <a:r>
              <a:rPr lang="en-US" sz="2000" b="0" dirty="0" smtClean="0"/>
              <a:t>cells</a:t>
            </a:r>
          </a:p>
          <a:p>
            <a:pPr lvl="1">
              <a:defRPr/>
            </a:pPr>
            <a:r>
              <a:rPr lang="en-US" sz="2000" b="0" dirty="0" smtClean="0">
                <a:cs typeface="+mn-cs"/>
              </a:rPr>
              <a:t>Each cell has a base station</a:t>
            </a:r>
          </a:p>
          <a:p>
            <a:pPr lvl="1">
              <a:defRPr/>
            </a:pPr>
            <a:r>
              <a:rPr lang="en-US" sz="2000" b="0" dirty="0" smtClean="0">
                <a:cs typeface="+mn-cs"/>
              </a:rPr>
              <a:t>Base station connected to land telephone network and communicates with mobiles via a radio interface</a:t>
            </a:r>
          </a:p>
          <a:p>
            <a:pPr lvl="1">
              <a:defRPr/>
            </a:pPr>
            <a:r>
              <a:rPr lang="en-US" sz="2000" u="sng" dirty="0" smtClean="0">
                <a:cs typeface="+mn-cs"/>
              </a:rPr>
              <a:t>Di</a:t>
            </a:r>
            <a:r>
              <a:rPr lang="en-US" sz="2000" dirty="0" smtClean="0">
                <a:cs typeface="+mn-cs"/>
              </a:rPr>
              <a:t>g</a:t>
            </a:r>
            <a:r>
              <a:rPr lang="en-US" sz="2000" u="sng" dirty="0" smtClean="0">
                <a:cs typeface="+mn-cs"/>
              </a:rPr>
              <a:t>ital</a:t>
            </a:r>
            <a:r>
              <a:rPr lang="en-US" sz="2000" b="0" dirty="0" smtClean="0">
                <a:cs typeface="+mn-cs"/>
              </a:rPr>
              <a:t> communication format</a:t>
            </a: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215900" y="1304764"/>
            <a:ext cx="8928100" cy="51133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DSP for Digital </a:t>
            </a:r>
            <a:r>
              <a:rPr lang="en-US" sz="2400" dirty="0">
                <a:cs typeface="+mn-cs"/>
              </a:rPr>
              <a:t>C</a:t>
            </a:r>
            <a:r>
              <a:rPr lang="en-US" sz="2400" dirty="0" smtClean="0">
                <a:cs typeface="+mn-cs"/>
              </a:rPr>
              <a:t>ommunications  (`physical layer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) 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A</a:t>
            </a:r>
            <a:r>
              <a:rPr lang="en-US" sz="2000" dirty="0" smtClean="0"/>
              <a:t> common misunderstanding is that digital communications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/>
              <a:t>    is `simple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….</a:t>
            </a: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 lvl="1">
              <a:lnSpc>
                <a:spcPct val="90000"/>
              </a:lnSpc>
              <a:spcBef>
                <a:spcPts val="1680"/>
              </a:spcBef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spcBef>
                <a:spcPts val="1680"/>
              </a:spcBef>
              <a:defRPr/>
            </a:pPr>
            <a:r>
              <a:rPr lang="en-US" sz="2000" dirty="0" smtClean="0"/>
              <a:t>While in practice…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600" b="0" dirty="0"/>
              <a:t>PS: </a:t>
            </a:r>
            <a:r>
              <a:rPr lang="en-US" sz="1600" b="0" dirty="0" smtClean="0"/>
              <a:t>This is a discrete-time system representation</a:t>
            </a:r>
            <a:r>
              <a:rPr lang="en-US" sz="1600" b="0" dirty="0" smtClean="0">
                <a:cs typeface="Arial" charset="0"/>
              </a:rPr>
              <a:t>, </a:t>
            </a:r>
            <a:r>
              <a:rPr lang="en-US" sz="1600" b="0" dirty="0"/>
              <a:t>see </a:t>
            </a:r>
            <a:r>
              <a:rPr lang="en-US" sz="1600" b="0" dirty="0" smtClean="0"/>
              <a:t>Chapter-2 </a:t>
            </a:r>
            <a:r>
              <a:rPr lang="en-US" sz="1600" b="0" dirty="0"/>
              <a:t>for review </a:t>
            </a:r>
            <a:r>
              <a:rPr lang="en-US" sz="1600" b="0" dirty="0" smtClean="0"/>
              <a:t>on </a:t>
            </a:r>
            <a:r>
              <a:rPr lang="en-US" sz="1600" b="0" dirty="0" err="1" smtClean="0"/>
              <a:t>signals&amp;systems</a:t>
            </a:r>
            <a:endParaRPr lang="en-US" sz="16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600" b="0" dirty="0" smtClean="0">
              <a:cs typeface="+mn-cs"/>
            </a:endParaRPr>
          </a:p>
        </p:txBody>
      </p:sp>
      <p:pic>
        <p:nvPicPr>
          <p:cNvPr id="9218" name="Picture 1" descr="images-1.jpeg"/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059" y="1273708"/>
            <a:ext cx="428942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DSP in applications: Mobile Communications </a:t>
            </a:r>
            <a:r>
              <a:rPr lang="en-US" sz="1800" dirty="0"/>
              <a:t>2</a:t>
            </a:r>
            <a:r>
              <a:rPr lang="en-US" sz="1800" dirty="0" smtClean="0"/>
              <a:t>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34" name="Line 47"/>
          <p:cNvSpPr>
            <a:spLocks noChangeShapeType="1"/>
          </p:cNvSpPr>
          <p:nvPr/>
        </p:nvSpPr>
        <p:spPr bwMode="auto">
          <a:xfrm>
            <a:off x="6011863" y="2528888"/>
            <a:ext cx="7937" cy="1370012"/>
          </a:xfrm>
          <a:prstGeom prst="line">
            <a:avLst/>
          </a:prstGeom>
          <a:noFill/>
          <a:ln w="76200" cmpd="sng">
            <a:solidFill>
              <a:srgbClr val="AA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21" name="Group 1"/>
          <p:cNvGrpSpPr>
            <a:grpSpLocks/>
          </p:cNvGrpSpPr>
          <p:nvPr/>
        </p:nvGrpSpPr>
        <p:grpSpPr bwMode="auto">
          <a:xfrm>
            <a:off x="395536" y="2136626"/>
            <a:ext cx="8416925" cy="2876550"/>
            <a:chOff x="439738" y="2565400"/>
            <a:chExt cx="8416925" cy="2876550"/>
          </a:xfrm>
        </p:grpSpPr>
        <p:sp>
          <p:nvSpPr>
            <p:cNvPr id="131177" name="Rectangle 2153"/>
            <p:cNvSpPr>
              <a:spLocks noChangeArrowheads="1"/>
            </p:cNvSpPr>
            <p:nvPr/>
          </p:nvSpPr>
          <p:spPr bwMode="auto">
            <a:xfrm>
              <a:off x="4392613" y="2565400"/>
              <a:ext cx="3024188" cy="61118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44" name="Line 2120"/>
            <p:cNvSpPr>
              <a:spLocks noChangeShapeType="1"/>
            </p:cNvSpPr>
            <p:nvPr/>
          </p:nvSpPr>
          <p:spPr bwMode="auto">
            <a:xfrm>
              <a:off x="1627870" y="4449762"/>
              <a:ext cx="105092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45" name="Text Box 2121"/>
            <p:cNvSpPr txBox="1">
              <a:spLocks noChangeArrowheads="1"/>
            </p:cNvSpPr>
            <p:nvPr/>
          </p:nvSpPr>
          <p:spPr bwMode="auto">
            <a:xfrm>
              <a:off x="439738" y="3444875"/>
              <a:ext cx="1862138" cy="89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Transmitter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1,0,1,1,0,…</a:t>
              </a:r>
              <a:endParaRPr lang="en-GB">
                <a:cs typeface="+mn-cs"/>
              </a:endParaRPr>
            </a:p>
          </p:txBody>
        </p:sp>
        <p:sp>
          <p:nvSpPr>
            <p:cNvPr id="131146" name="Rectangle 2122"/>
            <p:cNvSpPr>
              <a:spLocks noChangeArrowheads="1"/>
            </p:cNvSpPr>
            <p:nvPr/>
          </p:nvSpPr>
          <p:spPr bwMode="auto">
            <a:xfrm>
              <a:off x="2406651" y="3446462"/>
              <a:ext cx="2101850" cy="193833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47" name="Text Box 2123"/>
            <p:cNvSpPr txBox="1">
              <a:spLocks noChangeArrowheads="1"/>
            </p:cNvSpPr>
            <p:nvPr/>
          </p:nvSpPr>
          <p:spPr bwMode="auto">
            <a:xfrm>
              <a:off x="2508251" y="3444875"/>
              <a:ext cx="1385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Channel</a:t>
              </a:r>
              <a:endParaRPr lang="en-GB">
                <a:cs typeface="+mn-cs"/>
              </a:endParaRPr>
            </a:p>
          </p:txBody>
        </p:sp>
        <p:sp>
          <p:nvSpPr>
            <p:cNvPr id="131149" name="Text Box 2125"/>
            <p:cNvSpPr txBox="1">
              <a:spLocks noChangeArrowheads="1"/>
            </p:cNvSpPr>
            <p:nvPr/>
          </p:nvSpPr>
          <p:spPr bwMode="auto">
            <a:xfrm>
              <a:off x="2735263" y="4221162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x</a:t>
              </a:r>
              <a:endParaRPr lang="en-GB">
                <a:cs typeface="+mn-cs"/>
              </a:endParaRPr>
            </a:p>
          </p:txBody>
        </p:sp>
        <p:sp>
          <p:nvSpPr>
            <p:cNvPr id="131150" name="Line 2126"/>
            <p:cNvSpPr>
              <a:spLocks noChangeShapeType="1"/>
            </p:cNvSpPr>
            <p:nvPr/>
          </p:nvSpPr>
          <p:spPr bwMode="auto">
            <a:xfrm>
              <a:off x="3128963" y="4449762"/>
              <a:ext cx="65563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1" name="Oval 2127"/>
            <p:cNvSpPr>
              <a:spLocks noChangeArrowheads="1"/>
            </p:cNvSpPr>
            <p:nvPr/>
          </p:nvSpPr>
          <p:spPr bwMode="auto">
            <a:xfrm>
              <a:off x="3784601" y="4249737"/>
              <a:ext cx="395287" cy="4000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3" name="Text Box 2129"/>
            <p:cNvSpPr txBox="1">
              <a:spLocks noChangeArrowheads="1"/>
            </p:cNvSpPr>
            <p:nvPr/>
          </p:nvSpPr>
          <p:spPr bwMode="auto">
            <a:xfrm>
              <a:off x="3779838" y="4221162"/>
              <a:ext cx="361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+</a:t>
              </a:r>
              <a:endParaRPr lang="en-GB">
                <a:cs typeface="+mn-cs"/>
              </a:endParaRPr>
            </a:p>
          </p:txBody>
        </p:sp>
        <p:sp>
          <p:nvSpPr>
            <p:cNvPr id="131154" name="Line 2130"/>
            <p:cNvSpPr>
              <a:spLocks noChangeShapeType="1"/>
            </p:cNvSpPr>
            <p:nvPr/>
          </p:nvSpPr>
          <p:spPr bwMode="auto">
            <a:xfrm>
              <a:off x="4179888" y="4449762"/>
              <a:ext cx="104933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5" name="Oval 2131"/>
            <p:cNvSpPr>
              <a:spLocks noChangeArrowheads="1"/>
            </p:cNvSpPr>
            <p:nvPr/>
          </p:nvSpPr>
          <p:spPr bwMode="auto">
            <a:xfrm>
              <a:off x="5229226" y="4249737"/>
              <a:ext cx="393700" cy="4000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7" name="Line 2133"/>
            <p:cNvSpPr>
              <a:spLocks noChangeShapeType="1"/>
            </p:cNvSpPr>
            <p:nvPr/>
          </p:nvSpPr>
          <p:spPr bwMode="auto">
            <a:xfrm flipV="1">
              <a:off x="2930526" y="4649787"/>
              <a:ext cx="0" cy="3349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58" name="Text Box 2134"/>
            <p:cNvSpPr txBox="1">
              <a:spLocks noChangeArrowheads="1"/>
            </p:cNvSpPr>
            <p:nvPr/>
          </p:nvSpPr>
          <p:spPr bwMode="auto">
            <a:xfrm>
              <a:off x="2887663" y="4818062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</a:t>
              </a:r>
              <a:endParaRPr lang="en-GB">
                <a:cs typeface="+mn-cs"/>
              </a:endParaRPr>
            </a:p>
          </p:txBody>
        </p:sp>
        <p:sp>
          <p:nvSpPr>
            <p:cNvPr id="131159" name="Text Box 2135"/>
            <p:cNvSpPr txBox="1">
              <a:spLocks noChangeArrowheads="1"/>
            </p:cNvSpPr>
            <p:nvPr/>
          </p:nvSpPr>
          <p:spPr bwMode="auto">
            <a:xfrm>
              <a:off x="3457576" y="4984750"/>
              <a:ext cx="9794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noise</a:t>
              </a:r>
              <a:endParaRPr lang="en-GB">
                <a:cs typeface="+mn-cs"/>
              </a:endParaRPr>
            </a:p>
          </p:txBody>
        </p:sp>
        <p:sp>
          <p:nvSpPr>
            <p:cNvPr id="131160" name="Line 2136"/>
            <p:cNvSpPr>
              <a:spLocks noChangeShapeType="1"/>
            </p:cNvSpPr>
            <p:nvPr/>
          </p:nvSpPr>
          <p:spPr bwMode="auto">
            <a:xfrm flipV="1">
              <a:off x="3981451" y="4649787"/>
              <a:ext cx="0" cy="3349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1" name="Rectangle 2137"/>
            <p:cNvSpPr>
              <a:spLocks noChangeArrowheads="1"/>
            </p:cNvSpPr>
            <p:nvPr/>
          </p:nvSpPr>
          <p:spPr bwMode="auto">
            <a:xfrm>
              <a:off x="4835526" y="3446462"/>
              <a:ext cx="2101850" cy="1938338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2" name="Text Box 2138"/>
            <p:cNvSpPr txBox="1">
              <a:spLocks noChangeArrowheads="1"/>
            </p:cNvSpPr>
            <p:nvPr/>
          </p:nvSpPr>
          <p:spPr bwMode="auto">
            <a:xfrm>
              <a:off x="5451476" y="4781550"/>
              <a:ext cx="608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1/a</a:t>
              </a:r>
              <a:endParaRPr lang="en-GB">
                <a:cs typeface="+mn-cs"/>
              </a:endParaRPr>
            </a:p>
          </p:txBody>
        </p:sp>
        <p:sp>
          <p:nvSpPr>
            <p:cNvPr id="131163" name="Line 2139"/>
            <p:cNvSpPr>
              <a:spLocks noChangeShapeType="1"/>
            </p:cNvSpPr>
            <p:nvPr/>
          </p:nvSpPr>
          <p:spPr bwMode="auto">
            <a:xfrm flipV="1">
              <a:off x="5427663" y="4649787"/>
              <a:ext cx="0" cy="3349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4" name="Text Box 2140"/>
            <p:cNvSpPr txBox="1">
              <a:spLocks noChangeArrowheads="1"/>
            </p:cNvSpPr>
            <p:nvPr/>
          </p:nvSpPr>
          <p:spPr bwMode="auto">
            <a:xfrm>
              <a:off x="5256213" y="4221162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x</a:t>
              </a:r>
              <a:endParaRPr lang="en-GB">
                <a:cs typeface="+mn-cs"/>
              </a:endParaRPr>
            </a:p>
          </p:txBody>
        </p:sp>
        <p:sp>
          <p:nvSpPr>
            <p:cNvPr id="131165" name="Text Box 2141"/>
            <p:cNvSpPr txBox="1">
              <a:spLocks noChangeArrowheads="1"/>
            </p:cNvSpPr>
            <p:nvPr/>
          </p:nvSpPr>
          <p:spPr bwMode="auto">
            <a:xfrm>
              <a:off x="4867276" y="3446462"/>
              <a:ext cx="14573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Receiver</a:t>
              </a:r>
              <a:endParaRPr lang="en-GB">
                <a:cs typeface="+mn-cs"/>
              </a:endParaRPr>
            </a:p>
          </p:txBody>
        </p:sp>
        <p:sp>
          <p:nvSpPr>
            <p:cNvPr id="131166" name="Line 2142"/>
            <p:cNvSpPr>
              <a:spLocks noChangeShapeType="1"/>
            </p:cNvSpPr>
            <p:nvPr/>
          </p:nvSpPr>
          <p:spPr bwMode="auto">
            <a:xfrm>
              <a:off x="5622926" y="4449762"/>
              <a:ext cx="65722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7" name="Rectangle 2143"/>
            <p:cNvSpPr>
              <a:spLocks noChangeArrowheads="1"/>
            </p:cNvSpPr>
            <p:nvPr/>
          </p:nvSpPr>
          <p:spPr bwMode="auto">
            <a:xfrm>
              <a:off x="6280151" y="3781425"/>
              <a:ext cx="592137" cy="140335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68" name="Text Box 2144"/>
            <p:cNvSpPr txBox="1">
              <a:spLocks noChangeArrowheads="1"/>
            </p:cNvSpPr>
            <p:nvPr/>
          </p:nvSpPr>
          <p:spPr bwMode="auto">
            <a:xfrm rot="16200000">
              <a:off x="5862638" y="4232275"/>
              <a:ext cx="14192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decision</a:t>
              </a:r>
              <a:endParaRPr lang="en-GB" dirty="0">
                <a:cs typeface="+mn-cs"/>
              </a:endParaRPr>
            </a:p>
          </p:txBody>
        </p:sp>
        <p:sp>
          <p:nvSpPr>
            <p:cNvPr id="131169" name="Line 2145"/>
            <p:cNvSpPr>
              <a:spLocks noChangeShapeType="1"/>
            </p:cNvSpPr>
            <p:nvPr/>
          </p:nvSpPr>
          <p:spPr bwMode="auto">
            <a:xfrm>
              <a:off x="6872288" y="4449762"/>
              <a:ext cx="65563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1171" name="Text Box 2147"/>
            <p:cNvSpPr txBox="1">
              <a:spLocks noChangeArrowheads="1"/>
            </p:cNvSpPr>
            <p:nvPr/>
          </p:nvSpPr>
          <p:spPr bwMode="auto">
            <a:xfrm>
              <a:off x="4464051" y="2673350"/>
              <a:ext cx="302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.99,.01,.96,.95,.07,…</a:t>
              </a:r>
              <a:endParaRPr lang="en-GB" dirty="0">
                <a:cs typeface="+mn-cs"/>
              </a:endParaRPr>
            </a:p>
          </p:txBody>
        </p:sp>
        <p:sp>
          <p:nvSpPr>
            <p:cNvPr id="131172" name="Text Box 2148"/>
            <p:cNvSpPr txBox="1">
              <a:spLocks noChangeArrowheads="1"/>
            </p:cNvSpPr>
            <p:nvPr/>
          </p:nvSpPr>
          <p:spPr bwMode="auto">
            <a:xfrm>
              <a:off x="7097713" y="4614862"/>
              <a:ext cx="17589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1,0,1,1,0,…</a:t>
              </a:r>
              <a:endParaRPr lang="en-GB">
                <a:cs typeface="+mn-cs"/>
              </a:endParaRPr>
            </a:p>
          </p:txBody>
        </p:sp>
        <p:sp>
          <p:nvSpPr>
            <p:cNvPr id="131179" name="Oval 2155"/>
            <p:cNvSpPr>
              <a:spLocks noChangeArrowheads="1"/>
            </p:cNvSpPr>
            <p:nvPr/>
          </p:nvSpPr>
          <p:spPr bwMode="auto">
            <a:xfrm>
              <a:off x="2700338" y="4257675"/>
              <a:ext cx="395288" cy="40005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images-2.jpeg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89025"/>
            <a:ext cx="8078787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" descr="Unknown.jpeg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5626100"/>
            <a:ext cx="647700" cy="82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0979"/>
                  </a:srgbClr>
                </a:solidFill>
              </a14:hiddenFill>
            </a:ext>
          </a:extLst>
        </p:spPr>
      </p:pic>
      <p:sp>
        <p:nvSpPr>
          <p:cNvPr id="132147" name="Rectangle 51"/>
          <p:cNvSpPr>
            <a:spLocks noChangeArrowheads="1"/>
          </p:cNvSpPr>
          <p:nvPr/>
        </p:nvSpPr>
        <p:spPr bwMode="auto">
          <a:xfrm>
            <a:off x="3816350" y="2205038"/>
            <a:ext cx="3203575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44724"/>
            <a:ext cx="8558213" cy="5308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DSP for </a:t>
            </a:r>
            <a:r>
              <a:rPr lang="en-US" sz="2400" dirty="0">
                <a:cs typeface="+mn-cs"/>
              </a:rPr>
              <a:t>D</a:t>
            </a:r>
            <a:r>
              <a:rPr lang="en-US" sz="2400" dirty="0" smtClean="0">
                <a:cs typeface="+mn-cs"/>
              </a:rPr>
              <a:t>igital Communications  (`physical layer</a:t>
            </a:r>
            <a:r>
              <a:rPr lang="ja-JP" altLang="en-US" sz="2400" dirty="0" smtClean="0">
                <a:latin typeface="Arial"/>
                <a:cs typeface="+mn-cs"/>
              </a:rPr>
              <a:t>’</a:t>
            </a:r>
            <a:r>
              <a:rPr lang="en-US" sz="2400" dirty="0" smtClean="0">
                <a:cs typeface="+mn-cs"/>
              </a:rPr>
              <a:t> ) : </a:t>
            </a:r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r>
              <a:rPr lang="en-US" sz="2000" dirty="0" smtClean="0"/>
              <a:t>While in practice…</a:t>
            </a:r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defRPr/>
            </a:pPr>
            <a:endParaRPr lang="en-US" sz="2000" b="1" dirty="0" smtClean="0"/>
          </a:p>
          <a:p>
            <a:pPr lvl="1">
              <a:spcBef>
                <a:spcPts val="0"/>
              </a:spcBef>
              <a:defRPr/>
            </a:pPr>
            <a:r>
              <a:rPr lang="en-US" sz="2000" dirty="0" smtClean="0"/>
              <a:t>This calls for channel </a:t>
            </a:r>
            <a:r>
              <a:rPr lang="en-US" sz="2000" u="sng" dirty="0" smtClean="0"/>
              <a:t>model</a:t>
            </a:r>
            <a:r>
              <a:rPr lang="en-US" sz="2000" dirty="0" smtClean="0"/>
              <a:t> + </a:t>
            </a:r>
            <a:r>
              <a:rPr lang="en-US" sz="2000" u="sng" dirty="0" smtClean="0"/>
              <a:t>compensation</a:t>
            </a:r>
            <a:r>
              <a:rPr lang="en-US" sz="2000" dirty="0" smtClean="0"/>
              <a:t> (equalization)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7239000" y="4267200"/>
            <a:ext cx="175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1,0,1,1,0,…</a:t>
            </a:r>
            <a:endParaRPr lang="en-GB">
              <a:cs typeface="+mn-cs"/>
            </a:endParaRPr>
          </a:p>
        </p:txBody>
      </p:sp>
      <p:grpSp>
        <p:nvGrpSpPr>
          <p:cNvPr id="10246" name="Group 52"/>
          <p:cNvGrpSpPr>
            <a:grpSpLocks/>
          </p:cNvGrpSpPr>
          <p:nvPr/>
        </p:nvGrpSpPr>
        <p:grpSpPr bwMode="auto">
          <a:xfrm>
            <a:off x="457200" y="3033713"/>
            <a:ext cx="7089775" cy="2044700"/>
            <a:chOff x="288" y="1911"/>
            <a:chExt cx="4466" cy="1288"/>
          </a:xfrm>
        </p:grpSpPr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864" y="2592"/>
              <a:ext cx="67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01" name="Text Box 5"/>
            <p:cNvSpPr txBox="1">
              <a:spLocks noChangeArrowheads="1"/>
            </p:cNvSpPr>
            <p:nvPr/>
          </p:nvSpPr>
          <p:spPr bwMode="auto">
            <a:xfrm>
              <a:off x="288" y="1911"/>
              <a:ext cx="1173" cy="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Transmitter</a:t>
              </a:r>
            </a:p>
            <a:p>
              <a:pPr>
                <a:defRPr/>
              </a:pPr>
              <a:r>
                <a:rPr lang="en-US">
                  <a:cs typeface="+mn-cs"/>
                </a:rPr>
                <a:t>1,0,1,1,0,…</a:t>
              </a:r>
              <a:endParaRPr lang="en-GB">
                <a:cs typeface="+mn-cs"/>
              </a:endParaRPr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1539" y="1912"/>
              <a:ext cx="1349" cy="128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07" name="Oval 11"/>
            <p:cNvSpPr>
              <a:spLocks noChangeArrowheads="1"/>
            </p:cNvSpPr>
            <p:nvPr/>
          </p:nvSpPr>
          <p:spPr bwMode="auto">
            <a:xfrm>
              <a:off x="2424" y="2445"/>
              <a:ext cx="253" cy="26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2453" y="2445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+</a:t>
              </a:r>
              <a:endParaRPr lang="en-GB">
                <a:cs typeface="+mn-cs"/>
              </a:endParaRPr>
            </a:p>
          </p:txBody>
        </p:sp>
        <p:sp>
          <p:nvSpPr>
            <p:cNvPr id="132109" name="Line 13"/>
            <p:cNvSpPr>
              <a:spLocks noChangeShapeType="1"/>
            </p:cNvSpPr>
            <p:nvPr/>
          </p:nvSpPr>
          <p:spPr bwMode="auto">
            <a:xfrm>
              <a:off x="2677" y="2578"/>
              <a:ext cx="67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14" name="Line 18"/>
            <p:cNvSpPr>
              <a:spLocks noChangeShapeType="1"/>
            </p:cNvSpPr>
            <p:nvPr/>
          </p:nvSpPr>
          <p:spPr bwMode="auto">
            <a:xfrm flipV="1">
              <a:off x="2550" y="2711"/>
              <a:ext cx="0" cy="22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15" name="Rectangle 19"/>
            <p:cNvSpPr>
              <a:spLocks noChangeArrowheads="1"/>
            </p:cNvSpPr>
            <p:nvPr/>
          </p:nvSpPr>
          <p:spPr bwMode="auto">
            <a:xfrm>
              <a:off x="3098" y="1912"/>
              <a:ext cx="1349" cy="128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19" name="Text Box 23"/>
            <p:cNvSpPr txBox="1">
              <a:spLocks noChangeArrowheads="1"/>
            </p:cNvSpPr>
            <p:nvPr/>
          </p:nvSpPr>
          <p:spPr bwMode="auto">
            <a:xfrm>
              <a:off x="3168" y="1920"/>
              <a:ext cx="9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Receiver</a:t>
              </a:r>
              <a:endParaRPr lang="en-GB">
                <a:cs typeface="+mn-cs"/>
              </a:endParaRPr>
            </a:p>
          </p:txBody>
        </p:sp>
        <p:sp>
          <p:nvSpPr>
            <p:cNvPr id="132128" name="Text Box 32"/>
            <p:cNvSpPr txBox="1">
              <a:spLocks noChangeArrowheads="1"/>
            </p:cNvSpPr>
            <p:nvPr/>
          </p:nvSpPr>
          <p:spPr bwMode="auto">
            <a:xfrm>
              <a:off x="3264" y="2160"/>
              <a:ext cx="898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8000">
                  <a:cs typeface="+mn-cs"/>
                </a:rPr>
                <a:t>??</a:t>
              </a:r>
              <a:endParaRPr lang="en-GB" sz="8000">
                <a:cs typeface="+mn-cs"/>
              </a:endParaRPr>
            </a:p>
          </p:txBody>
        </p:sp>
        <p:sp>
          <p:nvSpPr>
            <p:cNvPr id="132129" name="Line 33"/>
            <p:cNvSpPr>
              <a:spLocks noChangeShapeType="1"/>
            </p:cNvSpPr>
            <p:nvPr/>
          </p:nvSpPr>
          <p:spPr bwMode="auto">
            <a:xfrm>
              <a:off x="4080" y="2592"/>
              <a:ext cx="67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3" name="Line 37"/>
            <p:cNvSpPr>
              <a:spLocks noChangeShapeType="1"/>
            </p:cNvSpPr>
            <p:nvPr/>
          </p:nvSpPr>
          <p:spPr bwMode="auto">
            <a:xfrm>
              <a:off x="1536" y="2592"/>
              <a:ext cx="369" cy="589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4" name="Line 38"/>
            <p:cNvSpPr>
              <a:spLocks noChangeShapeType="1"/>
            </p:cNvSpPr>
            <p:nvPr/>
          </p:nvSpPr>
          <p:spPr bwMode="auto">
            <a:xfrm flipH="1">
              <a:off x="2544" y="1920"/>
              <a:ext cx="144" cy="52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5" name="Line 39"/>
            <p:cNvSpPr>
              <a:spLocks noChangeShapeType="1"/>
            </p:cNvSpPr>
            <p:nvPr/>
          </p:nvSpPr>
          <p:spPr bwMode="auto">
            <a:xfrm flipH="1" flipV="1">
              <a:off x="2688" y="1920"/>
              <a:ext cx="192" cy="432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6" name="Line 40"/>
            <p:cNvSpPr>
              <a:spLocks noChangeShapeType="1"/>
            </p:cNvSpPr>
            <p:nvPr/>
          </p:nvSpPr>
          <p:spPr bwMode="auto">
            <a:xfrm flipV="1">
              <a:off x="2585" y="2352"/>
              <a:ext cx="295" cy="829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7" name="Line 41"/>
            <p:cNvSpPr>
              <a:spLocks noChangeShapeType="1"/>
            </p:cNvSpPr>
            <p:nvPr/>
          </p:nvSpPr>
          <p:spPr bwMode="auto">
            <a:xfrm>
              <a:off x="1824" y="1920"/>
              <a:ext cx="720" cy="1248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8" name="Line 42"/>
            <p:cNvSpPr>
              <a:spLocks noChangeShapeType="1"/>
            </p:cNvSpPr>
            <p:nvPr/>
          </p:nvSpPr>
          <p:spPr bwMode="auto">
            <a:xfrm flipV="1">
              <a:off x="1536" y="1920"/>
              <a:ext cx="288" cy="672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39" name="Line 43"/>
            <p:cNvSpPr>
              <a:spLocks noChangeShapeType="1"/>
            </p:cNvSpPr>
            <p:nvPr/>
          </p:nvSpPr>
          <p:spPr bwMode="auto">
            <a:xfrm flipV="1">
              <a:off x="1953" y="2640"/>
              <a:ext cx="473" cy="541"/>
            </a:xfrm>
            <a:prstGeom prst="line">
              <a:avLst/>
            </a:prstGeom>
            <a:noFill/>
            <a:ln w="38100" cap="rnd">
              <a:solidFill>
                <a:schemeClr val="bg1"/>
              </a:solidFill>
              <a:prstDash val="sysDot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40" name="Line 44"/>
            <p:cNvSpPr>
              <a:spLocks noChangeShapeType="1"/>
            </p:cNvSpPr>
            <p:nvPr/>
          </p:nvSpPr>
          <p:spPr bwMode="auto">
            <a:xfrm>
              <a:off x="1562" y="2592"/>
              <a:ext cx="86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2113" name="Text Box 17"/>
            <p:cNvSpPr txBox="1">
              <a:spLocks noChangeArrowheads="1"/>
            </p:cNvSpPr>
            <p:nvPr/>
          </p:nvSpPr>
          <p:spPr bwMode="auto">
            <a:xfrm>
              <a:off x="2308" y="2840"/>
              <a:ext cx="6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dirty="0">
                  <a:cs typeface="+mn-cs"/>
                </a:rPr>
                <a:t>noise</a:t>
              </a:r>
              <a:endParaRPr lang="en-GB" dirty="0">
                <a:cs typeface="+mn-cs"/>
              </a:endParaRPr>
            </a:p>
          </p:txBody>
        </p:sp>
        <p:sp>
          <p:nvSpPr>
            <p:cNvPr id="132103" name="Text Box 7"/>
            <p:cNvSpPr txBox="1">
              <a:spLocks noChangeArrowheads="1"/>
            </p:cNvSpPr>
            <p:nvPr/>
          </p:nvSpPr>
          <p:spPr bwMode="auto">
            <a:xfrm>
              <a:off x="1640" y="1956"/>
              <a:ext cx="93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`</a:t>
              </a:r>
              <a:r>
                <a:rPr lang="en-US" sz="2000">
                  <a:cs typeface="+mn-cs"/>
                </a:rPr>
                <a:t>Multipath</a:t>
              </a:r>
              <a:r>
                <a:rPr lang="ja-JP" altLang="en-US" sz="2000">
                  <a:latin typeface="Arial"/>
                  <a:cs typeface="+mn-cs"/>
                </a:rPr>
                <a:t>’</a:t>
              </a:r>
              <a:endParaRPr lang="en-US" sz="2000">
                <a:cs typeface="+mn-cs"/>
              </a:endParaRPr>
            </a:p>
            <a:p>
              <a:pPr>
                <a:defRPr/>
              </a:pPr>
              <a:r>
                <a:rPr lang="en-US" sz="2000">
                  <a:cs typeface="+mn-cs"/>
                </a:rPr>
                <a:t>Channel</a:t>
              </a:r>
              <a:endParaRPr lang="en-GB" sz="2000">
                <a:cs typeface="+mn-cs"/>
              </a:endParaRPr>
            </a:p>
          </p:txBody>
        </p:sp>
      </p:grpSp>
      <p:sp>
        <p:nvSpPr>
          <p:cNvPr id="132141" name="Text Box 45"/>
          <p:cNvSpPr txBox="1">
            <a:spLocks noChangeArrowheads="1"/>
          </p:cNvSpPr>
          <p:nvPr/>
        </p:nvSpPr>
        <p:spPr bwMode="auto">
          <a:xfrm>
            <a:off x="3810000" y="2209800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.59,.41,.76,.05,.37,…</a:t>
            </a:r>
            <a:endParaRPr lang="en-GB">
              <a:cs typeface="+mn-cs"/>
            </a:endParaRPr>
          </a:p>
        </p:txBody>
      </p:sp>
      <p:sp>
        <p:nvSpPr>
          <p:cNvPr id="132143" name="Line 47"/>
          <p:cNvSpPr>
            <a:spLocks noChangeShapeType="1"/>
          </p:cNvSpPr>
          <p:nvPr/>
        </p:nvSpPr>
        <p:spPr bwMode="auto">
          <a:xfrm>
            <a:off x="4716463" y="2744788"/>
            <a:ext cx="7937" cy="1370012"/>
          </a:xfrm>
          <a:prstGeom prst="line">
            <a:avLst/>
          </a:prstGeom>
          <a:noFill/>
          <a:ln w="76200" cmpd="sng">
            <a:solidFill>
              <a:srgbClr val="AA0000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145" name="Text Box 49"/>
          <p:cNvSpPr txBox="1">
            <a:spLocks noChangeArrowheads="1"/>
          </p:cNvSpPr>
          <p:nvPr/>
        </p:nvSpPr>
        <p:spPr bwMode="auto">
          <a:xfrm>
            <a:off x="7164388" y="1881188"/>
            <a:ext cx="873125" cy="13239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GB" sz="8000">
                <a:solidFill>
                  <a:schemeClr val="tx2"/>
                </a:solidFill>
                <a:cs typeface="+mn-cs"/>
              </a:rPr>
              <a:t>!!</a:t>
            </a: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DSP in applications: Mobile Communications </a:t>
            </a:r>
            <a:r>
              <a:rPr lang="en-US" sz="1800" dirty="0"/>
              <a:t>3</a:t>
            </a:r>
            <a:r>
              <a:rPr lang="en-US" sz="1800" dirty="0" smtClean="0"/>
              <a:t>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686800" cy="5289550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 smtClean="0">
                <a:cs typeface="+mn-cs"/>
              </a:rPr>
              <a:t>Channel Estimation/Compensation</a:t>
            </a:r>
          </a:p>
          <a:p>
            <a:pPr lvl="1">
              <a:defRPr/>
            </a:pPr>
            <a:r>
              <a:rPr lang="en-US" sz="1800" dirty="0" smtClean="0"/>
              <a:t>Multi-path channel </a:t>
            </a:r>
            <a:r>
              <a:rPr lang="en-US" sz="1800" dirty="0" smtClean="0"/>
              <a:t>can (e.g.) be</a:t>
            </a:r>
            <a:r>
              <a:rPr lang="en-US" sz="1800" dirty="0" smtClean="0"/>
              <a:t> </a:t>
            </a:r>
            <a:r>
              <a:rPr lang="en-US" sz="1800" u="sng" dirty="0" smtClean="0"/>
              <a:t>modeled</a:t>
            </a:r>
            <a:r>
              <a:rPr lang="en-US" sz="1800" dirty="0" smtClean="0"/>
              <a:t> with short (3…5 taps) FIR filter  </a:t>
            </a:r>
          </a:p>
          <a:p>
            <a:pPr lvl="1"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</a:t>
            </a:r>
            <a:r>
              <a:rPr lang="en-US" sz="2400" b="0" dirty="0" smtClean="0">
                <a:cs typeface="+mn-cs"/>
              </a:rPr>
              <a:t>H(z)= a+b.z</a:t>
            </a:r>
            <a:r>
              <a:rPr lang="en-US" sz="2400" b="0" dirty="0" smtClean="0">
                <a:cs typeface="Arial" charset="0"/>
              </a:rPr>
              <a:t>ˉ¹</a:t>
            </a:r>
            <a:r>
              <a:rPr lang="en-US" sz="2400" b="0" dirty="0" smtClean="0">
                <a:cs typeface="+mn-cs"/>
              </a:rPr>
              <a:t>+c.z </a:t>
            </a:r>
            <a:r>
              <a:rPr lang="en-US" sz="2400" b="0" dirty="0" smtClean="0">
                <a:cs typeface="Arial" charset="0"/>
              </a:rPr>
              <a:t>ˉ²</a:t>
            </a:r>
            <a:r>
              <a:rPr lang="en-US" sz="2400" b="0" dirty="0" smtClean="0">
                <a:cs typeface="+mn-cs"/>
              </a:rPr>
              <a:t>+d.z </a:t>
            </a:r>
            <a:r>
              <a:rPr lang="en-US" sz="2400" b="0" dirty="0" smtClean="0">
                <a:cs typeface="Arial" charset="0"/>
              </a:rPr>
              <a:t>ˉ³</a:t>
            </a:r>
            <a:r>
              <a:rPr lang="en-US" sz="2400" b="0" dirty="0" smtClean="0">
                <a:cs typeface="+mn-cs"/>
              </a:rPr>
              <a:t>+e.z </a:t>
            </a:r>
            <a:r>
              <a:rPr lang="en-US" sz="2400" b="0" dirty="0" smtClean="0">
                <a:cs typeface="Arial" charset="0"/>
              </a:rPr>
              <a:t>ˉ</a:t>
            </a:r>
            <a:r>
              <a:rPr lang="en-US" sz="2000" b="0" dirty="0" smtClean="0">
                <a:cs typeface="+mn-cs"/>
              </a:rPr>
              <a:t>          </a:t>
            </a:r>
            <a:r>
              <a:rPr lang="en-US" sz="1600" b="0" dirty="0" smtClean="0">
                <a:cs typeface="+mn-cs"/>
              </a:rPr>
              <a:t>(interpretation?)</a:t>
            </a: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1600" b="0" dirty="0" smtClean="0">
                <a:cs typeface="+mn-cs"/>
              </a:rPr>
              <a:t> PS: </a:t>
            </a:r>
            <a:r>
              <a:rPr lang="en-US" sz="1600" b="0" dirty="0" smtClean="0"/>
              <a:t>z</a:t>
            </a:r>
            <a:r>
              <a:rPr lang="en-US" sz="1600" b="0" dirty="0" smtClean="0">
                <a:cs typeface="Arial" charset="0"/>
              </a:rPr>
              <a:t>ˉ¹ or </a:t>
            </a:r>
            <a:r>
              <a:rPr lang="en-US" sz="1600" b="0" dirty="0" err="1" smtClean="0">
                <a:cs typeface="Arial" charset="0"/>
              </a:rPr>
              <a:t>Δ</a:t>
            </a:r>
            <a:r>
              <a:rPr lang="en-US" sz="1600" b="0" dirty="0" smtClean="0">
                <a:cs typeface="Arial" charset="0"/>
              </a:rPr>
              <a:t> represents a sampling period delay, </a:t>
            </a:r>
            <a:r>
              <a:rPr lang="en-US" sz="1600" b="0" dirty="0" smtClean="0">
                <a:cs typeface="+mn-cs"/>
              </a:rPr>
              <a:t>see Chapter-2 for review on z-transforms</a:t>
            </a:r>
          </a:p>
        </p:txBody>
      </p:sp>
      <p:grpSp>
        <p:nvGrpSpPr>
          <p:cNvPr id="11266" name="Group 1123"/>
          <p:cNvGrpSpPr>
            <a:grpSpLocks/>
          </p:cNvGrpSpPr>
          <p:nvPr/>
        </p:nvGrpSpPr>
        <p:grpSpPr bwMode="auto">
          <a:xfrm>
            <a:off x="1979613" y="2960688"/>
            <a:ext cx="6661150" cy="2117725"/>
            <a:chOff x="1247" y="1865"/>
            <a:chExt cx="4196" cy="1334"/>
          </a:xfrm>
        </p:grpSpPr>
        <p:grpSp>
          <p:nvGrpSpPr>
            <p:cNvPr id="11273" name="Group 1053"/>
            <p:cNvGrpSpPr>
              <a:grpSpLocks/>
            </p:cNvGrpSpPr>
            <p:nvPr/>
          </p:nvGrpSpPr>
          <p:grpSpPr bwMode="auto">
            <a:xfrm>
              <a:off x="1247" y="1912"/>
              <a:ext cx="1814" cy="1287"/>
              <a:chOff x="1247" y="1912"/>
              <a:chExt cx="1814" cy="1287"/>
            </a:xfrm>
          </p:grpSpPr>
          <p:sp>
            <p:nvSpPr>
              <p:cNvPr id="92168" name="Line 1032"/>
              <p:cNvSpPr>
                <a:spLocks noChangeShapeType="1"/>
              </p:cNvSpPr>
              <p:nvPr/>
            </p:nvSpPr>
            <p:spPr bwMode="auto">
              <a:xfrm>
                <a:off x="1247" y="2591"/>
                <a:ext cx="291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70" name="Rectangle 1034"/>
              <p:cNvSpPr>
                <a:spLocks noChangeArrowheads="1"/>
              </p:cNvSpPr>
              <p:nvPr/>
            </p:nvSpPr>
            <p:spPr bwMode="auto">
              <a:xfrm>
                <a:off x="1539" y="1912"/>
                <a:ext cx="1349" cy="128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71" name="Oval 1035"/>
              <p:cNvSpPr>
                <a:spLocks noChangeArrowheads="1"/>
              </p:cNvSpPr>
              <p:nvPr/>
            </p:nvSpPr>
            <p:spPr bwMode="auto">
              <a:xfrm>
                <a:off x="2424" y="2445"/>
                <a:ext cx="253" cy="26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72" name="Text Box 1036"/>
              <p:cNvSpPr txBox="1">
                <a:spLocks noChangeArrowheads="1"/>
              </p:cNvSpPr>
              <p:nvPr/>
            </p:nvSpPr>
            <p:spPr bwMode="auto">
              <a:xfrm>
                <a:off x="2453" y="2445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+</a:t>
                </a:r>
                <a:endParaRPr lang="en-GB">
                  <a:cs typeface="+mn-cs"/>
                </a:endParaRPr>
              </a:p>
            </p:txBody>
          </p:sp>
          <p:sp>
            <p:nvSpPr>
              <p:cNvPr id="92173" name="Line 1037"/>
              <p:cNvSpPr>
                <a:spLocks noChangeShapeType="1"/>
              </p:cNvSpPr>
              <p:nvPr/>
            </p:nvSpPr>
            <p:spPr bwMode="auto">
              <a:xfrm>
                <a:off x="2676" y="2591"/>
                <a:ext cx="38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79" name="Line 1043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369" cy="589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0" name="Line 1044"/>
              <p:cNvSpPr>
                <a:spLocks noChangeShapeType="1"/>
              </p:cNvSpPr>
              <p:nvPr/>
            </p:nvSpPr>
            <p:spPr bwMode="auto">
              <a:xfrm flipH="1">
                <a:off x="2544" y="1920"/>
                <a:ext cx="144" cy="52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1" name="Line 1045"/>
              <p:cNvSpPr>
                <a:spLocks noChangeShapeType="1"/>
              </p:cNvSpPr>
              <p:nvPr/>
            </p:nvSpPr>
            <p:spPr bwMode="auto">
              <a:xfrm flipH="1" flipV="1">
                <a:off x="2688" y="1920"/>
                <a:ext cx="192" cy="432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2" name="Line 1046"/>
              <p:cNvSpPr>
                <a:spLocks noChangeShapeType="1"/>
              </p:cNvSpPr>
              <p:nvPr/>
            </p:nvSpPr>
            <p:spPr bwMode="auto">
              <a:xfrm flipV="1">
                <a:off x="2585" y="2352"/>
                <a:ext cx="295" cy="829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3" name="Line 1047"/>
              <p:cNvSpPr>
                <a:spLocks noChangeShapeType="1"/>
              </p:cNvSpPr>
              <p:nvPr/>
            </p:nvSpPr>
            <p:spPr bwMode="auto">
              <a:xfrm>
                <a:off x="1824" y="1920"/>
                <a:ext cx="720" cy="1248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4" name="Line 1048"/>
              <p:cNvSpPr>
                <a:spLocks noChangeShapeType="1"/>
              </p:cNvSpPr>
              <p:nvPr/>
            </p:nvSpPr>
            <p:spPr bwMode="auto">
              <a:xfrm flipV="1">
                <a:off x="1536" y="1920"/>
                <a:ext cx="288" cy="672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5" name="Line 1049"/>
              <p:cNvSpPr>
                <a:spLocks noChangeShapeType="1"/>
              </p:cNvSpPr>
              <p:nvPr/>
            </p:nvSpPr>
            <p:spPr bwMode="auto">
              <a:xfrm flipV="1">
                <a:off x="1927" y="2640"/>
                <a:ext cx="473" cy="541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6" name="Line 1050"/>
              <p:cNvSpPr>
                <a:spLocks noChangeShapeType="1"/>
              </p:cNvSpPr>
              <p:nvPr/>
            </p:nvSpPr>
            <p:spPr bwMode="auto">
              <a:xfrm>
                <a:off x="1536" y="2592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88" name="Text Box 1052"/>
              <p:cNvSpPr txBox="1">
                <a:spLocks noChangeArrowheads="1"/>
              </p:cNvSpPr>
              <p:nvPr/>
            </p:nvSpPr>
            <p:spPr bwMode="auto">
              <a:xfrm>
                <a:off x="1640" y="1956"/>
                <a:ext cx="93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`</a:t>
                </a:r>
                <a:r>
                  <a:rPr lang="en-US" sz="2000">
                    <a:cs typeface="+mn-cs"/>
                  </a:rPr>
                  <a:t>Multipath</a:t>
                </a:r>
                <a:r>
                  <a:rPr lang="ja-JP" altLang="en-US" sz="2000">
                    <a:latin typeface="Arial"/>
                    <a:cs typeface="+mn-cs"/>
                  </a:rPr>
                  <a:t>’</a:t>
                </a:r>
                <a:endParaRPr lang="en-US" sz="2000">
                  <a:cs typeface="+mn-cs"/>
                </a:endParaRPr>
              </a:p>
              <a:p>
                <a:pPr>
                  <a:defRPr/>
                </a:pPr>
                <a:r>
                  <a:rPr lang="en-US" sz="2000">
                    <a:cs typeface="+mn-cs"/>
                  </a:rPr>
                  <a:t>Channel</a:t>
                </a:r>
                <a:endParaRPr lang="en-GB" sz="2000">
                  <a:cs typeface="+mn-cs"/>
                </a:endParaRPr>
              </a:p>
            </p:txBody>
          </p:sp>
        </p:grpSp>
        <p:sp>
          <p:nvSpPr>
            <p:cNvPr id="92205" name="Text Box 1069"/>
            <p:cNvSpPr txBox="1">
              <a:spLocks noChangeArrowheads="1"/>
            </p:cNvSpPr>
            <p:nvPr/>
          </p:nvSpPr>
          <p:spPr bwMode="auto">
            <a:xfrm>
              <a:off x="3152" y="2387"/>
              <a:ext cx="29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4000">
                  <a:cs typeface="Arial" charset="0"/>
                </a:rPr>
                <a:t>≈</a:t>
              </a:r>
            </a:p>
          </p:txBody>
        </p:sp>
        <p:grpSp>
          <p:nvGrpSpPr>
            <p:cNvPr id="11275" name="Group 1122"/>
            <p:cNvGrpSpPr>
              <a:grpSpLocks/>
            </p:cNvGrpSpPr>
            <p:nvPr/>
          </p:nvGrpSpPr>
          <p:grpSpPr bwMode="auto">
            <a:xfrm>
              <a:off x="3538" y="1865"/>
              <a:ext cx="1905" cy="1333"/>
              <a:chOff x="3538" y="1865"/>
              <a:chExt cx="1905" cy="1333"/>
            </a:xfrm>
          </p:grpSpPr>
          <p:sp>
            <p:nvSpPr>
              <p:cNvPr id="92191" name="Line 1055"/>
              <p:cNvSpPr>
                <a:spLocks noChangeShapeType="1"/>
              </p:cNvSpPr>
              <p:nvPr/>
            </p:nvSpPr>
            <p:spPr bwMode="auto">
              <a:xfrm>
                <a:off x="3538" y="2590"/>
                <a:ext cx="204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192" name="Rectangle 1056"/>
              <p:cNvSpPr>
                <a:spLocks noChangeArrowheads="1"/>
              </p:cNvSpPr>
              <p:nvPr/>
            </p:nvSpPr>
            <p:spPr bwMode="auto">
              <a:xfrm>
                <a:off x="3719" y="1911"/>
                <a:ext cx="1588" cy="1287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278" name="Group 1110"/>
              <p:cNvGrpSpPr>
                <a:grpSpLocks/>
              </p:cNvGrpSpPr>
              <p:nvPr/>
            </p:nvGrpSpPr>
            <p:grpSpPr bwMode="auto">
              <a:xfrm>
                <a:off x="4944" y="2432"/>
                <a:ext cx="499" cy="288"/>
                <a:chOff x="4853" y="2425"/>
                <a:chExt cx="499" cy="288"/>
              </a:xfrm>
            </p:grpSpPr>
            <p:sp>
              <p:nvSpPr>
                <p:cNvPr id="92193" name="Oval 1057"/>
                <p:cNvSpPr>
                  <a:spLocks noChangeArrowheads="1"/>
                </p:cNvSpPr>
                <p:nvPr/>
              </p:nvSpPr>
              <p:spPr bwMode="auto">
                <a:xfrm>
                  <a:off x="4853" y="2432"/>
                  <a:ext cx="253" cy="266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194" name="Text Box 1058"/>
                <p:cNvSpPr txBox="1">
                  <a:spLocks noChangeArrowheads="1"/>
                </p:cNvSpPr>
                <p:nvPr/>
              </p:nvSpPr>
              <p:spPr bwMode="auto">
                <a:xfrm>
                  <a:off x="4868" y="2425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bg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cs typeface="+mn-cs"/>
                    </a:rPr>
                    <a:t>+</a:t>
                  </a:r>
                  <a:endParaRPr lang="en-GB">
                    <a:cs typeface="+mn-cs"/>
                  </a:endParaRPr>
                </a:p>
              </p:txBody>
            </p:sp>
            <p:sp>
              <p:nvSpPr>
                <p:cNvPr id="92195" name="Line 1059"/>
                <p:cNvSpPr>
                  <a:spLocks noChangeShapeType="1"/>
                </p:cNvSpPr>
                <p:nvPr/>
              </p:nvSpPr>
              <p:spPr bwMode="auto">
                <a:xfrm flipV="1">
                  <a:off x="5103" y="2568"/>
                  <a:ext cx="249" cy="1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2203" name="Line 1067"/>
              <p:cNvSpPr>
                <a:spLocks noChangeShapeType="1"/>
              </p:cNvSpPr>
              <p:nvPr/>
            </p:nvSpPr>
            <p:spPr bwMode="auto">
              <a:xfrm>
                <a:off x="3719" y="2591"/>
                <a:ext cx="25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1280" name="Group 1073"/>
              <p:cNvGrpSpPr>
                <a:grpSpLocks/>
              </p:cNvGrpSpPr>
              <p:nvPr/>
            </p:nvGrpSpPr>
            <p:grpSpPr bwMode="auto">
              <a:xfrm>
                <a:off x="3944" y="2478"/>
                <a:ext cx="208" cy="212"/>
                <a:chOff x="4299" y="1298"/>
                <a:chExt cx="274" cy="212"/>
              </a:xfrm>
            </p:grpSpPr>
            <p:sp>
              <p:nvSpPr>
                <p:cNvPr id="92206" name="Rectangle 1070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07" name="Text Box 1071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1" name="Group 1074"/>
              <p:cNvGrpSpPr>
                <a:grpSpLocks/>
              </p:cNvGrpSpPr>
              <p:nvPr/>
            </p:nvGrpSpPr>
            <p:grpSpPr bwMode="auto">
              <a:xfrm>
                <a:off x="3946" y="2704"/>
                <a:ext cx="208" cy="212"/>
                <a:chOff x="4299" y="1298"/>
                <a:chExt cx="274" cy="212"/>
              </a:xfrm>
            </p:grpSpPr>
            <p:sp>
              <p:nvSpPr>
                <p:cNvPr id="9221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12" name="Text Box 1076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2" name="Group 1077"/>
              <p:cNvGrpSpPr>
                <a:grpSpLocks/>
              </p:cNvGrpSpPr>
              <p:nvPr/>
            </p:nvGrpSpPr>
            <p:grpSpPr bwMode="auto">
              <a:xfrm>
                <a:off x="4150" y="2478"/>
                <a:ext cx="208" cy="212"/>
                <a:chOff x="4299" y="1298"/>
                <a:chExt cx="274" cy="212"/>
              </a:xfrm>
            </p:grpSpPr>
            <p:sp>
              <p:nvSpPr>
                <p:cNvPr id="92214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15" name="Text Box 1079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3" name="Group 1080"/>
              <p:cNvGrpSpPr>
                <a:grpSpLocks/>
              </p:cNvGrpSpPr>
              <p:nvPr/>
            </p:nvGrpSpPr>
            <p:grpSpPr bwMode="auto">
              <a:xfrm>
                <a:off x="4150" y="2704"/>
                <a:ext cx="208" cy="212"/>
                <a:chOff x="4299" y="1298"/>
                <a:chExt cx="274" cy="212"/>
              </a:xfrm>
            </p:grpSpPr>
            <p:sp>
              <p:nvSpPr>
                <p:cNvPr id="92217" name="Rectangle 1081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18" name="Text Box 1082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4" name="Group 1083"/>
              <p:cNvGrpSpPr>
                <a:grpSpLocks/>
              </p:cNvGrpSpPr>
              <p:nvPr/>
            </p:nvGrpSpPr>
            <p:grpSpPr bwMode="auto">
              <a:xfrm>
                <a:off x="4332" y="2704"/>
                <a:ext cx="208" cy="212"/>
                <a:chOff x="4299" y="1298"/>
                <a:chExt cx="274" cy="212"/>
              </a:xfrm>
            </p:grpSpPr>
            <p:sp>
              <p:nvSpPr>
                <p:cNvPr id="92220" name="Rectangle 1084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21" name="Text Box 1085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5" name="Group 1086"/>
              <p:cNvGrpSpPr>
                <a:grpSpLocks/>
              </p:cNvGrpSpPr>
              <p:nvPr/>
            </p:nvGrpSpPr>
            <p:grpSpPr bwMode="auto">
              <a:xfrm>
                <a:off x="3946" y="2228"/>
                <a:ext cx="208" cy="212"/>
                <a:chOff x="4299" y="1298"/>
                <a:chExt cx="274" cy="212"/>
              </a:xfrm>
            </p:grpSpPr>
            <p:sp>
              <p:nvSpPr>
                <p:cNvPr id="92223" name="Rectangle 1087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24" name="Text Box 1088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6" name="Group 1089"/>
              <p:cNvGrpSpPr>
                <a:grpSpLocks/>
              </p:cNvGrpSpPr>
              <p:nvPr/>
            </p:nvGrpSpPr>
            <p:grpSpPr bwMode="auto">
              <a:xfrm>
                <a:off x="4513" y="2931"/>
                <a:ext cx="208" cy="212"/>
                <a:chOff x="4299" y="1298"/>
                <a:chExt cx="274" cy="212"/>
              </a:xfrm>
            </p:grpSpPr>
            <p:sp>
              <p:nvSpPr>
                <p:cNvPr id="92226" name="Rectangle 1090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27" name="Text Box 1091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7" name="Group 1092"/>
              <p:cNvGrpSpPr>
                <a:grpSpLocks/>
              </p:cNvGrpSpPr>
              <p:nvPr/>
            </p:nvGrpSpPr>
            <p:grpSpPr bwMode="auto">
              <a:xfrm>
                <a:off x="4332" y="2931"/>
                <a:ext cx="208" cy="212"/>
                <a:chOff x="4299" y="1298"/>
                <a:chExt cx="274" cy="212"/>
              </a:xfrm>
            </p:grpSpPr>
            <p:sp>
              <p:nvSpPr>
                <p:cNvPr id="92229" name="Rectangle 1093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30" name="Text Box 1094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8" name="Group 1095"/>
              <p:cNvGrpSpPr>
                <a:grpSpLocks/>
              </p:cNvGrpSpPr>
              <p:nvPr/>
            </p:nvGrpSpPr>
            <p:grpSpPr bwMode="auto">
              <a:xfrm>
                <a:off x="4150" y="2931"/>
                <a:ext cx="208" cy="212"/>
                <a:chOff x="4299" y="1298"/>
                <a:chExt cx="274" cy="212"/>
              </a:xfrm>
            </p:grpSpPr>
            <p:sp>
              <p:nvSpPr>
                <p:cNvPr id="92232" name="Rectangle 1096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33" name="Text Box 1097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grpSp>
            <p:nvGrpSpPr>
              <p:cNvPr id="11289" name="Group 1098"/>
              <p:cNvGrpSpPr>
                <a:grpSpLocks/>
              </p:cNvGrpSpPr>
              <p:nvPr/>
            </p:nvGrpSpPr>
            <p:grpSpPr bwMode="auto">
              <a:xfrm>
                <a:off x="3946" y="2931"/>
                <a:ext cx="208" cy="212"/>
                <a:chOff x="4299" y="1298"/>
                <a:chExt cx="274" cy="212"/>
              </a:xfrm>
            </p:grpSpPr>
            <p:sp>
              <p:nvSpPr>
                <p:cNvPr id="92235" name="Rectangle 1099"/>
                <p:cNvSpPr>
                  <a:spLocks noChangeArrowheads="1"/>
                </p:cNvSpPr>
                <p:nvPr/>
              </p:nvSpPr>
              <p:spPr bwMode="auto">
                <a:xfrm>
                  <a:off x="4339" y="1315"/>
                  <a:ext cx="188" cy="192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36" name="Text Box 1100"/>
                <p:cNvSpPr txBox="1">
                  <a:spLocks noChangeArrowheads="1"/>
                </p:cNvSpPr>
                <p:nvPr/>
              </p:nvSpPr>
              <p:spPr bwMode="auto">
                <a:xfrm>
                  <a:off x="4299" y="1298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defRPr/>
                  </a:pPr>
                  <a:r>
                    <a:rPr lang="el-GR" sz="1600">
                      <a:cs typeface="Arial" charset="0"/>
                    </a:rPr>
                    <a:t>Δ</a:t>
                  </a:r>
                </a:p>
              </p:txBody>
            </p:sp>
          </p:grpSp>
          <p:sp>
            <p:nvSpPr>
              <p:cNvPr id="92237" name="Line 1101"/>
              <p:cNvSpPr>
                <a:spLocks noChangeShapeType="1"/>
              </p:cNvSpPr>
              <p:nvPr/>
            </p:nvSpPr>
            <p:spPr bwMode="auto">
              <a:xfrm>
                <a:off x="3787" y="2341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38" name="Line 1102"/>
              <p:cNvSpPr>
                <a:spLocks noChangeShapeType="1"/>
              </p:cNvSpPr>
              <p:nvPr/>
            </p:nvSpPr>
            <p:spPr bwMode="auto">
              <a:xfrm flipV="1">
                <a:off x="4127" y="2341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39" name="Line 1103"/>
              <p:cNvSpPr>
                <a:spLocks noChangeShapeType="1"/>
              </p:cNvSpPr>
              <p:nvPr/>
            </p:nvSpPr>
            <p:spPr bwMode="auto">
              <a:xfrm flipV="1">
                <a:off x="4513" y="2818"/>
                <a:ext cx="317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0" name="Line 1104"/>
              <p:cNvSpPr>
                <a:spLocks noChangeShapeType="1"/>
              </p:cNvSpPr>
              <p:nvPr/>
            </p:nvSpPr>
            <p:spPr bwMode="auto">
              <a:xfrm>
                <a:off x="4694" y="3045"/>
                <a:ext cx="38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1" name="Line 1105"/>
              <p:cNvSpPr>
                <a:spLocks noChangeShapeType="1"/>
              </p:cNvSpPr>
              <p:nvPr/>
            </p:nvSpPr>
            <p:spPr bwMode="auto">
              <a:xfrm>
                <a:off x="3810" y="2818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2" name="Line 1106"/>
              <p:cNvSpPr>
                <a:spLocks noChangeShapeType="1"/>
              </p:cNvSpPr>
              <p:nvPr/>
            </p:nvSpPr>
            <p:spPr bwMode="auto">
              <a:xfrm>
                <a:off x="4309" y="2568"/>
                <a:ext cx="635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3" name="Line 1107"/>
              <p:cNvSpPr>
                <a:spLocks noChangeShapeType="1"/>
              </p:cNvSpPr>
              <p:nvPr/>
            </p:nvSpPr>
            <p:spPr bwMode="auto">
              <a:xfrm>
                <a:off x="3787" y="3045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4" name="Line 1108"/>
              <p:cNvSpPr>
                <a:spLocks noChangeShapeType="1"/>
              </p:cNvSpPr>
              <p:nvPr/>
            </p:nvSpPr>
            <p:spPr bwMode="auto">
              <a:xfrm>
                <a:off x="3787" y="2092"/>
                <a:ext cx="1293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5" name="Line 1109"/>
              <p:cNvSpPr>
                <a:spLocks noChangeShapeType="1"/>
              </p:cNvSpPr>
              <p:nvPr/>
            </p:nvSpPr>
            <p:spPr bwMode="auto">
              <a:xfrm>
                <a:off x="3787" y="2092"/>
                <a:ext cx="0" cy="95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47" name="Text Box 1111"/>
              <p:cNvSpPr txBox="1">
                <a:spLocks noChangeArrowheads="1"/>
              </p:cNvSpPr>
              <p:nvPr/>
            </p:nvSpPr>
            <p:spPr bwMode="auto">
              <a:xfrm>
                <a:off x="4649" y="1865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a</a:t>
                </a:r>
              </a:p>
            </p:txBody>
          </p:sp>
          <p:sp>
            <p:nvSpPr>
              <p:cNvPr id="92249" name="Line 1113"/>
              <p:cNvSpPr>
                <a:spLocks noChangeShapeType="1"/>
              </p:cNvSpPr>
              <p:nvPr/>
            </p:nvSpPr>
            <p:spPr bwMode="auto">
              <a:xfrm flipH="1">
                <a:off x="5080" y="2092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50" name="Line 1114"/>
              <p:cNvSpPr>
                <a:spLocks noChangeShapeType="1"/>
              </p:cNvSpPr>
              <p:nvPr/>
            </p:nvSpPr>
            <p:spPr bwMode="auto">
              <a:xfrm flipV="1">
                <a:off x="5080" y="2682"/>
                <a:ext cx="0" cy="363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51" name="Line 1115"/>
              <p:cNvSpPr>
                <a:spLocks noChangeShapeType="1"/>
              </p:cNvSpPr>
              <p:nvPr/>
            </p:nvSpPr>
            <p:spPr bwMode="auto">
              <a:xfrm>
                <a:off x="4853" y="2341"/>
                <a:ext cx="136" cy="1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52" name="Line 1116"/>
              <p:cNvSpPr>
                <a:spLocks noChangeShapeType="1"/>
              </p:cNvSpPr>
              <p:nvPr/>
            </p:nvSpPr>
            <p:spPr bwMode="auto">
              <a:xfrm flipV="1">
                <a:off x="4830" y="2682"/>
                <a:ext cx="136" cy="1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54" name="Text Box 1118"/>
              <p:cNvSpPr txBox="1">
                <a:spLocks noChangeArrowheads="1"/>
              </p:cNvSpPr>
              <p:nvPr/>
            </p:nvSpPr>
            <p:spPr bwMode="auto">
              <a:xfrm>
                <a:off x="4649" y="2115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b</a:t>
                </a:r>
              </a:p>
            </p:txBody>
          </p:sp>
          <p:sp>
            <p:nvSpPr>
              <p:cNvPr id="92255" name="Text Box 1119"/>
              <p:cNvSpPr txBox="1">
                <a:spLocks noChangeArrowheads="1"/>
              </p:cNvSpPr>
              <p:nvPr/>
            </p:nvSpPr>
            <p:spPr bwMode="auto">
              <a:xfrm>
                <a:off x="4649" y="234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c</a:t>
                </a:r>
              </a:p>
            </p:txBody>
          </p:sp>
          <p:sp>
            <p:nvSpPr>
              <p:cNvPr id="92256" name="Text Box 1120"/>
              <p:cNvSpPr txBox="1">
                <a:spLocks noChangeArrowheads="1"/>
              </p:cNvSpPr>
              <p:nvPr/>
            </p:nvSpPr>
            <p:spPr bwMode="auto">
              <a:xfrm>
                <a:off x="4649" y="2591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d</a:t>
                </a:r>
              </a:p>
            </p:txBody>
          </p:sp>
          <p:sp>
            <p:nvSpPr>
              <p:cNvPr id="92257" name="Text Box 1121"/>
              <p:cNvSpPr txBox="1">
                <a:spLocks noChangeArrowheads="1"/>
              </p:cNvSpPr>
              <p:nvPr/>
            </p:nvSpPr>
            <p:spPr bwMode="auto">
              <a:xfrm>
                <a:off x="4672" y="284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cs typeface="+mn-cs"/>
                  </a:rPr>
                  <a:t>e</a:t>
                </a:r>
              </a:p>
            </p:txBody>
          </p:sp>
        </p:grpSp>
      </p:grpSp>
      <p:sp>
        <p:nvSpPr>
          <p:cNvPr id="92260" name="Text Box 1124"/>
          <p:cNvSpPr txBox="1">
            <a:spLocks noChangeArrowheads="1"/>
          </p:cNvSpPr>
          <p:nvPr/>
        </p:nvSpPr>
        <p:spPr bwMode="auto">
          <a:xfrm>
            <a:off x="5364163" y="22050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92261" name="Oval 1125"/>
          <p:cNvSpPr>
            <a:spLocks noChangeArrowheads="1"/>
          </p:cNvSpPr>
          <p:nvPr/>
        </p:nvSpPr>
        <p:spPr bwMode="auto">
          <a:xfrm>
            <a:off x="358775" y="1916113"/>
            <a:ext cx="5329238" cy="1008062"/>
          </a:xfrm>
          <a:prstGeom prst="ellipse">
            <a:avLst/>
          </a:prstGeom>
          <a:solidFill>
            <a:srgbClr val="FFFF66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62" name="Oval 1126"/>
          <p:cNvSpPr>
            <a:spLocks noChangeArrowheads="1"/>
          </p:cNvSpPr>
          <p:nvPr/>
        </p:nvSpPr>
        <p:spPr bwMode="auto">
          <a:xfrm>
            <a:off x="2555875" y="2168525"/>
            <a:ext cx="538163" cy="608013"/>
          </a:xfrm>
          <a:prstGeom prst="ellipse">
            <a:avLst/>
          </a:prstGeom>
          <a:solidFill>
            <a:srgbClr val="FFFF66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sp>
        <p:nvSpPr>
          <p:cNvPr id="92263" name="Oval 1127"/>
          <p:cNvSpPr>
            <a:spLocks noChangeArrowheads="1"/>
          </p:cNvSpPr>
          <p:nvPr/>
        </p:nvSpPr>
        <p:spPr bwMode="auto">
          <a:xfrm>
            <a:off x="6156325" y="3392488"/>
            <a:ext cx="538163" cy="608012"/>
          </a:xfrm>
          <a:prstGeom prst="ellipse">
            <a:avLst/>
          </a:prstGeom>
          <a:solidFill>
            <a:srgbClr val="FFFF66">
              <a:alpha val="57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cs typeface="+mn-cs"/>
            </a:endParaRPr>
          </a:p>
        </p:txBody>
      </p:sp>
      <p:sp>
        <p:nvSpPr>
          <p:cNvPr id="92265" name="Freeform 1129"/>
          <p:cNvSpPr>
            <a:spLocks/>
          </p:cNvSpPr>
          <p:nvPr/>
        </p:nvSpPr>
        <p:spPr bwMode="auto">
          <a:xfrm>
            <a:off x="2879725" y="2816225"/>
            <a:ext cx="3348038" cy="1260475"/>
          </a:xfrm>
          <a:custGeom>
            <a:avLst/>
            <a:gdLst>
              <a:gd name="T0" fmla="*/ 0 w 1996"/>
              <a:gd name="T1" fmla="*/ 0 h 688"/>
              <a:gd name="T2" fmla="*/ 544 w 1996"/>
              <a:gd name="T3" fmla="*/ 590 h 688"/>
              <a:gd name="T4" fmla="*/ 1996 w 1996"/>
              <a:gd name="T5" fmla="*/ 590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6" h="688">
                <a:moveTo>
                  <a:pt x="0" y="0"/>
                </a:moveTo>
                <a:cubicBezTo>
                  <a:pt x="105" y="246"/>
                  <a:pt x="211" y="492"/>
                  <a:pt x="544" y="590"/>
                </a:cubicBezTo>
                <a:cubicBezTo>
                  <a:pt x="877" y="688"/>
                  <a:pt x="1436" y="639"/>
                  <a:pt x="1996" y="590"/>
                </a:cubicBezTo>
              </a:path>
            </a:pathLst>
          </a:custGeom>
          <a:noFill/>
          <a:ln w="76200" cap="flat" cmpd="sng">
            <a:solidFill>
              <a:srgbClr val="FFFF66">
                <a:alpha val="52000"/>
              </a:srgbClr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 smtClean="0"/>
              <a:t>4/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6000"/>
            <a:ext cx="8686800" cy="5289550"/>
          </a:xfrm>
        </p:spPr>
        <p:txBody>
          <a:bodyPr/>
          <a:lstStyle/>
          <a:p>
            <a:pPr>
              <a:defRPr/>
            </a:pPr>
            <a:r>
              <a:rPr lang="nl-BE" sz="2400" dirty="0"/>
              <a:t>DSP Challenges: </a:t>
            </a:r>
            <a:r>
              <a:rPr lang="en-US" sz="2400" dirty="0"/>
              <a:t>Channel Estimation/Compensation</a:t>
            </a:r>
          </a:p>
          <a:p>
            <a:pPr lvl="1">
              <a:defRPr/>
            </a:pPr>
            <a:r>
              <a:rPr lang="en-US" sz="1800" dirty="0"/>
              <a:t>Multi-path channel </a:t>
            </a:r>
            <a:r>
              <a:rPr lang="en-US" sz="1800" dirty="0" smtClean="0"/>
              <a:t>can (e.g.) be</a:t>
            </a:r>
            <a:r>
              <a:rPr lang="en-US" sz="1800" dirty="0" smtClean="0"/>
              <a:t> </a:t>
            </a:r>
            <a:r>
              <a:rPr lang="en-US" sz="1800" u="sng" dirty="0"/>
              <a:t>modeled</a:t>
            </a:r>
            <a:r>
              <a:rPr lang="en-US" sz="1800" dirty="0"/>
              <a:t> with short (3…5 taps) FIR filter  </a:t>
            </a:r>
          </a:p>
          <a:p>
            <a:pPr lvl="1"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</a:t>
            </a:r>
            <a:r>
              <a:rPr lang="en-US" sz="2400" b="0" dirty="0" smtClean="0">
                <a:cs typeface="+mn-cs"/>
              </a:rPr>
              <a:t>H(z)= a+b.z</a:t>
            </a:r>
            <a:r>
              <a:rPr lang="en-US" sz="2400" b="0" dirty="0" smtClean="0">
                <a:cs typeface="Arial" charset="0"/>
              </a:rPr>
              <a:t>ˉ¹</a:t>
            </a:r>
            <a:r>
              <a:rPr lang="en-US" sz="2400" b="0" dirty="0" smtClean="0">
                <a:cs typeface="+mn-cs"/>
              </a:rPr>
              <a:t>+c.z </a:t>
            </a:r>
            <a:r>
              <a:rPr lang="en-US" sz="2400" b="0" dirty="0" smtClean="0">
                <a:cs typeface="Arial" charset="0"/>
              </a:rPr>
              <a:t>ˉ²</a:t>
            </a:r>
            <a:r>
              <a:rPr lang="en-US" sz="2400" b="0" dirty="0" smtClean="0">
                <a:cs typeface="+mn-cs"/>
              </a:rPr>
              <a:t>+d.z </a:t>
            </a:r>
            <a:r>
              <a:rPr lang="en-US" sz="2400" b="0" dirty="0" smtClean="0">
                <a:cs typeface="Arial" charset="0"/>
              </a:rPr>
              <a:t>ˉ³</a:t>
            </a:r>
            <a:r>
              <a:rPr lang="en-US" sz="2400" b="0" dirty="0" smtClean="0">
                <a:cs typeface="+mn-cs"/>
              </a:rPr>
              <a:t>+e.z </a:t>
            </a:r>
            <a:r>
              <a:rPr lang="en-US" sz="2400" b="0" dirty="0" smtClean="0">
                <a:cs typeface="Arial" charset="0"/>
              </a:rPr>
              <a:t>ˉ</a:t>
            </a: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6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dirty="0" smtClean="0">
              <a:cs typeface="+mn-cs"/>
            </a:endParaRPr>
          </a:p>
        </p:txBody>
      </p:sp>
      <p:grpSp>
        <p:nvGrpSpPr>
          <p:cNvPr id="12290" name="Group 21"/>
          <p:cNvGrpSpPr>
            <a:grpSpLocks/>
          </p:cNvGrpSpPr>
          <p:nvPr/>
        </p:nvGrpSpPr>
        <p:grpSpPr bwMode="auto">
          <a:xfrm>
            <a:off x="5616575" y="2960688"/>
            <a:ext cx="3024188" cy="2116137"/>
            <a:chOff x="3538" y="1865"/>
            <a:chExt cx="1905" cy="1333"/>
          </a:xfrm>
        </p:grpSpPr>
        <p:sp>
          <p:nvSpPr>
            <p:cNvPr id="204822" name="Line 22"/>
            <p:cNvSpPr>
              <a:spLocks noChangeShapeType="1"/>
            </p:cNvSpPr>
            <p:nvPr/>
          </p:nvSpPr>
          <p:spPr bwMode="auto">
            <a:xfrm>
              <a:off x="3538" y="2590"/>
              <a:ext cx="20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23" name="Rectangle 23"/>
            <p:cNvSpPr>
              <a:spLocks noChangeArrowheads="1"/>
            </p:cNvSpPr>
            <p:nvPr/>
          </p:nvSpPr>
          <p:spPr bwMode="auto">
            <a:xfrm>
              <a:off x="3719" y="1911"/>
              <a:ext cx="1588" cy="128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303" name="Group 24"/>
            <p:cNvGrpSpPr>
              <a:grpSpLocks/>
            </p:cNvGrpSpPr>
            <p:nvPr/>
          </p:nvGrpSpPr>
          <p:grpSpPr bwMode="auto">
            <a:xfrm>
              <a:off x="4944" y="2432"/>
              <a:ext cx="499" cy="288"/>
              <a:chOff x="4853" y="2425"/>
              <a:chExt cx="499" cy="288"/>
            </a:xfrm>
          </p:grpSpPr>
          <p:sp>
            <p:nvSpPr>
              <p:cNvPr id="204825" name="Oval 25"/>
              <p:cNvSpPr>
                <a:spLocks noChangeArrowheads="1"/>
              </p:cNvSpPr>
              <p:nvPr/>
            </p:nvSpPr>
            <p:spPr bwMode="auto">
              <a:xfrm>
                <a:off x="4853" y="2432"/>
                <a:ext cx="253" cy="266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26" name="Text Box 26"/>
              <p:cNvSpPr txBox="1">
                <a:spLocks noChangeArrowheads="1"/>
              </p:cNvSpPr>
              <p:nvPr/>
            </p:nvSpPr>
            <p:spPr bwMode="auto">
              <a:xfrm>
                <a:off x="4868" y="2425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n-US">
                    <a:cs typeface="+mn-cs"/>
                  </a:rPr>
                  <a:t>+</a:t>
                </a:r>
                <a:endParaRPr lang="en-GB">
                  <a:cs typeface="+mn-cs"/>
                </a:endParaRPr>
              </a:p>
            </p:txBody>
          </p:sp>
          <p:sp>
            <p:nvSpPr>
              <p:cNvPr id="204827" name="Line 27"/>
              <p:cNvSpPr>
                <a:spLocks noChangeShapeType="1"/>
              </p:cNvSpPr>
              <p:nvPr/>
            </p:nvSpPr>
            <p:spPr bwMode="auto">
              <a:xfrm flipV="1">
                <a:off x="5103" y="2568"/>
                <a:ext cx="249" cy="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04828" name="Line 28"/>
            <p:cNvSpPr>
              <a:spLocks noChangeShapeType="1"/>
            </p:cNvSpPr>
            <p:nvPr/>
          </p:nvSpPr>
          <p:spPr bwMode="auto">
            <a:xfrm>
              <a:off x="3719" y="2591"/>
              <a:ext cx="25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2305" name="Group 29"/>
            <p:cNvGrpSpPr>
              <a:grpSpLocks/>
            </p:cNvGrpSpPr>
            <p:nvPr/>
          </p:nvGrpSpPr>
          <p:grpSpPr bwMode="auto">
            <a:xfrm>
              <a:off x="3944" y="2478"/>
              <a:ext cx="208" cy="212"/>
              <a:chOff x="4299" y="1298"/>
              <a:chExt cx="274" cy="212"/>
            </a:xfrm>
          </p:grpSpPr>
          <p:sp>
            <p:nvSpPr>
              <p:cNvPr id="204830" name="Rectangle 30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31" name="Text Box 31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06" name="Group 32"/>
            <p:cNvGrpSpPr>
              <a:grpSpLocks/>
            </p:cNvGrpSpPr>
            <p:nvPr/>
          </p:nvGrpSpPr>
          <p:grpSpPr bwMode="auto">
            <a:xfrm>
              <a:off x="3946" y="2704"/>
              <a:ext cx="208" cy="212"/>
              <a:chOff x="4299" y="1298"/>
              <a:chExt cx="274" cy="212"/>
            </a:xfrm>
          </p:grpSpPr>
          <p:sp>
            <p:nvSpPr>
              <p:cNvPr id="204833" name="Rectangle 33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34" name="Text Box 34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07" name="Group 35"/>
            <p:cNvGrpSpPr>
              <a:grpSpLocks/>
            </p:cNvGrpSpPr>
            <p:nvPr/>
          </p:nvGrpSpPr>
          <p:grpSpPr bwMode="auto">
            <a:xfrm>
              <a:off x="4150" y="2478"/>
              <a:ext cx="208" cy="212"/>
              <a:chOff x="4299" y="1298"/>
              <a:chExt cx="274" cy="212"/>
            </a:xfrm>
          </p:grpSpPr>
          <p:sp>
            <p:nvSpPr>
              <p:cNvPr id="204836" name="Rectangle 36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37" name="Text Box 37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08" name="Group 38"/>
            <p:cNvGrpSpPr>
              <a:grpSpLocks/>
            </p:cNvGrpSpPr>
            <p:nvPr/>
          </p:nvGrpSpPr>
          <p:grpSpPr bwMode="auto">
            <a:xfrm>
              <a:off x="4150" y="2704"/>
              <a:ext cx="208" cy="212"/>
              <a:chOff x="4299" y="1298"/>
              <a:chExt cx="274" cy="212"/>
            </a:xfrm>
          </p:grpSpPr>
          <p:sp>
            <p:nvSpPr>
              <p:cNvPr id="204839" name="Rectangle 39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40" name="Text Box 40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09" name="Group 41"/>
            <p:cNvGrpSpPr>
              <a:grpSpLocks/>
            </p:cNvGrpSpPr>
            <p:nvPr/>
          </p:nvGrpSpPr>
          <p:grpSpPr bwMode="auto">
            <a:xfrm>
              <a:off x="4332" y="2704"/>
              <a:ext cx="208" cy="212"/>
              <a:chOff x="4299" y="1298"/>
              <a:chExt cx="274" cy="212"/>
            </a:xfrm>
          </p:grpSpPr>
          <p:sp>
            <p:nvSpPr>
              <p:cNvPr id="204842" name="Rectangle 42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43" name="Text Box 43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10" name="Group 44"/>
            <p:cNvGrpSpPr>
              <a:grpSpLocks/>
            </p:cNvGrpSpPr>
            <p:nvPr/>
          </p:nvGrpSpPr>
          <p:grpSpPr bwMode="auto">
            <a:xfrm>
              <a:off x="3946" y="2228"/>
              <a:ext cx="208" cy="212"/>
              <a:chOff x="4299" y="1298"/>
              <a:chExt cx="274" cy="212"/>
            </a:xfrm>
          </p:grpSpPr>
          <p:sp>
            <p:nvSpPr>
              <p:cNvPr id="204845" name="Rectangle 45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46" name="Text Box 46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11" name="Group 47"/>
            <p:cNvGrpSpPr>
              <a:grpSpLocks/>
            </p:cNvGrpSpPr>
            <p:nvPr/>
          </p:nvGrpSpPr>
          <p:grpSpPr bwMode="auto">
            <a:xfrm>
              <a:off x="4513" y="2931"/>
              <a:ext cx="208" cy="212"/>
              <a:chOff x="4299" y="1298"/>
              <a:chExt cx="274" cy="212"/>
            </a:xfrm>
          </p:grpSpPr>
          <p:sp>
            <p:nvSpPr>
              <p:cNvPr id="204848" name="Rectangle 48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49" name="Text Box 49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12" name="Group 50"/>
            <p:cNvGrpSpPr>
              <a:grpSpLocks/>
            </p:cNvGrpSpPr>
            <p:nvPr/>
          </p:nvGrpSpPr>
          <p:grpSpPr bwMode="auto">
            <a:xfrm>
              <a:off x="4332" y="2931"/>
              <a:ext cx="208" cy="212"/>
              <a:chOff x="4299" y="1298"/>
              <a:chExt cx="274" cy="212"/>
            </a:xfrm>
          </p:grpSpPr>
          <p:sp>
            <p:nvSpPr>
              <p:cNvPr id="204851" name="Rectangle 51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52" name="Text Box 52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13" name="Group 53"/>
            <p:cNvGrpSpPr>
              <a:grpSpLocks/>
            </p:cNvGrpSpPr>
            <p:nvPr/>
          </p:nvGrpSpPr>
          <p:grpSpPr bwMode="auto">
            <a:xfrm>
              <a:off x="4150" y="2931"/>
              <a:ext cx="208" cy="212"/>
              <a:chOff x="4299" y="1298"/>
              <a:chExt cx="274" cy="212"/>
            </a:xfrm>
          </p:grpSpPr>
          <p:sp>
            <p:nvSpPr>
              <p:cNvPr id="204854" name="Rectangle 54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55" name="Text Box 55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grpSp>
          <p:nvGrpSpPr>
            <p:cNvPr id="12314" name="Group 56"/>
            <p:cNvGrpSpPr>
              <a:grpSpLocks/>
            </p:cNvGrpSpPr>
            <p:nvPr/>
          </p:nvGrpSpPr>
          <p:grpSpPr bwMode="auto">
            <a:xfrm>
              <a:off x="3946" y="2931"/>
              <a:ext cx="208" cy="212"/>
              <a:chOff x="4299" y="1298"/>
              <a:chExt cx="274" cy="212"/>
            </a:xfrm>
          </p:grpSpPr>
          <p:sp>
            <p:nvSpPr>
              <p:cNvPr id="204857" name="Rectangle 57"/>
              <p:cNvSpPr>
                <a:spLocks noChangeArrowheads="1"/>
              </p:cNvSpPr>
              <p:nvPr/>
            </p:nvSpPr>
            <p:spPr bwMode="auto">
              <a:xfrm>
                <a:off x="4339" y="1315"/>
                <a:ext cx="188" cy="19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4858" name="Text Box 58"/>
              <p:cNvSpPr txBox="1">
                <a:spLocks noChangeArrowheads="1"/>
              </p:cNvSpPr>
              <p:nvPr/>
            </p:nvSpPr>
            <p:spPr bwMode="auto">
              <a:xfrm>
                <a:off x="4299" y="1298"/>
                <a:ext cx="27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defRPr/>
                </a:pPr>
                <a:r>
                  <a:rPr lang="el-GR" sz="1600">
                    <a:cs typeface="Arial" charset="0"/>
                  </a:rPr>
                  <a:t>Δ</a:t>
                </a:r>
              </a:p>
            </p:txBody>
          </p:sp>
        </p:grpSp>
        <p:sp>
          <p:nvSpPr>
            <p:cNvPr id="204859" name="Line 59"/>
            <p:cNvSpPr>
              <a:spLocks noChangeShapeType="1"/>
            </p:cNvSpPr>
            <p:nvPr/>
          </p:nvSpPr>
          <p:spPr bwMode="auto">
            <a:xfrm>
              <a:off x="3787" y="2341"/>
              <a:ext cx="18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0" name="Line 60"/>
            <p:cNvSpPr>
              <a:spLocks noChangeShapeType="1"/>
            </p:cNvSpPr>
            <p:nvPr/>
          </p:nvSpPr>
          <p:spPr bwMode="auto">
            <a:xfrm flipV="1">
              <a:off x="4127" y="2341"/>
              <a:ext cx="72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1" name="Line 61"/>
            <p:cNvSpPr>
              <a:spLocks noChangeShapeType="1"/>
            </p:cNvSpPr>
            <p:nvPr/>
          </p:nvSpPr>
          <p:spPr bwMode="auto">
            <a:xfrm flipV="1">
              <a:off x="4513" y="2818"/>
              <a:ext cx="31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2" name="Line 62"/>
            <p:cNvSpPr>
              <a:spLocks noChangeShapeType="1"/>
            </p:cNvSpPr>
            <p:nvPr/>
          </p:nvSpPr>
          <p:spPr bwMode="auto">
            <a:xfrm>
              <a:off x="4694" y="3045"/>
              <a:ext cx="38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3" name="Line 63"/>
            <p:cNvSpPr>
              <a:spLocks noChangeShapeType="1"/>
            </p:cNvSpPr>
            <p:nvPr/>
          </p:nvSpPr>
          <p:spPr bwMode="auto">
            <a:xfrm>
              <a:off x="3810" y="2818"/>
              <a:ext cx="18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4" name="Line 64"/>
            <p:cNvSpPr>
              <a:spLocks noChangeShapeType="1"/>
            </p:cNvSpPr>
            <p:nvPr/>
          </p:nvSpPr>
          <p:spPr bwMode="auto">
            <a:xfrm>
              <a:off x="4309" y="2568"/>
              <a:ext cx="635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5" name="Line 65"/>
            <p:cNvSpPr>
              <a:spLocks noChangeShapeType="1"/>
            </p:cNvSpPr>
            <p:nvPr/>
          </p:nvSpPr>
          <p:spPr bwMode="auto">
            <a:xfrm>
              <a:off x="3787" y="3045"/>
              <a:ext cx="182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6" name="Line 66"/>
            <p:cNvSpPr>
              <a:spLocks noChangeShapeType="1"/>
            </p:cNvSpPr>
            <p:nvPr/>
          </p:nvSpPr>
          <p:spPr bwMode="auto">
            <a:xfrm>
              <a:off x="3787" y="2092"/>
              <a:ext cx="129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7" name="Line 67"/>
            <p:cNvSpPr>
              <a:spLocks noChangeShapeType="1"/>
            </p:cNvSpPr>
            <p:nvPr/>
          </p:nvSpPr>
          <p:spPr bwMode="auto">
            <a:xfrm>
              <a:off x="3787" y="2092"/>
              <a:ext cx="0" cy="95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68" name="Text Box 68"/>
            <p:cNvSpPr txBox="1">
              <a:spLocks noChangeArrowheads="1"/>
            </p:cNvSpPr>
            <p:nvPr/>
          </p:nvSpPr>
          <p:spPr bwMode="auto">
            <a:xfrm>
              <a:off x="4649" y="186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a</a:t>
              </a:r>
            </a:p>
          </p:txBody>
        </p:sp>
        <p:sp>
          <p:nvSpPr>
            <p:cNvPr id="204869" name="Line 69"/>
            <p:cNvSpPr>
              <a:spLocks noChangeShapeType="1"/>
            </p:cNvSpPr>
            <p:nvPr/>
          </p:nvSpPr>
          <p:spPr bwMode="auto">
            <a:xfrm flipH="1">
              <a:off x="5080" y="2092"/>
              <a:ext cx="0" cy="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70" name="Line 70"/>
            <p:cNvSpPr>
              <a:spLocks noChangeShapeType="1"/>
            </p:cNvSpPr>
            <p:nvPr/>
          </p:nvSpPr>
          <p:spPr bwMode="auto">
            <a:xfrm flipV="1">
              <a:off x="5080" y="2682"/>
              <a:ext cx="0" cy="3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71" name="Line 71"/>
            <p:cNvSpPr>
              <a:spLocks noChangeShapeType="1"/>
            </p:cNvSpPr>
            <p:nvPr/>
          </p:nvSpPr>
          <p:spPr bwMode="auto">
            <a:xfrm>
              <a:off x="4853" y="2341"/>
              <a:ext cx="136" cy="1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72" name="Line 72"/>
            <p:cNvSpPr>
              <a:spLocks noChangeShapeType="1"/>
            </p:cNvSpPr>
            <p:nvPr/>
          </p:nvSpPr>
          <p:spPr bwMode="auto">
            <a:xfrm flipV="1">
              <a:off x="4830" y="2682"/>
              <a:ext cx="136" cy="1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4873" name="Text Box 73"/>
            <p:cNvSpPr txBox="1">
              <a:spLocks noChangeArrowheads="1"/>
            </p:cNvSpPr>
            <p:nvPr/>
          </p:nvSpPr>
          <p:spPr bwMode="auto">
            <a:xfrm>
              <a:off x="4649" y="211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b</a:t>
              </a:r>
            </a:p>
          </p:txBody>
        </p:sp>
        <p:sp>
          <p:nvSpPr>
            <p:cNvPr id="204874" name="Text Box 74"/>
            <p:cNvSpPr txBox="1">
              <a:spLocks noChangeArrowheads="1"/>
            </p:cNvSpPr>
            <p:nvPr/>
          </p:nvSpPr>
          <p:spPr bwMode="auto">
            <a:xfrm>
              <a:off x="4649" y="23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c</a:t>
              </a:r>
            </a:p>
          </p:txBody>
        </p:sp>
        <p:sp>
          <p:nvSpPr>
            <p:cNvPr id="204875" name="Text Box 75"/>
            <p:cNvSpPr txBox="1">
              <a:spLocks noChangeArrowheads="1"/>
            </p:cNvSpPr>
            <p:nvPr/>
          </p:nvSpPr>
          <p:spPr bwMode="auto">
            <a:xfrm>
              <a:off x="4649" y="259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d</a:t>
              </a:r>
            </a:p>
          </p:txBody>
        </p:sp>
        <p:sp>
          <p:nvSpPr>
            <p:cNvPr id="204876" name="Text Box 76"/>
            <p:cNvSpPr txBox="1">
              <a:spLocks noChangeArrowheads="1"/>
            </p:cNvSpPr>
            <p:nvPr/>
          </p:nvSpPr>
          <p:spPr bwMode="auto">
            <a:xfrm>
              <a:off x="4672" y="2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>
                  <a:cs typeface="+mn-cs"/>
                </a:rPr>
                <a:t>e</a:t>
              </a:r>
            </a:p>
          </p:txBody>
        </p:sp>
      </p:grpSp>
      <p:sp>
        <p:nvSpPr>
          <p:cNvPr id="204877" name="Text Box 77"/>
          <p:cNvSpPr txBox="1">
            <a:spLocks noChangeArrowheads="1"/>
          </p:cNvSpPr>
          <p:nvPr/>
        </p:nvSpPr>
        <p:spPr bwMode="auto">
          <a:xfrm>
            <a:off x="5364163" y="22050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cs typeface="+mn-cs"/>
              </a:rPr>
              <a:t>4</a:t>
            </a:r>
          </a:p>
        </p:txBody>
      </p:sp>
      <p:sp>
        <p:nvSpPr>
          <p:cNvPr id="204878" name="Oval 78"/>
          <p:cNvSpPr>
            <a:spLocks noChangeArrowheads="1"/>
          </p:cNvSpPr>
          <p:nvPr/>
        </p:nvSpPr>
        <p:spPr bwMode="auto">
          <a:xfrm>
            <a:off x="647700" y="1952625"/>
            <a:ext cx="5329238" cy="1008063"/>
          </a:xfrm>
          <a:prstGeom prst="ellipse">
            <a:avLst/>
          </a:prstGeom>
          <a:solidFill>
            <a:srgbClr val="FFFF66">
              <a:alpha val="4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293" name="Object 82"/>
          <p:cNvGraphicFramePr>
            <a:graphicFrameLocks noChangeAspect="1"/>
          </p:cNvGraphicFramePr>
          <p:nvPr/>
        </p:nvGraphicFramePr>
        <p:xfrm>
          <a:off x="217488" y="3249613"/>
          <a:ext cx="5146675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3" imgW="4178300" imgH="1676400" progId="Equation.3">
                  <p:embed/>
                </p:oleObj>
              </mc:Choice>
              <mc:Fallback>
                <p:oleObj name="Equation" r:id="rId3" imgW="4178300" imgH="167640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249613"/>
                        <a:ext cx="5146675" cy="24622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3" name="Text Box 83"/>
          <p:cNvSpPr txBox="1">
            <a:spLocks noChangeArrowheads="1"/>
          </p:cNvSpPr>
          <p:nvPr/>
        </p:nvSpPr>
        <p:spPr bwMode="auto">
          <a:xfrm>
            <a:off x="5364088" y="3716338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0" dirty="0">
                <a:cs typeface="+mn-cs"/>
              </a:rPr>
              <a:t>IN[k]</a:t>
            </a:r>
          </a:p>
        </p:txBody>
      </p:sp>
      <p:sp>
        <p:nvSpPr>
          <p:cNvPr id="204886" name="Text Box 86"/>
          <p:cNvSpPr txBox="1">
            <a:spLocks noChangeArrowheads="1"/>
          </p:cNvSpPr>
          <p:nvPr/>
        </p:nvSpPr>
        <p:spPr bwMode="auto">
          <a:xfrm>
            <a:off x="8398383" y="3700264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400" b="0" dirty="0">
                <a:cs typeface="+mn-cs"/>
              </a:rPr>
              <a:t>OUT[k]</a:t>
            </a:r>
          </a:p>
        </p:txBody>
      </p:sp>
      <p:sp>
        <p:nvSpPr>
          <p:cNvPr id="204887" name="Text Box 87"/>
          <p:cNvSpPr txBox="1">
            <a:spLocks noChangeArrowheads="1"/>
          </p:cNvSpPr>
          <p:nvPr/>
        </p:nvSpPr>
        <p:spPr bwMode="auto">
          <a:xfrm>
            <a:off x="1816100" y="5697538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=convolution</a:t>
            </a:r>
          </a:p>
        </p:txBody>
      </p:sp>
      <p:sp>
        <p:nvSpPr>
          <p:cNvPr id="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DSP in applications: Mobile Communications </a:t>
            </a:r>
            <a:r>
              <a:rPr lang="en-US" sz="1800" dirty="0" smtClean="0"/>
              <a:t>5/</a:t>
            </a:r>
            <a:r>
              <a:rPr lang="en-US" sz="1800" dirty="0"/>
              <a:t>10</a:t>
            </a:r>
            <a:endParaRPr lang="en-US" sz="1800" dirty="0" smtClean="0">
              <a:cs typeface="+mj-cs"/>
            </a:endParaRP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1487488" y="4616450"/>
            <a:ext cx="3300412" cy="396875"/>
          </a:xfrm>
          <a:prstGeom prst="rect">
            <a:avLst/>
          </a:prstGeom>
          <a:solidFill>
            <a:srgbClr val="AA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395288" y="4616450"/>
            <a:ext cx="684212" cy="396875"/>
          </a:xfrm>
          <a:prstGeom prst="rect">
            <a:avLst/>
          </a:prstGeom>
          <a:solidFill>
            <a:srgbClr val="AA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003800" y="3608388"/>
            <a:ext cx="252413" cy="1836737"/>
          </a:xfrm>
          <a:prstGeom prst="rect">
            <a:avLst/>
          </a:prstGeom>
          <a:solidFill>
            <a:srgbClr val="AA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1-2010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chapter1-2010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hapter1-201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1-201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1-201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chapter1-2010</Template>
  <TotalTime>7715</TotalTime>
  <Words>3130</Words>
  <Application>Microsoft Macintosh PowerPoint</Application>
  <PresentationFormat>On-screen Show (4:3)</PresentationFormat>
  <Paragraphs>623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chapter1-2010</vt:lpstr>
      <vt:lpstr>Equation</vt:lpstr>
      <vt:lpstr>Digital Signal Processing  for Communication and Information Systems DSP-CIS Chapter-1 : Introduction</vt:lpstr>
      <vt:lpstr>Chapter-1 : Introduction</vt:lpstr>
      <vt:lpstr>Why study DSP ?</vt:lpstr>
      <vt:lpstr>Why study DSP ?</vt:lpstr>
      <vt:lpstr>DSP in applications: Mobile Communications 1/10</vt:lpstr>
      <vt:lpstr>DSP in applications: Mobile Communications 2/10</vt:lpstr>
      <vt:lpstr>DSP in applications: Mobile Communications 3/10</vt:lpstr>
      <vt:lpstr>DSP in applications: Mobile Communications 4/10</vt:lpstr>
      <vt:lpstr>DSP in applications: Mobile Communications 5/10</vt:lpstr>
      <vt:lpstr>DSP in applications: Mobile Communications 6/10</vt:lpstr>
      <vt:lpstr>DSP in applications: Mobile Communications 7/10</vt:lpstr>
      <vt:lpstr>DSP in applications: Mobile Communications 8/10</vt:lpstr>
      <vt:lpstr>DSP in applications: Mobile Communications 9/10</vt:lpstr>
      <vt:lpstr>DSP in applications: Mobile Communications 10/10</vt:lpstr>
      <vt:lpstr>PowerPoint Presentation</vt:lpstr>
      <vt:lpstr>DSP in applications: Hearing Aids 2/10</vt:lpstr>
      <vt:lpstr>DSP in applications: Hearing Aids 3/10</vt:lpstr>
      <vt:lpstr>DSP in applications: Hearing Aids 4/10</vt:lpstr>
      <vt:lpstr>DSP in applications: Hearing Aids 5/10</vt:lpstr>
      <vt:lpstr>DSP in applications: Hearing Aids 5/10</vt:lpstr>
      <vt:lpstr>DSP in applications: Hearing Aids 6/10</vt:lpstr>
      <vt:lpstr>DSP in applications: Hearing Aids 7/10</vt:lpstr>
      <vt:lpstr>DSP in applications: Hearing Aids 8/10</vt:lpstr>
      <vt:lpstr>DSP in applications: Hearing Aids 9/10</vt:lpstr>
      <vt:lpstr>DSP in applications: Hearing Aids 10/10</vt:lpstr>
      <vt:lpstr>DSP in applications : Other…</vt:lpstr>
      <vt:lpstr>Aims/Scope</vt:lpstr>
      <vt:lpstr>Overview</vt:lpstr>
      <vt:lpstr>Overview</vt:lpstr>
      <vt:lpstr>Overview</vt:lpstr>
      <vt:lpstr>Lectures </vt:lpstr>
      <vt:lpstr>Lectures </vt:lpstr>
      <vt:lpstr>Literature / Campus Library Arenberg</vt:lpstr>
      <vt:lpstr>Literature / DSP-CIS Library</vt:lpstr>
      <vt:lpstr>Exercise Sessions: Acoustic Modem Project </vt:lpstr>
      <vt:lpstr>Exercise Sessions: Acoustic Modem Project </vt:lpstr>
      <vt:lpstr>Exam</vt:lpstr>
      <vt:lpstr>September Retake Exam</vt:lpstr>
      <vt:lpstr>Website</vt:lpstr>
      <vt:lpstr>Questions?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Moonen </dc:title>
  <dc:creator>marc moonen</dc:creator>
  <cp:lastModifiedBy>Marc Moonen</cp:lastModifiedBy>
  <cp:revision>237</cp:revision>
  <cp:lastPrinted>2019-09-19T07:41:49Z</cp:lastPrinted>
  <dcterms:created xsi:type="dcterms:W3CDTF">2000-04-04T19:59:43Z</dcterms:created>
  <dcterms:modified xsi:type="dcterms:W3CDTF">2019-09-19T07:43:30Z</dcterms:modified>
</cp:coreProperties>
</file>