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xls" ContentType="application/vnd.ms-exce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Default Extension="doc" ContentType="application/msword"/>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vml" ContentType="application/vnd.openxmlformats-officedocument.vmlDrawing"/>
  <Default Extension="gif" ContentType="image/gi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3"/>
  </p:notesMasterIdLst>
  <p:sldIdLst>
    <p:sldId id="256" r:id="rId2"/>
    <p:sldId id="257" r:id="rId3"/>
    <p:sldId id="268" r:id="rId4"/>
    <p:sldId id="269" r:id="rId5"/>
    <p:sldId id="270" r:id="rId6"/>
    <p:sldId id="271" r:id="rId7"/>
    <p:sldId id="273" r:id="rId8"/>
    <p:sldId id="267" r:id="rId9"/>
    <p:sldId id="272" r:id="rId10"/>
    <p:sldId id="304" r:id="rId11"/>
    <p:sldId id="289" r:id="rId12"/>
    <p:sldId id="303" r:id="rId13"/>
    <p:sldId id="286" r:id="rId14"/>
    <p:sldId id="287" r:id="rId15"/>
    <p:sldId id="288" r:id="rId16"/>
    <p:sldId id="317" r:id="rId17"/>
    <p:sldId id="305" r:id="rId18"/>
    <p:sldId id="311" r:id="rId19"/>
    <p:sldId id="274" r:id="rId20"/>
    <p:sldId id="275" r:id="rId21"/>
    <p:sldId id="276" r:id="rId22"/>
    <p:sldId id="312" r:id="rId23"/>
    <p:sldId id="277" r:id="rId24"/>
    <p:sldId id="313" r:id="rId25"/>
    <p:sldId id="310" r:id="rId26"/>
    <p:sldId id="282" r:id="rId27"/>
    <p:sldId id="284" r:id="rId28"/>
    <p:sldId id="285" r:id="rId29"/>
    <p:sldId id="260" r:id="rId30"/>
    <p:sldId id="262" r:id="rId31"/>
    <p:sldId id="261" r:id="rId32"/>
    <p:sldId id="263" r:id="rId33"/>
    <p:sldId id="264" r:id="rId34"/>
    <p:sldId id="320" r:id="rId35"/>
    <p:sldId id="307" r:id="rId36"/>
    <p:sldId id="308" r:id="rId37"/>
    <p:sldId id="321" r:id="rId38"/>
    <p:sldId id="314" r:id="rId39"/>
    <p:sldId id="318" r:id="rId40"/>
    <p:sldId id="265" r:id="rId41"/>
    <p:sldId id="306" r:id="rId42"/>
    <p:sldId id="315" r:id="rId43"/>
    <p:sldId id="293" r:id="rId44"/>
    <p:sldId id="294" r:id="rId45"/>
    <p:sldId id="295" r:id="rId46"/>
    <p:sldId id="297" r:id="rId47"/>
    <p:sldId id="298" r:id="rId48"/>
    <p:sldId id="299" r:id="rId49"/>
    <p:sldId id="300" r:id="rId50"/>
    <p:sldId id="319" r:id="rId51"/>
    <p:sldId id="291" r:id="rId52"/>
  </p:sldIdLst>
  <p:sldSz cx="9144000" cy="6858000" type="screen4x3"/>
  <p:notesSz cx="6858000" cy="9144000"/>
  <p:custDataLst>
    <p:tags r:id="rId54"/>
  </p:custDataLst>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75" d="100"/>
          <a:sy n="75" d="100"/>
        </p:scale>
        <p:origin x="-67" y="-101"/>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95.e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129.emf"/><Relationship Id="rId2" Type="http://schemas.openxmlformats.org/officeDocument/2006/relationships/image" Target="../media/image128.emf"/><Relationship Id="rId1" Type="http://schemas.openxmlformats.org/officeDocument/2006/relationships/image" Target="../media/image127.e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132.emf"/><Relationship Id="rId2" Type="http://schemas.openxmlformats.org/officeDocument/2006/relationships/image" Target="../media/image131.emf"/><Relationship Id="rId1" Type="http://schemas.openxmlformats.org/officeDocument/2006/relationships/image" Target="../media/image130.e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135.emf"/><Relationship Id="rId2" Type="http://schemas.openxmlformats.org/officeDocument/2006/relationships/image" Target="../media/image134.emf"/><Relationship Id="rId1" Type="http://schemas.openxmlformats.org/officeDocument/2006/relationships/image" Target="../media/image133.emf"/><Relationship Id="rId4" Type="http://schemas.openxmlformats.org/officeDocument/2006/relationships/image" Target="../media/image136.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3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0.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48.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49.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50.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58.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87.emf"/><Relationship Id="rId2" Type="http://schemas.openxmlformats.org/officeDocument/2006/relationships/image" Target="../media/image86.png"/><Relationship Id="rId1" Type="http://schemas.openxmlformats.org/officeDocument/2006/relationships/image" Target="../media/image85.wmf"/><Relationship Id="rId5" Type="http://schemas.openxmlformats.org/officeDocument/2006/relationships/image" Target="../media/image89.emf"/><Relationship Id="rId4" Type="http://schemas.openxmlformats.org/officeDocument/2006/relationships/image" Target="../media/image8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BE"/>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2ABDE2D-2EC5-47B2-BACE-BCAAA4AABDC7}" type="datetimeFigureOut">
              <a:rPr lang="nl-BE" smtClean="0"/>
              <a:pPr/>
              <a:t>11/04/2008</a:t>
            </a:fld>
            <a:endParaRPr lang="nl-BE"/>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l-BE"/>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BE"/>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2C074EC-33B8-4704-82A0-E50B7DA6D9D2}" type="slidenum">
              <a:rPr lang="nl-BE" smtClean="0"/>
              <a:pPr/>
              <a:t>‹#›</a:t>
            </a:fld>
            <a:endParaRPr lang="nl-BE"/>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nl-BE"/>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nl-BE"/>
          </a:p>
        </p:txBody>
      </p:sp>
      <p:sp>
        <p:nvSpPr>
          <p:cNvPr id="4" name="Date Placeholder 3"/>
          <p:cNvSpPr>
            <a:spLocks noGrp="1"/>
          </p:cNvSpPr>
          <p:nvPr>
            <p:ph type="dt" sz="half" idx="10"/>
          </p:nvPr>
        </p:nvSpPr>
        <p:spPr/>
        <p:txBody>
          <a:bodyPr/>
          <a:lstStyle/>
          <a:p>
            <a:fld id="{B64C0781-0550-4E40-B9F9-B256E6955CAB}" type="datetime1">
              <a:rPr lang="nl-BE" smtClean="0"/>
              <a:pPr/>
              <a:t>11/04/2008</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D8D455F8-88B1-4CA2-8F5E-F3DE7513A43B}" type="slidenum">
              <a:rPr lang="nl-BE" smtClean="0"/>
              <a:pPr/>
              <a:t>‹#›</a:t>
            </a:fld>
            <a:endParaRPr lang="nl-B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B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4" name="Date Placeholder 3"/>
          <p:cNvSpPr>
            <a:spLocks noGrp="1"/>
          </p:cNvSpPr>
          <p:nvPr>
            <p:ph type="dt" sz="half" idx="10"/>
          </p:nvPr>
        </p:nvSpPr>
        <p:spPr/>
        <p:txBody>
          <a:bodyPr/>
          <a:lstStyle/>
          <a:p>
            <a:fld id="{4A1322C0-1A7B-4039-92B2-14E5EE9BE874}" type="datetime1">
              <a:rPr lang="nl-BE" smtClean="0"/>
              <a:pPr/>
              <a:t>11/04/2008</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D8D455F8-88B1-4CA2-8F5E-F3DE7513A43B}" type="slidenum">
              <a:rPr lang="nl-BE" smtClean="0"/>
              <a:pPr/>
              <a:t>‹#›</a:t>
            </a:fld>
            <a:endParaRPr lang="nl-B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nl-BE"/>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4" name="Date Placeholder 3"/>
          <p:cNvSpPr>
            <a:spLocks noGrp="1"/>
          </p:cNvSpPr>
          <p:nvPr>
            <p:ph type="dt" sz="half" idx="10"/>
          </p:nvPr>
        </p:nvSpPr>
        <p:spPr/>
        <p:txBody>
          <a:bodyPr/>
          <a:lstStyle/>
          <a:p>
            <a:fld id="{01F73AD2-C939-4CA7-8E4F-266E34A6865B}" type="datetime1">
              <a:rPr lang="nl-BE" smtClean="0"/>
              <a:pPr/>
              <a:t>11/04/2008</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D8D455F8-88B1-4CA2-8F5E-F3DE7513A43B}" type="slidenum">
              <a:rPr lang="nl-BE" smtClean="0"/>
              <a:pPr/>
              <a:t>‹#›</a:t>
            </a:fld>
            <a:endParaRPr lang="nl-B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B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4" name="Date Placeholder 3"/>
          <p:cNvSpPr>
            <a:spLocks noGrp="1"/>
          </p:cNvSpPr>
          <p:nvPr>
            <p:ph type="dt" sz="half" idx="10"/>
          </p:nvPr>
        </p:nvSpPr>
        <p:spPr/>
        <p:txBody>
          <a:bodyPr/>
          <a:lstStyle/>
          <a:p>
            <a:fld id="{8CDE2669-86E0-4520-91BC-6C229022BDB0}" type="datetime1">
              <a:rPr lang="nl-BE" smtClean="0"/>
              <a:pPr/>
              <a:t>11/04/2008</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D8D455F8-88B1-4CA2-8F5E-F3DE7513A43B}" type="slidenum">
              <a:rPr lang="nl-BE" smtClean="0"/>
              <a:pPr/>
              <a:t>‹#›</a:t>
            </a:fld>
            <a:endParaRPr lang="nl-B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nl-B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14E9AE9-1502-491A-BB26-15BE2F42844B}" type="datetime1">
              <a:rPr lang="nl-BE" smtClean="0"/>
              <a:pPr/>
              <a:t>11/04/2008</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D8D455F8-88B1-4CA2-8F5E-F3DE7513A43B}" type="slidenum">
              <a:rPr lang="nl-BE" smtClean="0"/>
              <a:pPr/>
              <a:t>‹#›</a:t>
            </a:fld>
            <a:endParaRPr lang="nl-B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BE"/>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5" name="Date Placeholder 4"/>
          <p:cNvSpPr>
            <a:spLocks noGrp="1"/>
          </p:cNvSpPr>
          <p:nvPr>
            <p:ph type="dt" sz="half" idx="10"/>
          </p:nvPr>
        </p:nvSpPr>
        <p:spPr/>
        <p:txBody>
          <a:bodyPr/>
          <a:lstStyle/>
          <a:p>
            <a:fld id="{51B85853-6DAD-4259-AB56-6B256F03CC74}" type="datetime1">
              <a:rPr lang="nl-BE" smtClean="0"/>
              <a:pPr/>
              <a:t>11/04/2008</a:t>
            </a:fld>
            <a:endParaRPr lang="nl-BE"/>
          </a:p>
        </p:txBody>
      </p:sp>
      <p:sp>
        <p:nvSpPr>
          <p:cNvPr id="6" name="Footer Placeholder 5"/>
          <p:cNvSpPr>
            <a:spLocks noGrp="1"/>
          </p:cNvSpPr>
          <p:nvPr>
            <p:ph type="ftr" sz="quarter" idx="11"/>
          </p:nvPr>
        </p:nvSpPr>
        <p:spPr/>
        <p:txBody>
          <a:bodyPr/>
          <a:lstStyle/>
          <a:p>
            <a:endParaRPr lang="nl-BE"/>
          </a:p>
        </p:txBody>
      </p:sp>
      <p:sp>
        <p:nvSpPr>
          <p:cNvPr id="7" name="Slide Number Placeholder 6"/>
          <p:cNvSpPr>
            <a:spLocks noGrp="1"/>
          </p:cNvSpPr>
          <p:nvPr>
            <p:ph type="sldNum" sz="quarter" idx="12"/>
          </p:nvPr>
        </p:nvSpPr>
        <p:spPr/>
        <p:txBody>
          <a:bodyPr/>
          <a:lstStyle/>
          <a:p>
            <a:fld id="{D8D455F8-88B1-4CA2-8F5E-F3DE7513A43B}" type="slidenum">
              <a:rPr lang="nl-BE" smtClean="0"/>
              <a:pPr/>
              <a:t>‹#›</a:t>
            </a:fld>
            <a:endParaRPr lang="nl-B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nl-B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7" name="Date Placeholder 6"/>
          <p:cNvSpPr>
            <a:spLocks noGrp="1"/>
          </p:cNvSpPr>
          <p:nvPr>
            <p:ph type="dt" sz="half" idx="10"/>
          </p:nvPr>
        </p:nvSpPr>
        <p:spPr/>
        <p:txBody>
          <a:bodyPr/>
          <a:lstStyle/>
          <a:p>
            <a:fld id="{C3F4DEF4-B102-4498-9933-220C7CB097B2}" type="datetime1">
              <a:rPr lang="nl-BE" smtClean="0"/>
              <a:pPr/>
              <a:t>11/04/2008</a:t>
            </a:fld>
            <a:endParaRPr lang="nl-BE"/>
          </a:p>
        </p:txBody>
      </p:sp>
      <p:sp>
        <p:nvSpPr>
          <p:cNvPr id="8" name="Footer Placeholder 7"/>
          <p:cNvSpPr>
            <a:spLocks noGrp="1"/>
          </p:cNvSpPr>
          <p:nvPr>
            <p:ph type="ftr" sz="quarter" idx="11"/>
          </p:nvPr>
        </p:nvSpPr>
        <p:spPr/>
        <p:txBody>
          <a:bodyPr/>
          <a:lstStyle/>
          <a:p>
            <a:endParaRPr lang="nl-BE"/>
          </a:p>
        </p:txBody>
      </p:sp>
      <p:sp>
        <p:nvSpPr>
          <p:cNvPr id="9" name="Slide Number Placeholder 8"/>
          <p:cNvSpPr>
            <a:spLocks noGrp="1"/>
          </p:cNvSpPr>
          <p:nvPr>
            <p:ph type="sldNum" sz="quarter" idx="12"/>
          </p:nvPr>
        </p:nvSpPr>
        <p:spPr/>
        <p:txBody>
          <a:bodyPr/>
          <a:lstStyle/>
          <a:p>
            <a:fld id="{D8D455F8-88B1-4CA2-8F5E-F3DE7513A43B}" type="slidenum">
              <a:rPr lang="nl-BE" smtClean="0"/>
              <a:pPr/>
              <a:t>‹#›</a:t>
            </a:fld>
            <a:endParaRPr lang="nl-B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BE"/>
          </a:p>
        </p:txBody>
      </p:sp>
      <p:sp>
        <p:nvSpPr>
          <p:cNvPr id="3" name="Date Placeholder 2"/>
          <p:cNvSpPr>
            <a:spLocks noGrp="1"/>
          </p:cNvSpPr>
          <p:nvPr>
            <p:ph type="dt" sz="half" idx="10"/>
          </p:nvPr>
        </p:nvSpPr>
        <p:spPr/>
        <p:txBody>
          <a:bodyPr/>
          <a:lstStyle/>
          <a:p>
            <a:fld id="{1A5CCB25-2301-475C-9C6A-B623A5A27407}" type="datetime1">
              <a:rPr lang="nl-BE" smtClean="0"/>
              <a:pPr/>
              <a:t>11/04/2008</a:t>
            </a:fld>
            <a:endParaRPr lang="nl-BE"/>
          </a:p>
        </p:txBody>
      </p:sp>
      <p:sp>
        <p:nvSpPr>
          <p:cNvPr id="4" name="Footer Placeholder 3"/>
          <p:cNvSpPr>
            <a:spLocks noGrp="1"/>
          </p:cNvSpPr>
          <p:nvPr>
            <p:ph type="ftr" sz="quarter" idx="11"/>
          </p:nvPr>
        </p:nvSpPr>
        <p:spPr/>
        <p:txBody>
          <a:bodyPr/>
          <a:lstStyle/>
          <a:p>
            <a:endParaRPr lang="nl-BE"/>
          </a:p>
        </p:txBody>
      </p:sp>
      <p:sp>
        <p:nvSpPr>
          <p:cNvPr id="5" name="Slide Number Placeholder 4"/>
          <p:cNvSpPr>
            <a:spLocks noGrp="1"/>
          </p:cNvSpPr>
          <p:nvPr>
            <p:ph type="sldNum" sz="quarter" idx="12"/>
          </p:nvPr>
        </p:nvSpPr>
        <p:spPr/>
        <p:txBody>
          <a:bodyPr/>
          <a:lstStyle/>
          <a:p>
            <a:fld id="{D8D455F8-88B1-4CA2-8F5E-F3DE7513A43B}" type="slidenum">
              <a:rPr lang="nl-BE" smtClean="0"/>
              <a:pPr/>
              <a:t>‹#›</a:t>
            </a:fld>
            <a:endParaRPr lang="nl-B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22F749-3AC9-4F77-9810-9845D72658DB}" type="datetime1">
              <a:rPr lang="nl-BE" smtClean="0"/>
              <a:pPr/>
              <a:t>11/04/2008</a:t>
            </a:fld>
            <a:endParaRPr lang="nl-BE"/>
          </a:p>
        </p:txBody>
      </p:sp>
      <p:sp>
        <p:nvSpPr>
          <p:cNvPr id="3" name="Footer Placeholder 2"/>
          <p:cNvSpPr>
            <a:spLocks noGrp="1"/>
          </p:cNvSpPr>
          <p:nvPr>
            <p:ph type="ftr" sz="quarter" idx="11"/>
          </p:nvPr>
        </p:nvSpPr>
        <p:spPr/>
        <p:txBody>
          <a:bodyPr/>
          <a:lstStyle/>
          <a:p>
            <a:endParaRPr lang="nl-BE"/>
          </a:p>
        </p:txBody>
      </p:sp>
      <p:sp>
        <p:nvSpPr>
          <p:cNvPr id="4" name="Slide Number Placeholder 3"/>
          <p:cNvSpPr>
            <a:spLocks noGrp="1"/>
          </p:cNvSpPr>
          <p:nvPr>
            <p:ph type="sldNum" sz="quarter" idx="12"/>
          </p:nvPr>
        </p:nvSpPr>
        <p:spPr/>
        <p:txBody>
          <a:bodyPr/>
          <a:lstStyle/>
          <a:p>
            <a:fld id="{D8D455F8-88B1-4CA2-8F5E-F3DE7513A43B}" type="slidenum">
              <a:rPr lang="nl-BE" smtClean="0"/>
              <a:pPr/>
              <a:t>‹#›</a:t>
            </a:fld>
            <a:endParaRPr lang="nl-B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nl-B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9E0341D-C850-449A-89B9-3E9FB41A917C}" type="datetime1">
              <a:rPr lang="nl-BE" smtClean="0"/>
              <a:pPr/>
              <a:t>11/04/2008</a:t>
            </a:fld>
            <a:endParaRPr lang="nl-BE"/>
          </a:p>
        </p:txBody>
      </p:sp>
      <p:sp>
        <p:nvSpPr>
          <p:cNvPr id="6" name="Footer Placeholder 5"/>
          <p:cNvSpPr>
            <a:spLocks noGrp="1"/>
          </p:cNvSpPr>
          <p:nvPr>
            <p:ph type="ftr" sz="quarter" idx="11"/>
          </p:nvPr>
        </p:nvSpPr>
        <p:spPr/>
        <p:txBody>
          <a:bodyPr/>
          <a:lstStyle/>
          <a:p>
            <a:endParaRPr lang="nl-BE"/>
          </a:p>
        </p:txBody>
      </p:sp>
      <p:sp>
        <p:nvSpPr>
          <p:cNvPr id="7" name="Slide Number Placeholder 6"/>
          <p:cNvSpPr>
            <a:spLocks noGrp="1"/>
          </p:cNvSpPr>
          <p:nvPr>
            <p:ph type="sldNum" sz="quarter" idx="12"/>
          </p:nvPr>
        </p:nvSpPr>
        <p:spPr/>
        <p:txBody>
          <a:bodyPr/>
          <a:lstStyle/>
          <a:p>
            <a:fld id="{D8D455F8-88B1-4CA2-8F5E-F3DE7513A43B}" type="slidenum">
              <a:rPr lang="nl-BE" smtClean="0"/>
              <a:pPr/>
              <a:t>‹#›</a:t>
            </a:fld>
            <a:endParaRPr lang="nl-B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nl-B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BE"/>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A18DB4-1D39-4088-8A94-4AC8D0AAA55F}" type="datetime1">
              <a:rPr lang="nl-BE" smtClean="0"/>
              <a:pPr/>
              <a:t>11/04/2008</a:t>
            </a:fld>
            <a:endParaRPr lang="nl-BE"/>
          </a:p>
        </p:txBody>
      </p:sp>
      <p:sp>
        <p:nvSpPr>
          <p:cNvPr id="6" name="Footer Placeholder 5"/>
          <p:cNvSpPr>
            <a:spLocks noGrp="1"/>
          </p:cNvSpPr>
          <p:nvPr>
            <p:ph type="ftr" sz="quarter" idx="11"/>
          </p:nvPr>
        </p:nvSpPr>
        <p:spPr/>
        <p:txBody>
          <a:bodyPr/>
          <a:lstStyle/>
          <a:p>
            <a:endParaRPr lang="nl-BE"/>
          </a:p>
        </p:txBody>
      </p:sp>
      <p:sp>
        <p:nvSpPr>
          <p:cNvPr id="7" name="Slide Number Placeholder 6"/>
          <p:cNvSpPr>
            <a:spLocks noGrp="1"/>
          </p:cNvSpPr>
          <p:nvPr>
            <p:ph type="sldNum" sz="quarter" idx="12"/>
          </p:nvPr>
        </p:nvSpPr>
        <p:spPr/>
        <p:txBody>
          <a:bodyPr/>
          <a:lstStyle/>
          <a:p>
            <a:fld id="{D8D455F8-88B1-4CA2-8F5E-F3DE7513A43B}" type="slidenum">
              <a:rPr lang="nl-BE" smtClean="0"/>
              <a:pPr/>
              <a:t>‹#›</a:t>
            </a:fld>
            <a:endParaRPr lang="nl-B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nl-BE"/>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874A506-FE44-418A-85EB-93BD101AD3F2}" type="datetime1">
              <a:rPr lang="nl-BE" smtClean="0"/>
              <a:pPr/>
              <a:t>11/04/2008</a:t>
            </a:fld>
            <a:endParaRPr lang="nl-BE"/>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BE"/>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D455F8-88B1-4CA2-8F5E-F3DE7513A43B}" type="slidenum">
              <a:rPr lang="nl-BE" smtClean="0"/>
              <a:pPr/>
              <a:t>‹#›</a:t>
            </a:fld>
            <a:endParaRPr lang="nl-B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hyperlink" Target="http://www.esat.kuleuven/be/~demoor" TargetMode="External"/><Relationship Id="rId7" Type="http://schemas.openxmlformats.org/officeDocument/2006/relationships/image" Target="../media/image4.png"/><Relationship Id="rId2" Type="http://schemas.openxmlformats.org/officeDocument/2006/relationships/hyperlink" Target="mailto:Bart.DeMoor@esat.kuleuven.be" TargetMode="External"/><Relationship Id="rId1" Type="http://schemas.openxmlformats.org/officeDocument/2006/relationships/slideLayout" Target="../slideLayouts/slideLayout1.xml"/><Relationship Id="rId6" Type="http://schemas.openxmlformats.org/officeDocument/2006/relationships/image" Target="../media/image3.jpeg"/><Relationship Id="rId5" Type="http://schemas.openxmlformats.org/officeDocument/2006/relationships/image" Target="../media/image2.jpe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38.png"/><Relationship Id="rId7" Type="http://schemas.openxmlformats.org/officeDocument/2006/relationships/image" Target="../media/image45.png"/><Relationship Id="rId2" Type="http://schemas.openxmlformats.org/officeDocument/2006/relationships/image" Target="../media/image39.png"/><Relationship Id="rId1" Type="http://schemas.openxmlformats.org/officeDocument/2006/relationships/slideLayout" Target="../slideLayouts/slideLayout7.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jpeg"/><Relationship Id="rId9" Type="http://schemas.openxmlformats.org/officeDocument/2006/relationships/image" Target="../media/image47.png"/></Relationships>
</file>

<file path=ppt/slides/_rels/slide11.xml.rels><?xml version="1.0" encoding="UTF-8" standalone="yes"?>
<Relationships xmlns="http://schemas.openxmlformats.org/package/2006/relationships"><Relationship Id="rId3" Type="http://schemas.openxmlformats.org/officeDocument/2006/relationships/oleObject" Target="../embeddings/Microsoft_Office_Excel_97-2003_Worksheet2.xls"/><Relationship Id="rId2" Type="http://schemas.openxmlformats.org/officeDocument/2006/relationships/slideLayout" Target="../slideLayouts/slideLayout7.xml"/><Relationship Id="rId1" Type="http://schemas.openxmlformats.org/officeDocument/2006/relationships/vmlDrawing" Target="../drawings/vmlDrawing5.v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7.xml"/><Relationship Id="rId1" Type="http://schemas.openxmlformats.org/officeDocument/2006/relationships/vmlDrawing" Target="../drawings/vmlDrawing6.vml"/></Relationships>
</file>

<file path=ppt/slides/_rels/slide13.xml.rels><?xml version="1.0" encoding="UTF-8" standalone="yes"?>
<Relationships xmlns="http://schemas.openxmlformats.org/package/2006/relationships"><Relationship Id="rId3" Type="http://schemas.openxmlformats.org/officeDocument/2006/relationships/oleObject" Target="../embeddings/Microsoft_Office_Excel_97-2003_Worksheet3.xls"/><Relationship Id="rId2" Type="http://schemas.openxmlformats.org/officeDocument/2006/relationships/slideLayout" Target="../slideLayouts/slideLayout7.xml"/><Relationship Id="rId1" Type="http://schemas.openxmlformats.org/officeDocument/2006/relationships/vmlDrawing" Target="../drawings/vmlDrawing7.vml"/></Relationships>
</file>

<file path=ppt/slides/_rels/slide14.xml.rels><?xml version="1.0" encoding="UTF-8" standalone="yes"?>
<Relationships xmlns="http://schemas.openxmlformats.org/package/2006/relationships"><Relationship Id="rId8" Type="http://schemas.openxmlformats.org/officeDocument/2006/relationships/image" Target="../media/image57.jpeg"/><Relationship Id="rId3" Type="http://schemas.openxmlformats.org/officeDocument/2006/relationships/image" Target="../media/image52.png"/><Relationship Id="rId7" Type="http://schemas.openxmlformats.org/officeDocument/2006/relationships/image" Target="../media/image56.png"/><Relationship Id="rId2" Type="http://schemas.openxmlformats.org/officeDocument/2006/relationships/image" Target="../media/image51.jpeg"/><Relationship Id="rId1" Type="http://schemas.openxmlformats.org/officeDocument/2006/relationships/slideLayout" Target="../slideLayouts/slideLayout7.xml"/><Relationship Id="rId6" Type="http://schemas.openxmlformats.org/officeDocument/2006/relationships/image" Target="../media/image55.jpeg"/><Relationship Id="rId5" Type="http://schemas.openxmlformats.org/officeDocument/2006/relationships/image" Target="../media/image54.png"/><Relationship Id="rId4" Type="http://schemas.openxmlformats.org/officeDocument/2006/relationships/image" Target="../media/image53.jpeg"/></Relationships>
</file>

<file path=ppt/slides/_rels/slide15.xml.rels><?xml version="1.0" encoding="UTF-8" standalone="yes"?>
<Relationships xmlns="http://schemas.openxmlformats.org/package/2006/relationships"><Relationship Id="rId3" Type="http://schemas.openxmlformats.org/officeDocument/2006/relationships/oleObject" Target="../embeddings/Microsoft_Office_Excel_97-2003_Worksheet4.xls"/><Relationship Id="rId2" Type="http://schemas.openxmlformats.org/officeDocument/2006/relationships/slideLayout" Target="../slideLayouts/slideLayout7.xml"/><Relationship Id="rId1" Type="http://schemas.openxmlformats.org/officeDocument/2006/relationships/vmlDrawing" Target="../drawings/vmlDrawing8.v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8" Type="http://schemas.openxmlformats.org/officeDocument/2006/relationships/hyperlink" Target="http://www.tmleuven.be/" TargetMode="External"/><Relationship Id="rId13" Type="http://schemas.openxmlformats.org/officeDocument/2006/relationships/image" Target="../media/image65.png"/><Relationship Id="rId3" Type="http://schemas.openxmlformats.org/officeDocument/2006/relationships/image" Target="../media/image59.gif"/><Relationship Id="rId7" Type="http://schemas.openxmlformats.org/officeDocument/2006/relationships/image" Target="../media/image61.jpeg"/><Relationship Id="rId12" Type="http://schemas.openxmlformats.org/officeDocument/2006/relationships/image" Target="../media/image64.png"/><Relationship Id="rId2" Type="http://schemas.openxmlformats.org/officeDocument/2006/relationships/hyperlink" Target="http://www.ipcos.be/" TargetMode="External"/><Relationship Id="rId1" Type="http://schemas.openxmlformats.org/officeDocument/2006/relationships/slideLayout" Target="../slideLayouts/slideLayout7.xml"/><Relationship Id="rId6" Type="http://schemas.openxmlformats.org/officeDocument/2006/relationships/hyperlink" Target="http://www.norkom.com/" TargetMode="External"/><Relationship Id="rId11" Type="http://schemas.openxmlformats.org/officeDocument/2006/relationships/image" Target="../media/image63.jpeg"/><Relationship Id="rId5" Type="http://schemas.openxmlformats.org/officeDocument/2006/relationships/image" Target="../media/image60.gif"/><Relationship Id="rId10" Type="http://schemas.openxmlformats.org/officeDocument/2006/relationships/hyperlink" Target="http://www.silicos.com/" TargetMode="External"/><Relationship Id="rId4" Type="http://schemas.openxmlformats.org/officeDocument/2006/relationships/hyperlink" Target="http://www.data4s.com/" TargetMode="External"/><Relationship Id="rId9" Type="http://schemas.openxmlformats.org/officeDocument/2006/relationships/image" Target="../media/image62.gif"/><Relationship Id="rId14" Type="http://schemas.openxmlformats.org/officeDocument/2006/relationships/image" Target="../media/image66.png"/></Relationships>
</file>

<file path=ppt/slides/_rels/slide18.xml.rels><?xml version="1.0" encoding="UTF-8" standalone="yes"?>
<Relationships xmlns="http://schemas.openxmlformats.org/package/2006/relationships"><Relationship Id="rId3" Type="http://schemas.openxmlformats.org/officeDocument/2006/relationships/image" Target="../media/image59.gif"/><Relationship Id="rId2" Type="http://schemas.openxmlformats.org/officeDocument/2006/relationships/hyperlink" Target="http://www.ipcos.be/" TargetMode="External"/><Relationship Id="rId1" Type="http://schemas.openxmlformats.org/officeDocument/2006/relationships/slideLayout" Target="../slideLayouts/slideLayout7.xml"/><Relationship Id="rId5" Type="http://schemas.openxmlformats.org/officeDocument/2006/relationships/image" Target="../media/image62.gif"/><Relationship Id="rId4" Type="http://schemas.openxmlformats.org/officeDocument/2006/relationships/hyperlink" Target="http://www.tmleuven.be/" TargetMode="External"/></Relationships>
</file>

<file path=ppt/slides/_rels/slide19.xml.rels><?xml version="1.0" encoding="UTF-8" standalone="yes"?>
<Relationships xmlns="http://schemas.openxmlformats.org/package/2006/relationships"><Relationship Id="rId8" Type="http://schemas.openxmlformats.org/officeDocument/2006/relationships/image" Target="../media/image71.png"/><Relationship Id="rId3" Type="http://schemas.openxmlformats.org/officeDocument/2006/relationships/slideLayout" Target="../slideLayouts/slideLayout7.xml"/><Relationship Id="rId7" Type="http://schemas.openxmlformats.org/officeDocument/2006/relationships/image" Target="../media/image70.jpeg"/><Relationship Id="rId12" Type="http://schemas.openxmlformats.org/officeDocument/2006/relationships/image" Target="../media/image75.png"/><Relationship Id="rId2" Type="http://schemas.openxmlformats.org/officeDocument/2006/relationships/video" Target="file:///C:\alysia\conferences_workshops_lezingen\lrd_11_04_2008\flutter_nasa.avi" TargetMode="External"/><Relationship Id="rId1" Type="http://schemas.openxmlformats.org/officeDocument/2006/relationships/video" Target="file:///D:\sista\stoef\twente_2000\bp.avi\Z24mode3.avi" TargetMode="External"/><Relationship Id="rId6" Type="http://schemas.openxmlformats.org/officeDocument/2006/relationships/image" Target="../media/image69.gif"/><Relationship Id="rId11" Type="http://schemas.openxmlformats.org/officeDocument/2006/relationships/image" Target="../media/image74.png"/><Relationship Id="rId5" Type="http://schemas.openxmlformats.org/officeDocument/2006/relationships/image" Target="../media/image68.gif"/><Relationship Id="rId10" Type="http://schemas.openxmlformats.org/officeDocument/2006/relationships/image" Target="../media/image73.jpeg"/><Relationship Id="rId4" Type="http://schemas.openxmlformats.org/officeDocument/2006/relationships/image" Target="../media/image67.jpeg"/><Relationship Id="rId9" Type="http://schemas.openxmlformats.org/officeDocument/2006/relationships/image" Target="../media/image7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6.jpeg"/><Relationship Id="rId1" Type="http://schemas.openxmlformats.org/officeDocument/2006/relationships/slideLayout" Target="../slideLayouts/slideLayout7.xml"/><Relationship Id="rId6" Type="http://schemas.openxmlformats.org/officeDocument/2006/relationships/image" Target="../media/image80.png"/><Relationship Id="rId5" Type="http://schemas.openxmlformats.org/officeDocument/2006/relationships/image" Target="../media/image79.png"/><Relationship Id="rId4" Type="http://schemas.openxmlformats.org/officeDocument/2006/relationships/image" Target="../media/image78.png"/></Relationships>
</file>

<file path=ppt/slides/_rels/slide21.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81.png"/><Relationship Id="rId1" Type="http://schemas.openxmlformats.org/officeDocument/2006/relationships/slideLayout" Target="../slideLayouts/slideLayout7.xml"/><Relationship Id="rId5" Type="http://schemas.openxmlformats.org/officeDocument/2006/relationships/image" Target="../media/image84.png"/><Relationship Id="rId4" Type="http://schemas.openxmlformats.org/officeDocument/2006/relationships/image" Target="../media/image83.png"/></Relationships>
</file>

<file path=ppt/slides/_rels/slide22.xml.rels><?xml version="1.0" encoding="UTF-8" standalone="yes"?>
<Relationships xmlns="http://schemas.openxmlformats.org/package/2006/relationships"><Relationship Id="rId3" Type="http://schemas.openxmlformats.org/officeDocument/2006/relationships/image" Target="../media/image60.gif"/><Relationship Id="rId7" Type="http://schemas.openxmlformats.org/officeDocument/2006/relationships/image" Target="../media/image66.png"/><Relationship Id="rId2" Type="http://schemas.openxmlformats.org/officeDocument/2006/relationships/hyperlink" Target="http://www.data4s.com/" TargetMode="External"/><Relationship Id="rId1" Type="http://schemas.openxmlformats.org/officeDocument/2006/relationships/slideLayout" Target="../slideLayouts/slideLayout7.xml"/><Relationship Id="rId6" Type="http://schemas.openxmlformats.org/officeDocument/2006/relationships/image" Target="../media/image64.png"/><Relationship Id="rId5" Type="http://schemas.openxmlformats.org/officeDocument/2006/relationships/image" Target="../media/image61.jpeg"/><Relationship Id="rId4" Type="http://schemas.openxmlformats.org/officeDocument/2006/relationships/hyperlink" Target="http://www.norkom.com/" TargetMode="External"/></Relationships>
</file>

<file path=ppt/slides/_rels/slide23.xml.rels><?xml version="1.0" encoding="UTF-8" standalone="yes"?>
<Relationships xmlns="http://schemas.openxmlformats.org/package/2006/relationships"><Relationship Id="rId8" Type="http://schemas.openxmlformats.org/officeDocument/2006/relationships/image" Target="../media/image91.jpeg"/><Relationship Id="rId3" Type="http://schemas.openxmlformats.org/officeDocument/2006/relationships/image" Target="../media/image90.jpeg"/><Relationship Id="rId7" Type="http://schemas.openxmlformats.org/officeDocument/2006/relationships/oleObject" Target="../embeddings/oleObject7.bin"/><Relationship Id="rId12" Type="http://schemas.openxmlformats.org/officeDocument/2006/relationships/image" Target="../media/image94.png"/><Relationship Id="rId2" Type="http://schemas.openxmlformats.org/officeDocument/2006/relationships/slideLayout" Target="../slideLayouts/slideLayout7.xml"/><Relationship Id="rId1" Type="http://schemas.openxmlformats.org/officeDocument/2006/relationships/vmlDrawing" Target="../drawings/vmlDrawing9.vml"/><Relationship Id="rId6" Type="http://schemas.openxmlformats.org/officeDocument/2006/relationships/oleObject" Target="../embeddings/oleObject6.bin"/><Relationship Id="rId11" Type="http://schemas.openxmlformats.org/officeDocument/2006/relationships/image" Target="../media/image93.png"/><Relationship Id="rId5" Type="http://schemas.openxmlformats.org/officeDocument/2006/relationships/oleObject" Target="../embeddings/oleObject5.bin"/><Relationship Id="rId10" Type="http://schemas.openxmlformats.org/officeDocument/2006/relationships/image" Target="../media/image92.png"/><Relationship Id="rId4" Type="http://schemas.openxmlformats.org/officeDocument/2006/relationships/oleObject" Target="../embeddings/Microsoft_Office_Word_97_-_2003_Document5.doc"/><Relationship Id="rId9" Type="http://schemas.openxmlformats.org/officeDocument/2006/relationships/oleObject" Target="../embeddings/Microsoft_Office_Excel_97-2003_Worksheet6.xls"/></Relationships>
</file>

<file path=ppt/slides/_rels/slide24.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hyperlink" Target="http://www.silicos.com/" TargetMode="External"/><Relationship Id="rId1" Type="http://schemas.openxmlformats.org/officeDocument/2006/relationships/slideLayout" Target="../slideLayouts/slideLayout7.xml"/><Relationship Id="rId4" Type="http://schemas.openxmlformats.org/officeDocument/2006/relationships/image" Target="../media/image65.png"/></Relationships>
</file>

<file path=ppt/slides/_rels/slide25.xml.rels><?xml version="1.0" encoding="UTF-8" standalone="yes"?>
<Relationships xmlns="http://schemas.openxmlformats.org/package/2006/relationships"><Relationship Id="rId3" Type="http://schemas.openxmlformats.org/officeDocument/2006/relationships/oleObject" Target="../embeddings/Microsoft_Office_Excel_97-2003_Worksheet7.xls"/><Relationship Id="rId2" Type="http://schemas.openxmlformats.org/officeDocument/2006/relationships/slideLayout" Target="../slideLayouts/slideLayout7.xml"/><Relationship Id="rId1" Type="http://schemas.openxmlformats.org/officeDocument/2006/relationships/vmlDrawing" Target="../drawings/vmlDrawing10.vml"/></Relationships>
</file>

<file path=ppt/slides/_rels/slide26.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image" Target="../media/image96.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image" Target="../media/image98.png"/><Relationship Id="rId1" Type="http://schemas.openxmlformats.org/officeDocument/2006/relationships/slideLayout" Target="../slideLayouts/slideLayout7.xml"/><Relationship Id="rId5" Type="http://schemas.openxmlformats.org/officeDocument/2006/relationships/image" Target="../media/image101.png"/><Relationship Id="rId4" Type="http://schemas.openxmlformats.org/officeDocument/2006/relationships/image" Target="../media/image100.png"/></Relationships>
</file>

<file path=ppt/slides/_rels/slide28.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image" Target="../media/image102.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04.w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105.wmf"/><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8" Type="http://schemas.openxmlformats.org/officeDocument/2006/relationships/image" Target="../media/image112.jpeg"/><Relationship Id="rId13" Type="http://schemas.openxmlformats.org/officeDocument/2006/relationships/image" Target="../media/image117.jpeg"/><Relationship Id="rId3" Type="http://schemas.openxmlformats.org/officeDocument/2006/relationships/image" Target="../media/image107.png"/><Relationship Id="rId7" Type="http://schemas.openxmlformats.org/officeDocument/2006/relationships/image" Target="../media/image111.png"/><Relationship Id="rId12" Type="http://schemas.openxmlformats.org/officeDocument/2006/relationships/image" Target="../media/image116.png"/><Relationship Id="rId2" Type="http://schemas.openxmlformats.org/officeDocument/2006/relationships/image" Target="../media/image106.png"/><Relationship Id="rId1" Type="http://schemas.openxmlformats.org/officeDocument/2006/relationships/slideLayout" Target="../slideLayouts/slideLayout7.xml"/><Relationship Id="rId6" Type="http://schemas.openxmlformats.org/officeDocument/2006/relationships/image" Target="../media/image110.wmf"/><Relationship Id="rId11" Type="http://schemas.openxmlformats.org/officeDocument/2006/relationships/image" Target="../media/image115.jpeg"/><Relationship Id="rId5" Type="http://schemas.openxmlformats.org/officeDocument/2006/relationships/image" Target="../media/image109.wmf"/><Relationship Id="rId10" Type="http://schemas.openxmlformats.org/officeDocument/2006/relationships/image" Target="../media/image114.jpeg"/><Relationship Id="rId4" Type="http://schemas.openxmlformats.org/officeDocument/2006/relationships/image" Target="../media/image108.wmf"/><Relationship Id="rId9" Type="http://schemas.openxmlformats.org/officeDocument/2006/relationships/image" Target="../media/image113.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8" Type="http://schemas.openxmlformats.org/officeDocument/2006/relationships/hyperlink" Target="http://www.tmleuven.be/" TargetMode="External"/><Relationship Id="rId13" Type="http://schemas.openxmlformats.org/officeDocument/2006/relationships/image" Target="../media/image65.png"/><Relationship Id="rId3" Type="http://schemas.openxmlformats.org/officeDocument/2006/relationships/image" Target="../media/image59.gif"/><Relationship Id="rId7" Type="http://schemas.openxmlformats.org/officeDocument/2006/relationships/image" Target="../media/image61.jpeg"/><Relationship Id="rId12" Type="http://schemas.openxmlformats.org/officeDocument/2006/relationships/image" Target="../media/image64.png"/><Relationship Id="rId2" Type="http://schemas.openxmlformats.org/officeDocument/2006/relationships/hyperlink" Target="http://www.ipcos.be/" TargetMode="External"/><Relationship Id="rId1" Type="http://schemas.openxmlformats.org/officeDocument/2006/relationships/slideLayout" Target="../slideLayouts/slideLayout7.xml"/><Relationship Id="rId6" Type="http://schemas.openxmlformats.org/officeDocument/2006/relationships/hyperlink" Target="http://www.norkom.com/" TargetMode="External"/><Relationship Id="rId11" Type="http://schemas.openxmlformats.org/officeDocument/2006/relationships/image" Target="../media/image63.jpeg"/><Relationship Id="rId5" Type="http://schemas.openxmlformats.org/officeDocument/2006/relationships/image" Target="../media/image60.gif"/><Relationship Id="rId10" Type="http://schemas.openxmlformats.org/officeDocument/2006/relationships/hyperlink" Target="http://www.silicos.com/" TargetMode="External"/><Relationship Id="rId4" Type="http://schemas.openxmlformats.org/officeDocument/2006/relationships/hyperlink" Target="http://www.data4s.com/" TargetMode="External"/><Relationship Id="rId9" Type="http://schemas.openxmlformats.org/officeDocument/2006/relationships/image" Target="../media/image62.gif"/><Relationship Id="rId14" Type="http://schemas.openxmlformats.org/officeDocument/2006/relationships/image" Target="../media/image66.png"/></Relationships>
</file>

<file path=ppt/slides/_rels/slide35.xml.rels><?xml version="1.0" encoding="UTF-8" standalone="yes"?>
<Relationships xmlns="http://schemas.openxmlformats.org/package/2006/relationships"><Relationship Id="rId8" Type="http://schemas.openxmlformats.org/officeDocument/2006/relationships/hyperlink" Target="http://www.silicos.com/" TargetMode="External"/><Relationship Id="rId3" Type="http://schemas.openxmlformats.org/officeDocument/2006/relationships/image" Target="../media/image59.gif"/><Relationship Id="rId7" Type="http://schemas.openxmlformats.org/officeDocument/2006/relationships/image" Target="../media/image61.jpeg"/><Relationship Id="rId2" Type="http://schemas.openxmlformats.org/officeDocument/2006/relationships/hyperlink" Target="http://www.ipcos.be/" TargetMode="External"/><Relationship Id="rId1" Type="http://schemas.openxmlformats.org/officeDocument/2006/relationships/slideLayout" Target="../slideLayouts/slideLayout7.xml"/><Relationship Id="rId6" Type="http://schemas.openxmlformats.org/officeDocument/2006/relationships/image" Target="../media/image60.gif"/><Relationship Id="rId11" Type="http://schemas.openxmlformats.org/officeDocument/2006/relationships/image" Target="../media/image62.gif"/><Relationship Id="rId5" Type="http://schemas.openxmlformats.org/officeDocument/2006/relationships/hyperlink" Target="http://www.norkom.com/" TargetMode="External"/><Relationship Id="rId10" Type="http://schemas.openxmlformats.org/officeDocument/2006/relationships/hyperlink" Target="http://www.tmleuven.be/" TargetMode="External"/><Relationship Id="rId4" Type="http://schemas.openxmlformats.org/officeDocument/2006/relationships/hyperlink" Target="http://www.data4s.com/" TargetMode="External"/><Relationship Id="rId9" Type="http://schemas.openxmlformats.org/officeDocument/2006/relationships/image" Target="../media/image118.png"/></Relationships>
</file>

<file path=ppt/slides/_rels/slide36.xml.rels><?xml version="1.0" encoding="UTF-8" standalone="yes"?>
<Relationships xmlns="http://schemas.openxmlformats.org/package/2006/relationships"><Relationship Id="rId3" Type="http://schemas.openxmlformats.org/officeDocument/2006/relationships/image" Target="../media/image64.png"/><Relationship Id="rId7" Type="http://schemas.openxmlformats.org/officeDocument/2006/relationships/hyperlink" Target="http://www.icms.be/" TargetMode="External"/><Relationship Id="rId2" Type="http://schemas.openxmlformats.org/officeDocument/2006/relationships/image" Target="../media/image66.png"/><Relationship Id="rId1" Type="http://schemas.openxmlformats.org/officeDocument/2006/relationships/slideLayout" Target="../slideLayouts/slideLayout7.xml"/><Relationship Id="rId6" Type="http://schemas.openxmlformats.org/officeDocument/2006/relationships/hyperlink" Target="http://www.cartagenia.com/" TargetMode="External"/><Relationship Id="rId5" Type="http://schemas.openxmlformats.org/officeDocument/2006/relationships/hyperlink" Target="http://www.dsquare.be/" TargetMode="External"/><Relationship Id="rId4" Type="http://schemas.openxmlformats.org/officeDocument/2006/relationships/image" Target="../media/image65.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hyperlink" Target="http://associatie.kuleuven.be/leden.htm" TargetMode="External"/><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9.png"/><Relationship Id="rId5" Type="http://schemas.openxmlformats.org/officeDocument/2006/relationships/oleObject" Target="../embeddings/Microsoft_Office_Word_97_-_2003_Document1.doc"/><Relationship Id="rId4" Type="http://schemas.openxmlformats.org/officeDocument/2006/relationships/image" Target="../media/image8.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119.gif"/><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121.png"/><Relationship Id="rId7" Type="http://schemas.openxmlformats.org/officeDocument/2006/relationships/image" Target="../media/image125.jpeg"/><Relationship Id="rId2" Type="http://schemas.openxmlformats.org/officeDocument/2006/relationships/image" Target="../media/image120.jpeg"/><Relationship Id="rId1" Type="http://schemas.openxmlformats.org/officeDocument/2006/relationships/slideLayout" Target="../slideLayouts/slideLayout7.xml"/><Relationship Id="rId6" Type="http://schemas.openxmlformats.org/officeDocument/2006/relationships/image" Target="../media/image124.jpeg"/><Relationship Id="rId5" Type="http://schemas.openxmlformats.org/officeDocument/2006/relationships/image" Target="../media/image123.jpeg"/><Relationship Id="rId4" Type="http://schemas.openxmlformats.org/officeDocument/2006/relationships/image" Target="../media/image122.png"/></Relationships>
</file>

<file path=ppt/slides/_rels/slide43.xml.rels><?xml version="1.0" encoding="UTF-8" standalone="yes"?>
<Relationships xmlns="http://schemas.openxmlformats.org/package/2006/relationships"><Relationship Id="rId2" Type="http://schemas.openxmlformats.org/officeDocument/2006/relationships/image" Target="../media/image126.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oleObject" Target="../embeddings/Microsoft_Office_Excel_97-2003_Worksheet8.xls"/><Relationship Id="rId2" Type="http://schemas.openxmlformats.org/officeDocument/2006/relationships/slideLayout" Target="../slideLayouts/slideLayout7.xml"/><Relationship Id="rId1" Type="http://schemas.openxmlformats.org/officeDocument/2006/relationships/vmlDrawing" Target="../drawings/vmlDrawing11.vml"/><Relationship Id="rId5" Type="http://schemas.openxmlformats.org/officeDocument/2006/relationships/oleObject" Target="../embeddings/Microsoft_Office_Excel_97-2003_Worksheet10.xls"/><Relationship Id="rId4" Type="http://schemas.openxmlformats.org/officeDocument/2006/relationships/oleObject" Target="../embeddings/Microsoft_Office_Excel_97-2003_Worksheet9.xls"/></Relationships>
</file>

<file path=ppt/slides/_rels/slide46.xml.rels><?xml version="1.0" encoding="UTF-8" standalone="yes"?>
<Relationships xmlns="http://schemas.openxmlformats.org/package/2006/relationships"><Relationship Id="rId3" Type="http://schemas.openxmlformats.org/officeDocument/2006/relationships/oleObject" Target="../embeddings/Microsoft_Office_Excel_97-2003_Worksheet11.xls"/><Relationship Id="rId2" Type="http://schemas.openxmlformats.org/officeDocument/2006/relationships/slideLayout" Target="../slideLayouts/slideLayout7.xml"/><Relationship Id="rId1" Type="http://schemas.openxmlformats.org/officeDocument/2006/relationships/vmlDrawing" Target="../drawings/vmlDrawing12.vml"/><Relationship Id="rId5" Type="http://schemas.openxmlformats.org/officeDocument/2006/relationships/oleObject" Target="../embeddings/Microsoft_Office_Excel_97-2003_Worksheet13.xls"/><Relationship Id="rId4" Type="http://schemas.openxmlformats.org/officeDocument/2006/relationships/oleObject" Target="../embeddings/Microsoft_Office_Excel_97-2003_Worksheet12.xls"/></Relationships>
</file>

<file path=ppt/slides/_rels/slide47.xml.rels><?xml version="1.0" encoding="UTF-8" standalone="yes"?>
<Relationships xmlns="http://schemas.openxmlformats.org/package/2006/relationships"><Relationship Id="rId3" Type="http://schemas.openxmlformats.org/officeDocument/2006/relationships/oleObject" Target="../embeddings/Microsoft_Office_Excel_97-2003_Worksheet14.xls"/><Relationship Id="rId2" Type="http://schemas.openxmlformats.org/officeDocument/2006/relationships/slideLayout" Target="../slideLayouts/slideLayout7.xml"/><Relationship Id="rId1" Type="http://schemas.openxmlformats.org/officeDocument/2006/relationships/vmlDrawing" Target="../drawings/vmlDrawing13.vml"/><Relationship Id="rId6" Type="http://schemas.openxmlformats.org/officeDocument/2006/relationships/oleObject" Target="../embeddings/Microsoft_Office_Excel_97-2003_Worksheet17.xls"/><Relationship Id="rId5" Type="http://schemas.openxmlformats.org/officeDocument/2006/relationships/oleObject" Target="../embeddings/Microsoft_Office_Excel_97-2003_Worksheet16.xls"/><Relationship Id="rId4" Type="http://schemas.openxmlformats.org/officeDocument/2006/relationships/oleObject" Target="../embeddings/Microsoft_Office_Excel_97-2003_Worksheet15.xls"/></Relationships>
</file>

<file path=ppt/slides/_rels/slide48.xml.rels><?xml version="1.0" encoding="UTF-8" standalone="yes"?>
<Relationships xmlns="http://schemas.openxmlformats.org/package/2006/relationships"><Relationship Id="rId3" Type="http://schemas.openxmlformats.org/officeDocument/2006/relationships/oleObject" Target="../embeddings/Microsoft_Office_Excel_97-2003_Worksheet18.xls"/><Relationship Id="rId2" Type="http://schemas.openxmlformats.org/officeDocument/2006/relationships/slideLayout" Target="../slideLayouts/slideLayout7.xml"/><Relationship Id="rId1" Type="http://schemas.openxmlformats.org/officeDocument/2006/relationships/vmlDrawing" Target="../drawings/vmlDrawing14.v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2.v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8" Type="http://schemas.openxmlformats.org/officeDocument/2006/relationships/image" Target="../media/image16.jpeg"/><Relationship Id="rId13" Type="http://schemas.openxmlformats.org/officeDocument/2006/relationships/image" Target="../media/image21.jpeg"/><Relationship Id="rId18" Type="http://schemas.openxmlformats.org/officeDocument/2006/relationships/image" Target="../media/image26.jpeg"/><Relationship Id="rId3" Type="http://schemas.openxmlformats.org/officeDocument/2006/relationships/oleObject" Target="../embeddings/oleObject2.bin"/><Relationship Id="rId21" Type="http://schemas.openxmlformats.org/officeDocument/2006/relationships/image" Target="../media/image29.png"/><Relationship Id="rId7" Type="http://schemas.openxmlformats.org/officeDocument/2006/relationships/image" Target="../media/image15.jpeg"/><Relationship Id="rId12" Type="http://schemas.openxmlformats.org/officeDocument/2006/relationships/image" Target="../media/image20.jpeg"/><Relationship Id="rId17" Type="http://schemas.openxmlformats.org/officeDocument/2006/relationships/image" Target="../media/image25.jpeg"/><Relationship Id="rId2" Type="http://schemas.openxmlformats.org/officeDocument/2006/relationships/slideLayout" Target="../slideLayouts/slideLayout7.xml"/><Relationship Id="rId16" Type="http://schemas.openxmlformats.org/officeDocument/2006/relationships/image" Target="../media/image24.jpeg"/><Relationship Id="rId20" Type="http://schemas.openxmlformats.org/officeDocument/2006/relationships/image" Target="../media/image28.jpeg"/><Relationship Id="rId1" Type="http://schemas.openxmlformats.org/officeDocument/2006/relationships/vmlDrawing" Target="../drawings/vmlDrawing3.vml"/><Relationship Id="rId6" Type="http://schemas.openxmlformats.org/officeDocument/2006/relationships/image" Target="../media/image14.jpeg"/><Relationship Id="rId11" Type="http://schemas.openxmlformats.org/officeDocument/2006/relationships/image" Target="../media/image19.jpeg"/><Relationship Id="rId5" Type="http://schemas.openxmlformats.org/officeDocument/2006/relationships/image" Target="../media/image13.jpeg"/><Relationship Id="rId15" Type="http://schemas.openxmlformats.org/officeDocument/2006/relationships/image" Target="../media/image23.jpeg"/><Relationship Id="rId10" Type="http://schemas.openxmlformats.org/officeDocument/2006/relationships/image" Target="../media/image18.jpeg"/><Relationship Id="rId19" Type="http://schemas.openxmlformats.org/officeDocument/2006/relationships/image" Target="../media/image27.jpeg"/><Relationship Id="rId4" Type="http://schemas.openxmlformats.org/officeDocument/2006/relationships/image" Target="../media/image12.jpeg"/><Relationship Id="rId9" Type="http://schemas.openxmlformats.org/officeDocument/2006/relationships/image" Target="../media/image17.jpeg"/><Relationship Id="rId14" Type="http://schemas.openxmlformats.org/officeDocument/2006/relationships/image" Target="../media/image22.jpeg"/></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4.vml"/></Relationships>
</file>

<file path=ppt/slides/_rels/slide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image" Target="../media/image37.jpeg"/><Relationship Id="rId3" Type="http://schemas.openxmlformats.org/officeDocument/2006/relationships/image" Target="../media/image33.png"/><Relationship Id="rId7" Type="http://schemas.openxmlformats.org/officeDocument/2006/relationships/hyperlink" Target="http://www.leuveninc.com/profiles/BF_COMP/view.asp?Q=BF_COMP_4149" TargetMode="External"/><Relationship Id="rId12" Type="http://schemas.openxmlformats.org/officeDocument/2006/relationships/image" Target="../media/image41.png"/><Relationship Id="rId2" Type="http://schemas.openxmlformats.org/officeDocument/2006/relationships/image" Target="../media/image32.png"/><Relationship Id="rId1" Type="http://schemas.openxmlformats.org/officeDocument/2006/relationships/slideLayout" Target="../slideLayouts/slideLayout6.xml"/><Relationship Id="rId6" Type="http://schemas.openxmlformats.org/officeDocument/2006/relationships/image" Target="../media/image36.png"/><Relationship Id="rId11" Type="http://schemas.openxmlformats.org/officeDocument/2006/relationships/image" Target="../media/image40.png"/><Relationship Id="rId5" Type="http://schemas.openxmlformats.org/officeDocument/2006/relationships/image" Target="../media/image35.wmf"/><Relationship Id="rId10" Type="http://schemas.openxmlformats.org/officeDocument/2006/relationships/image" Target="../media/image39.png"/><Relationship Id="rId4" Type="http://schemas.openxmlformats.org/officeDocument/2006/relationships/image" Target="../media/image34.png"/><Relationship Id="rId9" Type="http://schemas.openxmlformats.org/officeDocument/2006/relationships/image" Target="../media/image3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85720" y="2428868"/>
            <a:ext cx="7772400" cy="1470025"/>
          </a:xfrm>
        </p:spPr>
        <p:txBody>
          <a:bodyPr>
            <a:normAutofit fontScale="90000"/>
          </a:bodyPr>
          <a:lstStyle/>
          <a:p>
            <a:pPr algn="l"/>
            <a:r>
              <a:rPr lang="en-US" sz="2400" b="1" dirty="0" smtClean="0"/>
              <a:t>ASTP </a:t>
            </a:r>
            <a:r>
              <a:rPr lang="en-US" sz="2400" b="1" dirty="0" smtClean="0"/>
              <a:t>Site Visit – </a:t>
            </a:r>
            <a:r>
              <a:rPr lang="en-US" sz="2400" b="1" dirty="0" smtClean="0"/>
              <a:t>Leuven </a:t>
            </a:r>
            <a:r>
              <a:rPr lang="en-US" sz="2400" b="1" dirty="0" smtClean="0"/>
              <a:t>11/10/2008</a:t>
            </a:r>
            <a:br>
              <a:rPr lang="en-US" sz="2400" b="1" dirty="0" smtClean="0"/>
            </a:br>
            <a:r>
              <a:rPr lang="en-US" sz="3600" b="1" dirty="0" smtClean="0"/>
              <a:t/>
            </a:r>
            <a:br>
              <a:rPr lang="en-US" sz="3600" b="1" dirty="0" smtClean="0"/>
            </a:br>
            <a:r>
              <a:rPr lang="en-US" sz="3600" b="1" dirty="0" smtClean="0"/>
              <a:t>Case study and testimony </a:t>
            </a:r>
            <a:endParaRPr lang="nl-BE" sz="3600" b="1" dirty="0"/>
          </a:p>
        </p:txBody>
      </p:sp>
      <p:sp>
        <p:nvSpPr>
          <p:cNvPr id="3" name="Subtitle 2"/>
          <p:cNvSpPr>
            <a:spLocks noGrp="1"/>
          </p:cNvSpPr>
          <p:nvPr>
            <p:ph type="subTitle" idx="1"/>
          </p:nvPr>
        </p:nvSpPr>
        <p:spPr>
          <a:xfrm>
            <a:off x="1643042" y="5000636"/>
            <a:ext cx="4429156" cy="1752600"/>
          </a:xfrm>
        </p:spPr>
        <p:txBody>
          <a:bodyPr>
            <a:normAutofit lnSpcReduction="10000"/>
          </a:bodyPr>
          <a:lstStyle/>
          <a:p>
            <a:pPr algn="l"/>
            <a:r>
              <a:rPr lang="en-US" sz="2000" dirty="0" smtClean="0">
                <a:solidFill>
                  <a:schemeClr val="tx1"/>
                </a:solidFill>
              </a:rPr>
              <a:t>Bart De Moor</a:t>
            </a:r>
          </a:p>
          <a:p>
            <a:pPr algn="l"/>
            <a:r>
              <a:rPr lang="en-US" sz="2000" dirty="0" smtClean="0">
                <a:solidFill>
                  <a:schemeClr val="tx1"/>
                </a:solidFill>
              </a:rPr>
              <a:t>ESAT-SCD </a:t>
            </a:r>
          </a:p>
          <a:p>
            <a:pPr algn="l"/>
            <a:r>
              <a:rPr lang="en-US" sz="2000" dirty="0" err="1" smtClean="0">
                <a:solidFill>
                  <a:schemeClr val="tx1"/>
                </a:solidFill>
              </a:rPr>
              <a:t>Katholieke</a:t>
            </a:r>
            <a:r>
              <a:rPr lang="en-US" sz="2000" dirty="0" smtClean="0">
                <a:solidFill>
                  <a:schemeClr val="tx1"/>
                </a:solidFill>
              </a:rPr>
              <a:t> </a:t>
            </a:r>
            <a:r>
              <a:rPr lang="en-US" sz="2000" dirty="0" err="1" smtClean="0">
                <a:solidFill>
                  <a:schemeClr val="tx1"/>
                </a:solidFill>
              </a:rPr>
              <a:t>Universiteit</a:t>
            </a:r>
            <a:r>
              <a:rPr lang="en-US" sz="2000" dirty="0" smtClean="0">
                <a:solidFill>
                  <a:schemeClr val="tx1"/>
                </a:solidFill>
              </a:rPr>
              <a:t> Leuven</a:t>
            </a:r>
          </a:p>
          <a:p>
            <a:pPr algn="l"/>
            <a:r>
              <a:rPr lang="en-US" sz="2000" dirty="0" smtClean="0">
                <a:solidFill>
                  <a:schemeClr val="tx1"/>
                </a:solidFill>
                <a:hlinkClick r:id="rId2"/>
              </a:rPr>
              <a:t>Bart.DeMoor@esat.kuleuven.be</a:t>
            </a:r>
            <a:r>
              <a:rPr lang="en-US" sz="2000" dirty="0" smtClean="0">
                <a:solidFill>
                  <a:schemeClr val="tx1"/>
                </a:solidFill>
              </a:rPr>
              <a:t> </a:t>
            </a:r>
          </a:p>
          <a:p>
            <a:pPr algn="l"/>
            <a:r>
              <a:rPr lang="en-US" sz="2000" dirty="0" smtClean="0">
                <a:solidFill>
                  <a:schemeClr val="tx1"/>
                </a:solidFill>
                <a:hlinkClick r:id="rId3"/>
              </a:rPr>
              <a:t>www.esat.kuleuven/be/~demoor</a:t>
            </a:r>
            <a:endParaRPr lang="en-US" sz="2000" dirty="0" smtClean="0">
              <a:solidFill>
                <a:schemeClr val="tx1"/>
              </a:solidFill>
            </a:endParaRPr>
          </a:p>
          <a:p>
            <a:pPr algn="l"/>
            <a:endParaRPr lang="nl-BE" sz="2000" dirty="0">
              <a:solidFill>
                <a:schemeClr val="tx1"/>
              </a:solidFill>
            </a:endParaRPr>
          </a:p>
        </p:txBody>
      </p:sp>
      <p:pic>
        <p:nvPicPr>
          <p:cNvPr id="4" name="Picture 1031" descr="D:\headerelectro.gif"/>
          <p:cNvPicPr>
            <a:picLocks noChangeAspect="1" noChangeArrowheads="1"/>
          </p:cNvPicPr>
          <p:nvPr/>
        </p:nvPicPr>
        <p:blipFill>
          <a:blip r:embed="rId4"/>
          <a:srcRect/>
          <a:stretch>
            <a:fillRect/>
          </a:stretch>
        </p:blipFill>
        <p:spPr bwMode="auto">
          <a:xfrm>
            <a:off x="152498" y="142852"/>
            <a:ext cx="4633816" cy="1428760"/>
          </a:xfrm>
          <a:prstGeom prst="rect">
            <a:avLst/>
          </a:prstGeom>
          <a:noFill/>
          <a:ln w="9525">
            <a:noFill/>
            <a:miter lim="800000"/>
            <a:headEnd/>
            <a:tailEnd/>
          </a:ln>
        </p:spPr>
      </p:pic>
      <p:pic>
        <p:nvPicPr>
          <p:cNvPr id="5" name="Picture 1028" descr="D:\conferences\mtns\pictures\arenberg1.jpe"/>
          <p:cNvPicPr>
            <a:picLocks noChangeAspect="1" noChangeArrowheads="1"/>
          </p:cNvPicPr>
          <p:nvPr/>
        </p:nvPicPr>
        <p:blipFill>
          <a:blip r:embed="rId5"/>
          <a:srcRect/>
          <a:stretch>
            <a:fillRect/>
          </a:stretch>
        </p:blipFill>
        <p:spPr bwMode="auto">
          <a:xfrm>
            <a:off x="5929322" y="2357430"/>
            <a:ext cx="3071810" cy="2029386"/>
          </a:xfrm>
          <a:prstGeom prst="rect">
            <a:avLst/>
          </a:prstGeom>
          <a:noFill/>
          <a:ln w="9525">
            <a:noFill/>
            <a:miter lim="800000"/>
            <a:headEnd/>
            <a:tailEnd/>
          </a:ln>
        </p:spPr>
      </p:pic>
      <p:pic>
        <p:nvPicPr>
          <p:cNvPr id="6" name="Picture 5" descr="demoor_rob_stevens.jpg"/>
          <p:cNvPicPr>
            <a:picLocks noChangeAspect="1"/>
          </p:cNvPicPr>
          <p:nvPr/>
        </p:nvPicPr>
        <p:blipFill>
          <a:blip r:embed="rId6" cstate="print"/>
          <a:stretch>
            <a:fillRect/>
          </a:stretch>
        </p:blipFill>
        <p:spPr>
          <a:xfrm>
            <a:off x="142844" y="4643470"/>
            <a:ext cx="1387123" cy="2071678"/>
          </a:xfrm>
          <a:prstGeom prst="rect">
            <a:avLst/>
          </a:prstGeom>
        </p:spPr>
      </p:pic>
      <p:pic>
        <p:nvPicPr>
          <p:cNvPr id="7" name="Picture 2"/>
          <p:cNvPicPr>
            <a:picLocks noChangeArrowheads="1"/>
          </p:cNvPicPr>
          <p:nvPr/>
        </p:nvPicPr>
        <p:blipFill>
          <a:blip r:embed="rId7"/>
          <a:srcRect/>
          <a:stretch>
            <a:fillRect/>
          </a:stretch>
        </p:blipFill>
        <p:spPr bwMode="auto">
          <a:xfrm>
            <a:off x="5000628" y="142852"/>
            <a:ext cx="2043114" cy="1428760"/>
          </a:xfrm>
          <a:prstGeom prst="rect">
            <a:avLst/>
          </a:prstGeom>
          <a:solidFill>
            <a:srgbClr val="D1E8FF"/>
          </a:solidFill>
          <a:ln w="9525">
            <a:noFill/>
            <a:miter lim="800000"/>
            <a:headEnd/>
            <a:tailEnd/>
          </a:ln>
          <a:effectLst/>
        </p:spPr>
      </p:pic>
      <p:pic>
        <p:nvPicPr>
          <p:cNvPr id="8" name="Picture 11" descr="D:\personal\fotos_filmpjes\kasteel_arenberg\IMG_0506.jpg"/>
          <p:cNvPicPr>
            <a:picLocks noChangeAspect="1" noChangeArrowheads="1"/>
          </p:cNvPicPr>
          <p:nvPr/>
        </p:nvPicPr>
        <p:blipFill>
          <a:blip r:embed="rId8" cstate="print"/>
          <a:srcRect/>
          <a:stretch>
            <a:fillRect/>
          </a:stretch>
        </p:blipFill>
        <p:spPr bwMode="auto">
          <a:xfrm>
            <a:off x="5929322" y="4429132"/>
            <a:ext cx="3046394" cy="2286015"/>
          </a:xfrm>
          <a:prstGeom prst="rect">
            <a:avLst/>
          </a:prstGeom>
          <a:noFill/>
        </p:spPr>
      </p:pic>
      <p:sp>
        <p:nvSpPr>
          <p:cNvPr id="9" name="Slide Number Placeholder 8"/>
          <p:cNvSpPr>
            <a:spLocks noGrp="1"/>
          </p:cNvSpPr>
          <p:nvPr>
            <p:ph type="sldNum" sz="quarter" idx="12"/>
          </p:nvPr>
        </p:nvSpPr>
        <p:spPr/>
        <p:txBody>
          <a:bodyPr/>
          <a:lstStyle/>
          <a:p>
            <a:fld id="{D8D455F8-88B1-4CA2-8F5E-F3DE7513A43B}" type="slidenum">
              <a:rPr lang="nl-BE" smtClean="0"/>
              <a:pPr/>
              <a:t>1</a:t>
            </a:fld>
            <a:endParaRPr lang="nl-BE"/>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8D455F8-88B1-4CA2-8F5E-F3DE7513A43B}" type="slidenum">
              <a:rPr lang="nl-BE" smtClean="0"/>
              <a:pPr/>
              <a:t>10</a:t>
            </a:fld>
            <a:endParaRPr lang="nl-BE"/>
          </a:p>
        </p:txBody>
      </p:sp>
      <p:sp>
        <p:nvSpPr>
          <p:cNvPr id="3" name="Rectangle 3"/>
          <p:cNvSpPr>
            <a:spLocks noChangeArrowheads="1"/>
          </p:cNvSpPr>
          <p:nvPr/>
        </p:nvSpPr>
        <p:spPr bwMode="auto">
          <a:xfrm>
            <a:off x="152400" y="5867400"/>
            <a:ext cx="1295400" cy="730250"/>
          </a:xfrm>
          <a:prstGeom prst="rect">
            <a:avLst/>
          </a:prstGeom>
          <a:noFill/>
          <a:ln w="9525">
            <a:noFill/>
            <a:miter lim="800000"/>
            <a:headEnd/>
            <a:tailEnd/>
          </a:ln>
        </p:spPr>
        <p:txBody>
          <a:bodyPr>
            <a:spAutoFit/>
          </a:bodyPr>
          <a:lstStyle/>
          <a:p>
            <a:r>
              <a:rPr lang="en-US" sz="1400"/>
              <a:t>Valorisation/</a:t>
            </a:r>
          </a:p>
          <a:p>
            <a:r>
              <a:rPr lang="en-US" sz="1400"/>
              <a:t>Industrial/</a:t>
            </a:r>
          </a:p>
          <a:p>
            <a:r>
              <a:rPr lang="en-US" sz="1400"/>
              <a:t>Services</a:t>
            </a:r>
            <a:endParaRPr lang="en-US"/>
          </a:p>
        </p:txBody>
      </p:sp>
      <p:sp>
        <p:nvSpPr>
          <p:cNvPr id="4" name="Rectangle 4"/>
          <p:cNvSpPr>
            <a:spLocks noChangeArrowheads="1"/>
          </p:cNvSpPr>
          <p:nvPr/>
        </p:nvSpPr>
        <p:spPr bwMode="auto">
          <a:xfrm>
            <a:off x="152400" y="4114800"/>
            <a:ext cx="1600200" cy="517525"/>
          </a:xfrm>
          <a:prstGeom prst="rect">
            <a:avLst/>
          </a:prstGeom>
          <a:noFill/>
          <a:ln w="9525">
            <a:noFill/>
            <a:miter lim="800000"/>
            <a:headEnd/>
            <a:tailEnd/>
          </a:ln>
        </p:spPr>
        <p:txBody>
          <a:bodyPr>
            <a:spAutoFit/>
          </a:bodyPr>
          <a:lstStyle/>
          <a:p>
            <a:r>
              <a:rPr lang="en-US" sz="1400"/>
              <a:t>Strategical research</a:t>
            </a:r>
            <a:endParaRPr lang="en-US"/>
          </a:p>
        </p:txBody>
      </p:sp>
      <p:sp>
        <p:nvSpPr>
          <p:cNvPr id="5" name="Rectangle 5"/>
          <p:cNvSpPr>
            <a:spLocks noChangeArrowheads="1"/>
          </p:cNvSpPr>
          <p:nvPr/>
        </p:nvSpPr>
        <p:spPr bwMode="auto">
          <a:xfrm>
            <a:off x="228600" y="914400"/>
            <a:ext cx="1219200" cy="517525"/>
          </a:xfrm>
          <a:prstGeom prst="rect">
            <a:avLst/>
          </a:prstGeom>
          <a:noFill/>
          <a:ln w="9525">
            <a:noFill/>
            <a:miter lim="800000"/>
            <a:headEnd/>
            <a:tailEnd/>
          </a:ln>
        </p:spPr>
        <p:txBody>
          <a:bodyPr>
            <a:spAutoFit/>
          </a:bodyPr>
          <a:lstStyle/>
          <a:p>
            <a:r>
              <a:rPr lang="en-US" sz="1400"/>
              <a:t>Basic Research</a:t>
            </a:r>
            <a:endParaRPr lang="en-US"/>
          </a:p>
        </p:txBody>
      </p:sp>
      <p:sp>
        <p:nvSpPr>
          <p:cNvPr id="6" name="Rectangle 6"/>
          <p:cNvSpPr>
            <a:spLocks noChangeArrowheads="1"/>
          </p:cNvSpPr>
          <p:nvPr/>
        </p:nvSpPr>
        <p:spPr bwMode="auto">
          <a:xfrm>
            <a:off x="1752600" y="990600"/>
            <a:ext cx="1295400" cy="861774"/>
          </a:xfrm>
          <a:prstGeom prst="rect">
            <a:avLst/>
          </a:prstGeom>
          <a:noFill/>
          <a:ln w="9525">
            <a:noFill/>
            <a:miter lim="800000"/>
            <a:headEnd/>
            <a:tailEnd/>
          </a:ln>
        </p:spPr>
        <p:txBody>
          <a:bodyPr>
            <a:spAutoFit/>
          </a:bodyPr>
          <a:lstStyle/>
          <a:p>
            <a:r>
              <a:rPr lang="en-US" sz="1000" dirty="0" smtClean="0"/>
              <a:t>GOA-MEFISTO</a:t>
            </a:r>
            <a:endParaRPr lang="en-US" sz="1000" dirty="0"/>
          </a:p>
          <a:p>
            <a:r>
              <a:rPr lang="en-US" sz="1000" dirty="0" smtClean="0"/>
              <a:t>GOA-</a:t>
            </a:r>
            <a:r>
              <a:rPr lang="en-US" sz="1000" dirty="0" err="1" smtClean="0"/>
              <a:t>AMBioRICS</a:t>
            </a:r>
            <a:endParaRPr lang="en-US" sz="1000" dirty="0" smtClean="0"/>
          </a:p>
          <a:p>
            <a:r>
              <a:rPr lang="en-US" sz="1000" dirty="0" smtClean="0"/>
              <a:t>IDO-</a:t>
            </a:r>
            <a:r>
              <a:rPr lang="en-US" sz="1000" dirty="0" err="1" smtClean="0"/>
              <a:t>Gen.Netw</a:t>
            </a:r>
            <a:r>
              <a:rPr lang="en-US" sz="1000" dirty="0" smtClean="0"/>
              <a:t>.</a:t>
            </a:r>
            <a:endParaRPr lang="en-US" sz="1000" dirty="0"/>
          </a:p>
          <a:p>
            <a:r>
              <a:rPr lang="en-US" sz="1000" dirty="0" smtClean="0"/>
              <a:t>EF-</a:t>
            </a:r>
            <a:r>
              <a:rPr lang="en-US" sz="1000" dirty="0" err="1" smtClean="0"/>
              <a:t>SymBioSys</a:t>
            </a:r>
            <a:endParaRPr lang="en-US" sz="1000" dirty="0"/>
          </a:p>
          <a:p>
            <a:r>
              <a:rPr lang="en-US" sz="1000" dirty="0"/>
              <a:t>EF-OPTEC</a:t>
            </a:r>
            <a:endParaRPr lang="en-US" sz="1200" dirty="0"/>
          </a:p>
        </p:txBody>
      </p:sp>
      <p:sp>
        <p:nvSpPr>
          <p:cNvPr id="7" name="Rectangle 10"/>
          <p:cNvSpPr>
            <a:spLocks noChangeArrowheads="1"/>
          </p:cNvSpPr>
          <p:nvPr/>
        </p:nvSpPr>
        <p:spPr bwMode="auto">
          <a:xfrm>
            <a:off x="3733800" y="5867400"/>
            <a:ext cx="1066800" cy="707886"/>
          </a:xfrm>
          <a:prstGeom prst="rect">
            <a:avLst/>
          </a:prstGeom>
          <a:noFill/>
          <a:ln w="9525">
            <a:noFill/>
            <a:miter lim="800000"/>
            <a:headEnd/>
            <a:tailEnd/>
          </a:ln>
        </p:spPr>
        <p:txBody>
          <a:bodyPr>
            <a:spAutoFit/>
          </a:bodyPr>
          <a:lstStyle/>
          <a:p>
            <a:r>
              <a:rPr lang="en-US" sz="1000" dirty="0"/>
              <a:t>Soft4S</a:t>
            </a:r>
          </a:p>
          <a:p>
            <a:r>
              <a:rPr lang="en-US" sz="1000" dirty="0" err="1"/>
              <a:t>McKnow</a:t>
            </a:r>
            <a:r>
              <a:rPr lang="en-US" sz="1000" dirty="0"/>
              <a:t>-E</a:t>
            </a:r>
          </a:p>
          <a:p>
            <a:r>
              <a:rPr lang="en-US" sz="1000" dirty="0" err="1" smtClean="0"/>
              <a:t>BioScopeIT</a:t>
            </a:r>
            <a:endParaRPr lang="en-US" sz="1000" dirty="0" smtClean="0"/>
          </a:p>
          <a:p>
            <a:endParaRPr lang="en-US" sz="1000" dirty="0"/>
          </a:p>
        </p:txBody>
      </p:sp>
      <p:sp>
        <p:nvSpPr>
          <p:cNvPr id="8" name="Rectangle 14"/>
          <p:cNvSpPr>
            <a:spLocks noChangeArrowheads="1"/>
          </p:cNvSpPr>
          <p:nvPr/>
        </p:nvSpPr>
        <p:spPr bwMode="auto">
          <a:xfrm>
            <a:off x="1828800" y="228600"/>
            <a:ext cx="1112838" cy="304800"/>
          </a:xfrm>
          <a:prstGeom prst="rect">
            <a:avLst/>
          </a:prstGeom>
          <a:noFill/>
          <a:ln w="9525">
            <a:noFill/>
            <a:miter lim="800000"/>
            <a:headEnd/>
            <a:tailEnd/>
          </a:ln>
        </p:spPr>
        <p:txBody>
          <a:bodyPr wrap="none">
            <a:spAutoFit/>
          </a:bodyPr>
          <a:lstStyle/>
          <a:p>
            <a:r>
              <a:rPr lang="en-US" sz="1400"/>
              <a:t>K.U.Leuven</a:t>
            </a:r>
            <a:endParaRPr lang="en-US"/>
          </a:p>
        </p:txBody>
      </p:sp>
      <p:sp>
        <p:nvSpPr>
          <p:cNvPr id="9" name="Rectangle 15"/>
          <p:cNvSpPr>
            <a:spLocks noChangeArrowheads="1"/>
          </p:cNvSpPr>
          <p:nvPr/>
        </p:nvSpPr>
        <p:spPr bwMode="auto">
          <a:xfrm>
            <a:off x="3733800" y="228600"/>
            <a:ext cx="1098550" cy="304800"/>
          </a:xfrm>
          <a:prstGeom prst="rect">
            <a:avLst/>
          </a:prstGeom>
          <a:noFill/>
          <a:ln w="9525">
            <a:noFill/>
            <a:miter lim="800000"/>
            <a:headEnd/>
            <a:tailEnd/>
          </a:ln>
        </p:spPr>
        <p:txBody>
          <a:bodyPr wrap="none">
            <a:spAutoFit/>
          </a:bodyPr>
          <a:lstStyle/>
          <a:p>
            <a:r>
              <a:rPr lang="en-US" sz="1400"/>
              <a:t>Flanders	</a:t>
            </a:r>
            <a:endParaRPr lang="en-US"/>
          </a:p>
        </p:txBody>
      </p:sp>
      <p:sp>
        <p:nvSpPr>
          <p:cNvPr id="10" name="Rectangle 16"/>
          <p:cNvSpPr>
            <a:spLocks noChangeArrowheads="1"/>
          </p:cNvSpPr>
          <p:nvPr/>
        </p:nvSpPr>
        <p:spPr bwMode="auto">
          <a:xfrm>
            <a:off x="5486400" y="228600"/>
            <a:ext cx="827088" cy="304800"/>
          </a:xfrm>
          <a:prstGeom prst="rect">
            <a:avLst/>
          </a:prstGeom>
          <a:noFill/>
          <a:ln w="9525">
            <a:noFill/>
            <a:miter lim="800000"/>
            <a:headEnd/>
            <a:tailEnd/>
          </a:ln>
        </p:spPr>
        <p:txBody>
          <a:bodyPr wrap="none">
            <a:spAutoFit/>
          </a:bodyPr>
          <a:lstStyle/>
          <a:p>
            <a:r>
              <a:rPr lang="en-US" sz="1400"/>
              <a:t>Belgium</a:t>
            </a:r>
            <a:endParaRPr lang="en-US"/>
          </a:p>
        </p:txBody>
      </p:sp>
      <p:sp>
        <p:nvSpPr>
          <p:cNvPr id="11" name="Rectangle 17"/>
          <p:cNvSpPr>
            <a:spLocks noChangeArrowheads="1"/>
          </p:cNvSpPr>
          <p:nvPr/>
        </p:nvSpPr>
        <p:spPr bwMode="auto">
          <a:xfrm>
            <a:off x="7315200" y="228600"/>
            <a:ext cx="757238" cy="304800"/>
          </a:xfrm>
          <a:prstGeom prst="rect">
            <a:avLst/>
          </a:prstGeom>
          <a:noFill/>
          <a:ln w="9525">
            <a:noFill/>
            <a:miter lim="800000"/>
            <a:headEnd/>
            <a:tailEnd/>
          </a:ln>
        </p:spPr>
        <p:txBody>
          <a:bodyPr wrap="none">
            <a:spAutoFit/>
          </a:bodyPr>
          <a:lstStyle/>
          <a:p>
            <a:r>
              <a:rPr lang="en-US" sz="1400"/>
              <a:t>Europe</a:t>
            </a:r>
            <a:endParaRPr lang="en-US"/>
          </a:p>
        </p:txBody>
      </p:sp>
      <p:sp>
        <p:nvSpPr>
          <p:cNvPr id="12" name="Rectangle 44"/>
          <p:cNvSpPr>
            <a:spLocks noChangeArrowheads="1"/>
          </p:cNvSpPr>
          <p:nvPr/>
        </p:nvSpPr>
        <p:spPr bwMode="auto">
          <a:xfrm>
            <a:off x="3733800" y="762000"/>
            <a:ext cx="1752600" cy="3597275"/>
          </a:xfrm>
          <a:prstGeom prst="rect">
            <a:avLst/>
          </a:prstGeom>
          <a:noFill/>
          <a:ln w="9525">
            <a:noFill/>
            <a:miter lim="800000"/>
            <a:headEnd/>
            <a:tailEnd/>
          </a:ln>
        </p:spPr>
        <p:txBody>
          <a:bodyPr>
            <a:spAutoFit/>
          </a:bodyPr>
          <a:lstStyle/>
          <a:p>
            <a:endParaRPr lang="en-US" sz="1000" dirty="0"/>
          </a:p>
          <a:p>
            <a:r>
              <a:rPr lang="en-US" sz="1000" dirty="0" err="1"/>
              <a:t>VitaminD</a:t>
            </a:r>
            <a:r>
              <a:rPr lang="en-US" sz="1000" dirty="0" smtClean="0"/>
              <a:t>,</a:t>
            </a:r>
            <a:endParaRPr lang="en-US" sz="1000" dirty="0"/>
          </a:p>
          <a:p>
            <a:r>
              <a:rPr lang="en-US" sz="1000" dirty="0" err="1"/>
              <a:t>Clin</a:t>
            </a:r>
            <a:r>
              <a:rPr lang="en-US" sz="1000" dirty="0"/>
              <a:t>. </a:t>
            </a:r>
            <a:r>
              <a:rPr lang="en-US" sz="1000" dirty="0" smtClean="0"/>
              <a:t>Proteomics</a:t>
            </a:r>
          </a:p>
          <a:p>
            <a:r>
              <a:rPr lang="en-US" sz="1000" dirty="0" smtClean="0"/>
              <a:t>Endometriosis</a:t>
            </a:r>
            <a:endParaRPr lang="en-US" sz="1000" dirty="0"/>
          </a:p>
          <a:p>
            <a:r>
              <a:rPr lang="en-US" sz="1000" dirty="0"/>
              <a:t>Fun. </a:t>
            </a:r>
            <a:r>
              <a:rPr lang="en-US" sz="1000" dirty="0" smtClean="0"/>
              <a:t>Genomics</a:t>
            </a:r>
            <a:endParaRPr lang="en-US" sz="1000" dirty="0"/>
          </a:p>
          <a:p>
            <a:r>
              <a:rPr lang="en-US" sz="1000" dirty="0"/>
              <a:t>Rob. </a:t>
            </a:r>
            <a:r>
              <a:rPr lang="en-US" sz="1000" dirty="0" smtClean="0"/>
              <a:t>Statistics</a:t>
            </a:r>
            <a:endParaRPr lang="en-US" sz="1000" dirty="0"/>
          </a:p>
          <a:p>
            <a:r>
              <a:rPr lang="en-US" sz="1000" dirty="0" smtClean="0"/>
              <a:t>Swine-Aging</a:t>
            </a:r>
            <a:endParaRPr lang="en-US" sz="1000" dirty="0"/>
          </a:p>
          <a:p>
            <a:r>
              <a:rPr lang="en-US" sz="1000" dirty="0" err="1" smtClean="0"/>
              <a:t>Subfunct</a:t>
            </a:r>
            <a:endParaRPr lang="en-US" sz="1000" dirty="0"/>
          </a:p>
          <a:p>
            <a:r>
              <a:rPr lang="en-US" sz="1000" dirty="0" smtClean="0"/>
              <a:t>SVM</a:t>
            </a:r>
            <a:endParaRPr lang="en-US" sz="1000" dirty="0"/>
          </a:p>
          <a:p>
            <a:r>
              <a:rPr lang="en-US" sz="1000" dirty="0" err="1"/>
              <a:t>Glycemia</a:t>
            </a:r>
            <a:r>
              <a:rPr lang="en-US" sz="1000" dirty="0"/>
              <a:t> I, </a:t>
            </a:r>
            <a:r>
              <a:rPr lang="en-US" sz="1000" dirty="0" smtClean="0"/>
              <a:t>II</a:t>
            </a:r>
            <a:endParaRPr lang="en-US" sz="1000" dirty="0"/>
          </a:p>
          <a:p>
            <a:r>
              <a:rPr lang="en-US" sz="1000" dirty="0" err="1"/>
              <a:t>Netw</a:t>
            </a:r>
            <a:r>
              <a:rPr lang="en-US" sz="1000" dirty="0"/>
              <a:t>. </a:t>
            </a:r>
            <a:r>
              <a:rPr lang="en-US" sz="1000" dirty="0" smtClean="0"/>
              <a:t>Inference</a:t>
            </a:r>
            <a:endParaRPr lang="en-US" sz="1000" dirty="0"/>
          </a:p>
          <a:p>
            <a:r>
              <a:rPr lang="en-US" sz="1000" dirty="0"/>
              <a:t>Micro-arrays </a:t>
            </a:r>
            <a:r>
              <a:rPr lang="en-US" sz="1000" dirty="0" smtClean="0"/>
              <a:t>I,II,III</a:t>
            </a:r>
            <a:endParaRPr lang="en-US" sz="1000" dirty="0"/>
          </a:p>
          <a:p>
            <a:r>
              <a:rPr lang="en-US" sz="1000" dirty="0" err="1" smtClean="0"/>
              <a:t>Ontologies</a:t>
            </a:r>
            <a:endParaRPr lang="en-US" sz="1000" dirty="0"/>
          </a:p>
          <a:p>
            <a:r>
              <a:rPr lang="en-US" sz="1000" dirty="0" err="1" smtClean="0"/>
              <a:t>Id.Nonlinear</a:t>
            </a:r>
            <a:r>
              <a:rPr lang="en-US" sz="1000" dirty="0" smtClean="0"/>
              <a:t>/</a:t>
            </a:r>
            <a:r>
              <a:rPr lang="en-US" sz="1000" dirty="0" err="1" smtClean="0"/>
              <a:t>HighFreq</a:t>
            </a:r>
            <a:endParaRPr lang="en-US" sz="1000" dirty="0" smtClean="0"/>
          </a:p>
          <a:p>
            <a:r>
              <a:rPr lang="en-US" sz="1000" dirty="0" smtClean="0"/>
              <a:t>Kernel </a:t>
            </a:r>
            <a:r>
              <a:rPr lang="en-US" sz="1000" dirty="0"/>
              <a:t>Based </a:t>
            </a:r>
            <a:r>
              <a:rPr lang="en-US" sz="1000" dirty="0" smtClean="0"/>
              <a:t>Methods</a:t>
            </a:r>
          </a:p>
          <a:p>
            <a:r>
              <a:rPr lang="en-US" sz="1000" dirty="0" err="1" smtClean="0"/>
              <a:t>QuantumAlgo’s</a:t>
            </a:r>
            <a:endParaRPr lang="en-US" sz="1000" dirty="0" smtClean="0"/>
          </a:p>
          <a:p>
            <a:r>
              <a:rPr lang="en-US" sz="1000" dirty="0" err="1" smtClean="0"/>
              <a:t>SysId</a:t>
            </a:r>
            <a:r>
              <a:rPr lang="en-US" sz="1000" dirty="0" smtClean="0"/>
              <a:t>/Crypto</a:t>
            </a:r>
          </a:p>
          <a:p>
            <a:r>
              <a:rPr lang="en-US" sz="1000" dirty="0" err="1" smtClean="0"/>
              <a:t>QuantumInform</a:t>
            </a:r>
            <a:endParaRPr lang="en-US" sz="1000" dirty="0"/>
          </a:p>
          <a:p>
            <a:r>
              <a:rPr lang="en-US" sz="1000" dirty="0"/>
              <a:t>Energy </a:t>
            </a:r>
            <a:r>
              <a:rPr lang="en-US" sz="1000" dirty="0" smtClean="0"/>
              <a:t>Islands</a:t>
            </a:r>
            <a:endParaRPr lang="en-US" sz="1000" dirty="0"/>
          </a:p>
          <a:p>
            <a:r>
              <a:rPr lang="en-US" sz="1000" dirty="0"/>
              <a:t>Adv. </a:t>
            </a:r>
            <a:r>
              <a:rPr lang="en-US" sz="1000" dirty="0" err="1" smtClean="0"/>
              <a:t>Num.Methods</a:t>
            </a:r>
            <a:endParaRPr lang="en-US" sz="1000" dirty="0"/>
          </a:p>
          <a:p>
            <a:r>
              <a:rPr lang="en-US" sz="1000" dirty="0" err="1"/>
              <a:t>Multilin</a:t>
            </a:r>
            <a:r>
              <a:rPr lang="en-US" sz="1000" dirty="0"/>
              <a:t> SVD</a:t>
            </a:r>
          </a:p>
          <a:p>
            <a:endParaRPr lang="en-US" sz="1000" dirty="0"/>
          </a:p>
          <a:p>
            <a:endParaRPr lang="en-US" sz="1000" dirty="0"/>
          </a:p>
        </p:txBody>
      </p:sp>
      <p:sp>
        <p:nvSpPr>
          <p:cNvPr id="13" name="Rectangle 57"/>
          <p:cNvSpPr>
            <a:spLocks noChangeArrowheads="1"/>
          </p:cNvSpPr>
          <p:nvPr/>
        </p:nvSpPr>
        <p:spPr bwMode="auto">
          <a:xfrm>
            <a:off x="7010400" y="3810000"/>
            <a:ext cx="1219200" cy="1981200"/>
          </a:xfrm>
          <a:prstGeom prst="rect">
            <a:avLst/>
          </a:prstGeom>
          <a:noFill/>
          <a:ln w="9525">
            <a:noFill/>
            <a:prstDash val="sysDot"/>
            <a:miter lim="800000"/>
            <a:headEnd/>
            <a:tailEnd/>
          </a:ln>
        </p:spPr>
        <p:txBody>
          <a:bodyPr wrap="none" anchor="ctr"/>
          <a:lstStyle/>
          <a:p>
            <a:endParaRPr lang="nl-BE"/>
          </a:p>
        </p:txBody>
      </p:sp>
      <p:sp>
        <p:nvSpPr>
          <p:cNvPr id="14" name="Line 60"/>
          <p:cNvSpPr>
            <a:spLocks noChangeShapeType="1"/>
          </p:cNvSpPr>
          <p:nvPr/>
        </p:nvSpPr>
        <p:spPr bwMode="auto">
          <a:xfrm>
            <a:off x="152400" y="5791200"/>
            <a:ext cx="8610600" cy="0"/>
          </a:xfrm>
          <a:prstGeom prst="line">
            <a:avLst/>
          </a:prstGeom>
          <a:noFill/>
          <a:ln w="38100" cmpd="dbl">
            <a:solidFill>
              <a:schemeClr val="tx1"/>
            </a:solidFill>
            <a:round/>
            <a:headEnd/>
            <a:tailEnd/>
          </a:ln>
        </p:spPr>
        <p:txBody>
          <a:bodyPr wrap="none" anchor="ctr"/>
          <a:lstStyle/>
          <a:p>
            <a:endParaRPr lang="nl-BE"/>
          </a:p>
        </p:txBody>
      </p:sp>
      <p:sp>
        <p:nvSpPr>
          <p:cNvPr id="15" name="Rectangle 68"/>
          <p:cNvSpPr>
            <a:spLocks noChangeArrowheads="1"/>
          </p:cNvSpPr>
          <p:nvPr/>
        </p:nvSpPr>
        <p:spPr bwMode="auto">
          <a:xfrm>
            <a:off x="1676400" y="5943600"/>
            <a:ext cx="990600" cy="244475"/>
          </a:xfrm>
          <a:prstGeom prst="rect">
            <a:avLst/>
          </a:prstGeom>
          <a:noFill/>
          <a:ln w="9525">
            <a:noFill/>
            <a:miter lim="800000"/>
            <a:headEnd/>
            <a:tailEnd/>
          </a:ln>
        </p:spPr>
        <p:txBody>
          <a:bodyPr>
            <a:spAutoFit/>
          </a:bodyPr>
          <a:lstStyle/>
          <a:p>
            <a:r>
              <a:rPr lang="en-US" sz="1000"/>
              <a:t>PROMETA</a:t>
            </a:r>
          </a:p>
        </p:txBody>
      </p:sp>
      <p:sp>
        <p:nvSpPr>
          <p:cNvPr id="16" name="Rectangle 73"/>
          <p:cNvSpPr>
            <a:spLocks noChangeArrowheads="1"/>
          </p:cNvSpPr>
          <p:nvPr/>
        </p:nvSpPr>
        <p:spPr bwMode="auto">
          <a:xfrm>
            <a:off x="5638800" y="5851525"/>
            <a:ext cx="3048000" cy="1006475"/>
          </a:xfrm>
          <a:prstGeom prst="rect">
            <a:avLst/>
          </a:prstGeom>
          <a:noFill/>
          <a:ln w="9525">
            <a:noFill/>
            <a:miter lim="800000"/>
            <a:headEnd/>
            <a:tailEnd/>
          </a:ln>
        </p:spPr>
        <p:txBody>
          <a:bodyPr>
            <a:spAutoFit/>
          </a:bodyPr>
          <a:lstStyle/>
          <a:p>
            <a:r>
              <a:rPr lang="en-US" sz="1000" i="1"/>
              <a:t>Spin Offs:</a:t>
            </a:r>
          </a:p>
          <a:p>
            <a:r>
              <a:rPr lang="en-US" sz="1000"/>
              <a:t>IPCOS (ISMC), TMLeuven, Norkom (DATA4S), SILICOS, Dsquare, Cartagenia, ICMS (spin-in)</a:t>
            </a:r>
          </a:p>
          <a:p>
            <a:r>
              <a:rPr lang="en-US" sz="1000" i="1"/>
              <a:t>Contract research:</a:t>
            </a:r>
          </a:p>
          <a:p>
            <a:r>
              <a:rPr lang="en-US" sz="1000"/>
              <a:t>Monsanto, Electrabel, ELIA, Mastercard, Bauknecht</a:t>
            </a:r>
            <a:endParaRPr lang="en-US" sz="1200"/>
          </a:p>
        </p:txBody>
      </p:sp>
      <p:sp>
        <p:nvSpPr>
          <p:cNvPr id="17" name="Rectangle 75"/>
          <p:cNvSpPr>
            <a:spLocks noChangeArrowheads="1"/>
          </p:cNvSpPr>
          <p:nvPr/>
        </p:nvSpPr>
        <p:spPr bwMode="auto">
          <a:xfrm>
            <a:off x="3733800" y="4267200"/>
            <a:ext cx="1524000" cy="1463675"/>
          </a:xfrm>
          <a:prstGeom prst="rect">
            <a:avLst/>
          </a:prstGeom>
          <a:noFill/>
          <a:ln w="9525">
            <a:noFill/>
            <a:miter lim="800000"/>
            <a:headEnd/>
            <a:tailEnd/>
          </a:ln>
        </p:spPr>
        <p:txBody>
          <a:bodyPr>
            <a:spAutoFit/>
          </a:bodyPr>
          <a:lstStyle/>
          <a:p>
            <a:endParaRPr lang="en-US" sz="1000" dirty="0"/>
          </a:p>
          <a:p>
            <a:r>
              <a:rPr lang="en-US" sz="1000" dirty="0"/>
              <a:t>GBOU-</a:t>
            </a:r>
            <a:r>
              <a:rPr lang="en-US" sz="1000" dirty="0" err="1"/>
              <a:t>McKnow</a:t>
            </a:r>
            <a:endParaRPr lang="en-US" sz="1000" dirty="0"/>
          </a:p>
          <a:p>
            <a:r>
              <a:rPr lang="en-US" sz="1000" dirty="0" smtClean="0"/>
              <a:t>GBOU-SQUAD</a:t>
            </a:r>
            <a:endParaRPr lang="en-US" sz="1000" dirty="0"/>
          </a:p>
          <a:p>
            <a:r>
              <a:rPr lang="en-US" sz="1000" dirty="0" smtClean="0"/>
              <a:t>STWW-</a:t>
            </a:r>
            <a:r>
              <a:rPr lang="en-US" sz="1000" dirty="0" err="1" smtClean="0"/>
              <a:t>GenProm</a:t>
            </a:r>
            <a:endParaRPr lang="en-US" sz="1000" dirty="0"/>
          </a:p>
          <a:p>
            <a:r>
              <a:rPr lang="en-US" sz="1000" dirty="0" smtClean="0"/>
              <a:t>SBO-MOKA</a:t>
            </a:r>
            <a:endParaRPr lang="en-US" sz="1000" dirty="0"/>
          </a:p>
          <a:p>
            <a:r>
              <a:rPr lang="en-US" sz="1000" dirty="0" smtClean="0"/>
              <a:t>SBO-</a:t>
            </a:r>
            <a:r>
              <a:rPr lang="en-US" sz="1000" dirty="0" err="1" smtClean="0"/>
              <a:t>BioFrame</a:t>
            </a:r>
            <a:endParaRPr lang="en-US" sz="1000" dirty="0"/>
          </a:p>
          <a:p>
            <a:r>
              <a:rPr lang="en-US" sz="1000" dirty="0" smtClean="0"/>
              <a:t>TBM-Endometriosis</a:t>
            </a:r>
            <a:endParaRPr lang="en-US" sz="1000" dirty="0"/>
          </a:p>
          <a:p>
            <a:r>
              <a:rPr lang="en-US" sz="1000" dirty="0" smtClean="0"/>
              <a:t>ITEA-</a:t>
            </a:r>
            <a:r>
              <a:rPr lang="en-US" sz="1000" dirty="0" err="1" smtClean="0"/>
              <a:t>Flite</a:t>
            </a:r>
            <a:endParaRPr lang="en-US" sz="1000" dirty="0"/>
          </a:p>
          <a:p>
            <a:r>
              <a:rPr lang="en-US" sz="1000" dirty="0"/>
              <a:t>ITEA-</a:t>
            </a:r>
            <a:r>
              <a:rPr lang="en-US" sz="1000" dirty="0" err="1"/>
              <a:t>Flite</a:t>
            </a:r>
            <a:r>
              <a:rPr lang="en-US" sz="1000" dirty="0"/>
              <a:t>+</a:t>
            </a:r>
          </a:p>
        </p:txBody>
      </p:sp>
      <p:sp>
        <p:nvSpPr>
          <p:cNvPr id="18" name="Rectangle 79"/>
          <p:cNvSpPr>
            <a:spLocks noChangeArrowheads="1"/>
          </p:cNvSpPr>
          <p:nvPr/>
        </p:nvSpPr>
        <p:spPr bwMode="auto">
          <a:xfrm>
            <a:off x="5410200" y="990600"/>
            <a:ext cx="1600200" cy="854075"/>
          </a:xfrm>
          <a:prstGeom prst="rect">
            <a:avLst/>
          </a:prstGeom>
          <a:noFill/>
          <a:ln w="9525">
            <a:noFill/>
            <a:miter lim="800000"/>
            <a:headEnd/>
            <a:tailEnd/>
          </a:ln>
        </p:spPr>
        <p:txBody>
          <a:bodyPr>
            <a:spAutoFit/>
          </a:bodyPr>
          <a:lstStyle/>
          <a:p>
            <a:r>
              <a:rPr lang="en-US" sz="1000" dirty="0"/>
              <a:t>PODO-Traffic Mgmt I, II</a:t>
            </a:r>
          </a:p>
          <a:p>
            <a:r>
              <a:rPr lang="en-US" sz="1000" dirty="0"/>
              <a:t>IAP-P4-Mod, Id, </a:t>
            </a:r>
            <a:r>
              <a:rPr lang="en-US" sz="1000" dirty="0" smtClean="0"/>
              <a:t>Control</a:t>
            </a:r>
            <a:endParaRPr lang="en-US" sz="1000" dirty="0"/>
          </a:p>
          <a:p>
            <a:r>
              <a:rPr lang="en-US" sz="1000" dirty="0" smtClean="0"/>
              <a:t>IAP-P5-Dyn.Systems</a:t>
            </a:r>
            <a:endParaRPr lang="en-US" sz="1000" dirty="0"/>
          </a:p>
          <a:p>
            <a:r>
              <a:rPr lang="en-US" sz="1000" dirty="0" smtClean="0"/>
              <a:t>IAP-P6-Dysco</a:t>
            </a:r>
            <a:endParaRPr lang="en-US" sz="1000" dirty="0"/>
          </a:p>
          <a:p>
            <a:r>
              <a:rPr lang="en-US" sz="1000" dirty="0"/>
              <a:t>IAP-P6-BioMAGNet</a:t>
            </a:r>
            <a:endParaRPr lang="en-US" sz="1200" dirty="0"/>
          </a:p>
        </p:txBody>
      </p:sp>
      <p:sp>
        <p:nvSpPr>
          <p:cNvPr id="19" name="Rectangle 81"/>
          <p:cNvSpPr>
            <a:spLocks noChangeArrowheads="1"/>
          </p:cNvSpPr>
          <p:nvPr/>
        </p:nvSpPr>
        <p:spPr bwMode="auto">
          <a:xfrm>
            <a:off x="7391400" y="4191000"/>
            <a:ext cx="1143000" cy="1341438"/>
          </a:xfrm>
          <a:prstGeom prst="rect">
            <a:avLst/>
          </a:prstGeom>
          <a:noFill/>
          <a:ln w="9525">
            <a:noFill/>
            <a:miter lim="800000"/>
            <a:headEnd/>
            <a:tailEnd/>
          </a:ln>
        </p:spPr>
        <p:txBody>
          <a:bodyPr>
            <a:spAutoFit/>
          </a:bodyPr>
          <a:lstStyle/>
          <a:p>
            <a:r>
              <a:rPr lang="en-US" sz="1000" i="1" dirty="0"/>
              <a:t>EC-FP6, FP7:</a:t>
            </a:r>
            <a:endParaRPr lang="en-US" sz="1000" dirty="0"/>
          </a:p>
          <a:p>
            <a:r>
              <a:rPr lang="en-US" sz="1000" dirty="0"/>
              <a:t>Quantum Info </a:t>
            </a:r>
            <a:r>
              <a:rPr lang="en-US" sz="1000" dirty="0" smtClean="0"/>
              <a:t>Systems</a:t>
            </a:r>
            <a:endParaRPr lang="en-US" sz="1000" dirty="0"/>
          </a:p>
          <a:p>
            <a:r>
              <a:rPr lang="en-US" sz="1000" dirty="0" smtClean="0"/>
              <a:t>CAGE</a:t>
            </a:r>
            <a:endParaRPr lang="en-US" sz="1000" dirty="0"/>
          </a:p>
          <a:p>
            <a:r>
              <a:rPr lang="en-US" sz="1000" dirty="0" err="1" smtClean="0"/>
              <a:t>Strokemap</a:t>
            </a:r>
            <a:endParaRPr lang="en-US" sz="1000" dirty="0"/>
          </a:p>
          <a:p>
            <a:r>
              <a:rPr lang="en-US" sz="1000" dirty="0" err="1" smtClean="0"/>
              <a:t>BioPattern</a:t>
            </a:r>
            <a:endParaRPr lang="en-US" sz="1000" dirty="0"/>
          </a:p>
          <a:p>
            <a:r>
              <a:rPr lang="en-US" sz="1000" dirty="0" err="1" smtClean="0"/>
              <a:t>Bioptrain</a:t>
            </a:r>
            <a:endParaRPr lang="en-US" sz="1000" dirty="0"/>
          </a:p>
          <a:p>
            <a:endParaRPr lang="en-US" sz="1200" dirty="0"/>
          </a:p>
        </p:txBody>
      </p:sp>
      <p:sp>
        <p:nvSpPr>
          <p:cNvPr id="20" name="Rectangle 83"/>
          <p:cNvSpPr>
            <a:spLocks noChangeArrowheads="1"/>
          </p:cNvSpPr>
          <p:nvPr/>
        </p:nvSpPr>
        <p:spPr bwMode="auto">
          <a:xfrm>
            <a:off x="152400" y="152400"/>
            <a:ext cx="1540678" cy="338554"/>
          </a:xfrm>
          <a:prstGeom prst="rect">
            <a:avLst/>
          </a:prstGeom>
          <a:noFill/>
          <a:ln w="9525">
            <a:noFill/>
            <a:miter lim="800000"/>
            <a:headEnd/>
            <a:tailEnd/>
          </a:ln>
        </p:spPr>
        <p:txBody>
          <a:bodyPr wrap="none">
            <a:spAutoFit/>
          </a:bodyPr>
          <a:lstStyle/>
          <a:p>
            <a:r>
              <a:rPr lang="en-US" sz="1600" dirty="0"/>
              <a:t>All </a:t>
            </a:r>
            <a:r>
              <a:rPr lang="en-US" sz="1600" dirty="0" err="1" smtClean="0"/>
              <a:t>bdm</a:t>
            </a:r>
            <a:r>
              <a:rPr lang="en-US" sz="1600" dirty="0" smtClean="0"/>
              <a:t> projects</a:t>
            </a:r>
            <a:endParaRPr lang="en-US" sz="1600" dirty="0"/>
          </a:p>
        </p:txBody>
      </p:sp>
      <p:sp>
        <p:nvSpPr>
          <p:cNvPr id="21" name="Rectangle 89"/>
          <p:cNvSpPr>
            <a:spLocks noChangeArrowheads="1"/>
          </p:cNvSpPr>
          <p:nvPr/>
        </p:nvSpPr>
        <p:spPr bwMode="auto">
          <a:xfrm>
            <a:off x="1752600" y="4191000"/>
            <a:ext cx="1295400" cy="244475"/>
          </a:xfrm>
          <a:prstGeom prst="rect">
            <a:avLst/>
          </a:prstGeom>
          <a:noFill/>
          <a:ln w="9525">
            <a:noFill/>
            <a:miter lim="800000"/>
            <a:headEnd/>
            <a:tailEnd/>
          </a:ln>
        </p:spPr>
        <p:txBody>
          <a:bodyPr>
            <a:spAutoFit/>
          </a:bodyPr>
          <a:lstStyle/>
          <a:p>
            <a:r>
              <a:rPr lang="en-US" sz="1000"/>
              <a:t>IOF-Scores4Chem</a:t>
            </a:r>
            <a:endParaRPr lang="en-US" sz="1200"/>
          </a:p>
        </p:txBody>
      </p:sp>
      <p:pic>
        <p:nvPicPr>
          <p:cNvPr id="22" name="Picture 90" descr="FWO_web_klein"/>
          <p:cNvPicPr>
            <a:picLocks noChangeAspect="1" noChangeArrowheads="1"/>
          </p:cNvPicPr>
          <p:nvPr/>
        </p:nvPicPr>
        <p:blipFill>
          <a:blip r:embed="rId2"/>
          <a:srcRect/>
          <a:stretch>
            <a:fillRect/>
          </a:stretch>
        </p:blipFill>
        <p:spPr bwMode="auto">
          <a:xfrm>
            <a:off x="3810000" y="609600"/>
            <a:ext cx="533400" cy="327025"/>
          </a:xfrm>
          <a:prstGeom prst="rect">
            <a:avLst/>
          </a:prstGeom>
          <a:noFill/>
        </p:spPr>
      </p:pic>
      <p:pic>
        <p:nvPicPr>
          <p:cNvPr id="23" name="Picture 91" descr="IWTlogo"/>
          <p:cNvPicPr>
            <a:picLocks noChangeAspect="1" noChangeArrowheads="1"/>
          </p:cNvPicPr>
          <p:nvPr/>
        </p:nvPicPr>
        <p:blipFill>
          <a:blip r:embed="rId3"/>
          <a:srcRect/>
          <a:stretch>
            <a:fillRect/>
          </a:stretch>
        </p:blipFill>
        <p:spPr bwMode="auto">
          <a:xfrm>
            <a:off x="3810000" y="4038600"/>
            <a:ext cx="609600" cy="404813"/>
          </a:xfrm>
          <a:prstGeom prst="rect">
            <a:avLst/>
          </a:prstGeom>
          <a:noFill/>
        </p:spPr>
      </p:pic>
      <p:pic>
        <p:nvPicPr>
          <p:cNvPr id="24" name="Picture 93" descr="Belspo_en"/>
          <p:cNvPicPr>
            <a:picLocks noChangeAspect="1" noChangeArrowheads="1"/>
          </p:cNvPicPr>
          <p:nvPr/>
        </p:nvPicPr>
        <p:blipFill>
          <a:blip r:embed="rId4" cstate="print"/>
          <a:srcRect/>
          <a:stretch>
            <a:fillRect/>
          </a:stretch>
        </p:blipFill>
        <p:spPr bwMode="auto">
          <a:xfrm>
            <a:off x="5486400" y="609600"/>
            <a:ext cx="1295400" cy="344488"/>
          </a:xfrm>
          <a:prstGeom prst="rect">
            <a:avLst/>
          </a:prstGeom>
          <a:noFill/>
        </p:spPr>
      </p:pic>
      <p:pic>
        <p:nvPicPr>
          <p:cNvPr id="25" name="Picture 94" descr="vlanderen"/>
          <p:cNvPicPr>
            <a:picLocks noChangeAspect="1" noChangeArrowheads="1"/>
          </p:cNvPicPr>
          <p:nvPr/>
        </p:nvPicPr>
        <p:blipFill>
          <a:blip r:embed="rId5"/>
          <a:srcRect/>
          <a:stretch>
            <a:fillRect/>
          </a:stretch>
        </p:blipFill>
        <p:spPr bwMode="auto">
          <a:xfrm>
            <a:off x="4648200" y="152400"/>
            <a:ext cx="304800" cy="381000"/>
          </a:xfrm>
          <a:prstGeom prst="rect">
            <a:avLst/>
          </a:prstGeom>
          <a:noFill/>
        </p:spPr>
      </p:pic>
      <p:pic>
        <p:nvPicPr>
          <p:cNvPr id="26" name="Picture 96" descr="EC"/>
          <p:cNvPicPr>
            <a:picLocks noChangeAspect="1" noChangeArrowheads="1"/>
          </p:cNvPicPr>
          <p:nvPr/>
        </p:nvPicPr>
        <p:blipFill>
          <a:blip r:embed="rId6"/>
          <a:srcRect/>
          <a:stretch>
            <a:fillRect/>
          </a:stretch>
        </p:blipFill>
        <p:spPr bwMode="auto">
          <a:xfrm>
            <a:off x="8077200" y="152400"/>
            <a:ext cx="609600" cy="406400"/>
          </a:xfrm>
          <a:prstGeom prst="rect">
            <a:avLst/>
          </a:prstGeom>
          <a:noFill/>
        </p:spPr>
      </p:pic>
      <p:pic>
        <p:nvPicPr>
          <p:cNvPr id="27" name="Picture 97" descr="vlagbelgie"/>
          <p:cNvPicPr>
            <a:picLocks noChangeAspect="1" noChangeArrowheads="1"/>
          </p:cNvPicPr>
          <p:nvPr/>
        </p:nvPicPr>
        <p:blipFill>
          <a:blip r:embed="rId7"/>
          <a:srcRect/>
          <a:stretch>
            <a:fillRect/>
          </a:stretch>
        </p:blipFill>
        <p:spPr bwMode="auto">
          <a:xfrm>
            <a:off x="6400800" y="152400"/>
            <a:ext cx="698500" cy="482600"/>
          </a:xfrm>
          <a:prstGeom prst="rect">
            <a:avLst/>
          </a:prstGeom>
          <a:noFill/>
        </p:spPr>
      </p:pic>
      <p:pic>
        <p:nvPicPr>
          <p:cNvPr id="28" name="Picture 100" descr="sdzPlg"/>
          <p:cNvPicPr>
            <a:picLocks noChangeAspect="1" noChangeArrowheads="1"/>
          </p:cNvPicPr>
          <p:nvPr/>
        </p:nvPicPr>
        <p:blipFill>
          <a:blip r:embed="rId8" cstate="print"/>
          <a:srcRect/>
          <a:stretch>
            <a:fillRect/>
          </a:stretch>
        </p:blipFill>
        <p:spPr bwMode="auto">
          <a:xfrm>
            <a:off x="2895600" y="152400"/>
            <a:ext cx="360363" cy="609600"/>
          </a:xfrm>
          <a:prstGeom prst="rect">
            <a:avLst/>
          </a:prstGeom>
          <a:noFill/>
        </p:spPr>
      </p:pic>
      <p:pic>
        <p:nvPicPr>
          <p:cNvPr id="29" name="Picture 102" descr="lrd_logo"/>
          <p:cNvPicPr>
            <a:picLocks noChangeAspect="1" noChangeArrowheads="1"/>
          </p:cNvPicPr>
          <p:nvPr/>
        </p:nvPicPr>
        <p:blipFill>
          <a:blip r:embed="rId9"/>
          <a:srcRect/>
          <a:stretch>
            <a:fillRect/>
          </a:stretch>
        </p:blipFill>
        <p:spPr bwMode="auto">
          <a:xfrm>
            <a:off x="5029200" y="5867400"/>
            <a:ext cx="614363" cy="336550"/>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266" name="Object 2"/>
          <p:cNvGraphicFramePr>
            <a:graphicFrameLocks noChangeAspect="1"/>
          </p:cNvGraphicFramePr>
          <p:nvPr/>
        </p:nvGraphicFramePr>
        <p:xfrm>
          <a:off x="657225" y="1125538"/>
          <a:ext cx="8391525" cy="5151437"/>
        </p:xfrm>
        <a:graphic>
          <a:graphicData uri="http://schemas.openxmlformats.org/presentationml/2006/ole">
            <p:oleObj spid="_x0000_s11266" name="Worksheet" r:id="rId3" imgW="7071360" imgH="5806337" progId="Excel.Sheet.8">
              <p:embed/>
            </p:oleObj>
          </a:graphicData>
        </a:graphic>
      </p:graphicFrame>
      <p:sp>
        <p:nvSpPr>
          <p:cNvPr id="3" name="Slide Number Placeholder 2"/>
          <p:cNvSpPr>
            <a:spLocks noGrp="1"/>
          </p:cNvSpPr>
          <p:nvPr>
            <p:ph type="sldNum" sz="quarter" idx="12"/>
          </p:nvPr>
        </p:nvSpPr>
        <p:spPr/>
        <p:txBody>
          <a:bodyPr/>
          <a:lstStyle/>
          <a:p>
            <a:fld id="{D8D455F8-88B1-4CA2-8F5E-F3DE7513A43B}" type="slidenum">
              <a:rPr lang="nl-BE" smtClean="0"/>
              <a:pPr/>
              <a:t>11</a:t>
            </a:fld>
            <a:endParaRPr lang="nl-BE"/>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8D455F8-88B1-4CA2-8F5E-F3DE7513A43B}" type="slidenum">
              <a:rPr lang="nl-BE" smtClean="0"/>
              <a:pPr/>
              <a:t>12</a:t>
            </a:fld>
            <a:endParaRPr lang="nl-BE"/>
          </a:p>
        </p:txBody>
      </p:sp>
      <p:graphicFrame>
        <p:nvGraphicFramePr>
          <p:cNvPr id="3" name="Object 5"/>
          <p:cNvGraphicFramePr>
            <a:graphicFrameLocks noChangeAspect="1"/>
          </p:cNvGraphicFramePr>
          <p:nvPr/>
        </p:nvGraphicFramePr>
        <p:xfrm>
          <a:off x="228600" y="533400"/>
          <a:ext cx="8915400" cy="5281613"/>
        </p:xfrm>
        <a:graphic>
          <a:graphicData uri="http://schemas.openxmlformats.org/presentationml/2006/ole">
            <p:oleObj spid="_x0000_s41986" name="Chart" r:id="rId3" imgW="6858000" imgH="4064000" progId="MSGraph.Chart.8">
              <p:embed followColorScheme="full"/>
            </p:oleObj>
          </a:graphicData>
        </a:graphic>
      </p:graphicFrame>
      <p:sp>
        <p:nvSpPr>
          <p:cNvPr id="4" name="Rectangle 6"/>
          <p:cNvSpPr>
            <a:spLocks noChangeArrowheads="1"/>
          </p:cNvSpPr>
          <p:nvPr/>
        </p:nvSpPr>
        <p:spPr bwMode="auto">
          <a:xfrm>
            <a:off x="1524000" y="381000"/>
            <a:ext cx="6299200" cy="457200"/>
          </a:xfrm>
          <a:prstGeom prst="rect">
            <a:avLst/>
          </a:prstGeom>
          <a:noFill/>
          <a:ln w="9525">
            <a:noFill/>
            <a:miter lim="800000"/>
            <a:headEnd/>
            <a:tailEnd/>
          </a:ln>
        </p:spPr>
        <p:txBody>
          <a:bodyPr wrap="none">
            <a:spAutoFit/>
          </a:bodyPr>
          <a:lstStyle/>
          <a:p>
            <a:r>
              <a:rPr lang="en-US"/>
              <a:t>Projects BDM: SCD funding (2002-2008) (k€)</a:t>
            </a:r>
          </a:p>
        </p:txBody>
      </p:sp>
      <p:sp>
        <p:nvSpPr>
          <p:cNvPr id="5" name="Rectangle 7"/>
          <p:cNvSpPr>
            <a:spLocks noChangeArrowheads="1"/>
          </p:cNvSpPr>
          <p:nvPr/>
        </p:nvSpPr>
        <p:spPr bwMode="auto">
          <a:xfrm>
            <a:off x="685800" y="5791200"/>
            <a:ext cx="5348580" cy="646331"/>
          </a:xfrm>
          <a:prstGeom prst="rect">
            <a:avLst/>
          </a:prstGeom>
          <a:noFill/>
          <a:ln w="9525">
            <a:noFill/>
            <a:miter lim="800000"/>
            <a:headEnd/>
            <a:tailEnd/>
          </a:ln>
        </p:spPr>
        <p:txBody>
          <a:bodyPr wrap="none">
            <a:spAutoFit/>
          </a:bodyPr>
          <a:lstStyle/>
          <a:p>
            <a:r>
              <a:rPr lang="en-US" sz="1800" dirty="0" smtClean="0"/>
              <a:t>All </a:t>
            </a:r>
            <a:r>
              <a:rPr lang="en-US" sz="1800" dirty="0" err="1" smtClean="0"/>
              <a:t>bdm</a:t>
            </a:r>
            <a:r>
              <a:rPr lang="en-US" sz="1800" dirty="0" smtClean="0"/>
              <a:t> projects; only project budgets </a:t>
            </a:r>
            <a:r>
              <a:rPr lang="en-US" sz="1800" dirty="0"/>
              <a:t>are </a:t>
            </a:r>
            <a:r>
              <a:rPr lang="en-US" sz="1800" dirty="0" smtClean="0"/>
              <a:t>shown;</a:t>
            </a:r>
          </a:p>
          <a:p>
            <a:r>
              <a:rPr lang="en-US" sz="1800" dirty="0" smtClean="0"/>
              <a:t>no </a:t>
            </a:r>
            <a:r>
              <a:rPr lang="en-US" sz="1800" dirty="0"/>
              <a:t>person-related </a:t>
            </a:r>
            <a:r>
              <a:rPr lang="en-US" sz="1800" dirty="0" smtClean="0"/>
              <a:t>grants, no income from spin-offs</a:t>
            </a:r>
            <a:endParaRPr lang="en-US" sz="18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218" name="Object 2"/>
          <p:cNvGraphicFramePr>
            <a:graphicFrameLocks noChangeAspect="1"/>
          </p:cNvGraphicFramePr>
          <p:nvPr/>
        </p:nvGraphicFramePr>
        <p:xfrm>
          <a:off x="395315" y="1000108"/>
          <a:ext cx="8105775" cy="5541963"/>
        </p:xfrm>
        <a:graphic>
          <a:graphicData uri="http://schemas.openxmlformats.org/presentationml/2006/ole">
            <p:oleObj spid="_x0000_s9218" name="Worksheet" r:id="rId3" imgW="20022312" imgH="13688568" progId="Excel.Sheet.8">
              <p:embed/>
            </p:oleObj>
          </a:graphicData>
        </a:graphic>
      </p:graphicFrame>
      <p:sp>
        <p:nvSpPr>
          <p:cNvPr id="3" name="Slide Number Placeholder 2"/>
          <p:cNvSpPr>
            <a:spLocks noGrp="1"/>
          </p:cNvSpPr>
          <p:nvPr>
            <p:ph type="sldNum" sz="quarter" idx="12"/>
          </p:nvPr>
        </p:nvSpPr>
        <p:spPr/>
        <p:txBody>
          <a:bodyPr/>
          <a:lstStyle/>
          <a:p>
            <a:fld id="{D8D455F8-88B1-4CA2-8F5E-F3DE7513A43B}" type="slidenum">
              <a:rPr lang="nl-BE" smtClean="0"/>
              <a:pPr/>
              <a:t>13</a:t>
            </a:fld>
            <a:endParaRPr lang="nl-BE"/>
          </a:p>
        </p:txBody>
      </p:sp>
      <p:sp>
        <p:nvSpPr>
          <p:cNvPr id="4" name="TextBox 3"/>
          <p:cNvSpPr txBox="1"/>
          <p:nvPr/>
        </p:nvSpPr>
        <p:spPr>
          <a:xfrm>
            <a:off x="857224" y="1000108"/>
            <a:ext cx="1806905" cy="369332"/>
          </a:xfrm>
          <a:prstGeom prst="rect">
            <a:avLst/>
          </a:prstGeom>
          <a:noFill/>
        </p:spPr>
        <p:txBody>
          <a:bodyPr wrap="none" rtlCol="0">
            <a:spAutoFit/>
          </a:bodyPr>
          <a:lstStyle/>
          <a:p>
            <a:r>
              <a:rPr lang="en-US" dirty="0" smtClean="0"/>
              <a:t>Publish or perish </a:t>
            </a:r>
            <a:endParaRPr lang="nl-BE"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over-svh-tls3"/>
          <p:cNvPicPr>
            <a:picLocks noChangeAspect="1" noChangeArrowheads="1"/>
          </p:cNvPicPr>
          <p:nvPr/>
        </p:nvPicPr>
        <p:blipFill>
          <a:blip r:embed="rId2" cstate="print">
            <a:lum bright="14000"/>
          </a:blip>
          <a:srcRect/>
          <a:stretch>
            <a:fillRect/>
          </a:stretch>
        </p:blipFill>
        <p:spPr bwMode="auto">
          <a:xfrm>
            <a:off x="2338388" y="3798888"/>
            <a:ext cx="1685925" cy="2514600"/>
          </a:xfrm>
          <a:prstGeom prst="rect">
            <a:avLst/>
          </a:prstGeom>
          <a:noFill/>
        </p:spPr>
      </p:pic>
      <p:pic>
        <p:nvPicPr>
          <p:cNvPr id="4" name="Picture 3" descr="ANN_cover"/>
          <p:cNvPicPr>
            <a:picLocks noChangeAspect="1" noChangeArrowheads="1"/>
          </p:cNvPicPr>
          <p:nvPr/>
        </p:nvPicPr>
        <p:blipFill>
          <a:blip r:embed="rId3" cstate="print"/>
          <a:srcRect/>
          <a:stretch>
            <a:fillRect/>
          </a:stretch>
        </p:blipFill>
        <p:spPr bwMode="auto">
          <a:xfrm>
            <a:off x="381000" y="1052513"/>
            <a:ext cx="1519238" cy="2438400"/>
          </a:xfrm>
          <a:prstGeom prst="rect">
            <a:avLst/>
          </a:prstGeom>
          <a:noFill/>
        </p:spPr>
      </p:pic>
      <p:pic>
        <p:nvPicPr>
          <p:cNvPr id="5" name="Picture 4" descr="cover-aizenberg"/>
          <p:cNvPicPr>
            <a:picLocks noChangeAspect="1" noChangeArrowheads="1"/>
          </p:cNvPicPr>
          <p:nvPr/>
        </p:nvPicPr>
        <p:blipFill>
          <a:blip r:embed="rId4" cstate="print"/>
          <a:srcRect/>
          <a:stretch>
            <a:fillRect/>
          </a:stretch>
        </p:blipFill>
        <p:spPr bwMode="auto">
          <a:xfrm>
            <a:off x="4495800" y="1052513"/>
            <a:ext cx="1541463" cy="2514600"/>
          </a:xfrm>
          <a:prstGeom prst="rect">
            <a:avLst/>
          </a:prstGeom>
          <a:noFill/>
        </p:spPr>
      </p:pic>
      <p:pic>
        <p:nvPicPr>
          <p:cNvPr id="6" name="Picture 5" descr="lssvm_cover"/>
          <p:cNvPicPr>
            <a:picLocks noChangeAspect="1" noChangeArrowheads="1"/>
          </p:cNvPicPr>
          <p:nvPr/>
        </p:nvPicPr>
        <p:blipFill>
          <a:blip r:embed="rId5" cstate="print"/>
          <a:srcRect/>
          <a:stretch>
            <a:fillRect/>
          </a:stretch>
        </p:blipFill>
        <p:spPr bwMode="auto">
          <a:xfrm>
            <a:off x="2438400" y="1052513"/>
            <a:ext cx="1651000" cy="2514600"/>
          </a:xfrm>
          <a:prstGeom prst="rect">
            <a:avLst/>
          </a:prstGeom>
          <a:noFill/>
        </p:spPr>
      </p:pic>
      <p:pic>
        <p:nvPicPr>
          <p:cNvPr id="7" name="Picture 6" descr="cover-rijndael"/>
          <p:cNvPicPr>
            <a:picLocks noChangeAspect="1" noChangeArrowheads="1"/>
          </p:cNvPicPr>
          <p:nvPr/>
        </p:nvPicPr>
        <p:blipFill>
          <a:blip r:embed="rId6" cstate="print"/>
          <a:srcRect/>
          <a:stretch>
            <a:fillRect/>
          </a:stretch>
        </p:blipFill>
        <p:spPr bwMode="auto">
          <a:xfrm>
            <a:off x="4502150" y="3811588"/>
            <a:ext cx="1577975" cy="2514600"/>
          </a:xfrm>
          <a:prstGeom prst="rect">
            <a:avLst/>
          </a:prstGeom>
          <a:noFill/>
        </p:spPr>
      </p:pic>
      <p:pic>
        <p:nvPicPr>
          <p:cNvPr id="8" name="Picture 7" descr="subspace_cover"/>
          <p:cNvPicPr>
            <a:picLocks noChangeAspect="1" noChangeArrowheads="1"/>
          </p:cNvPicPr>
          <p:nvPr/>
        </p:nvPicPr>
        <p:blipFill>
          <a:blip r:embed="rId7" cstate="print"/>
          <a:srcRect/>
          <a:stretch>
            <a:fillRect/>
          </a:stretch>
        </p:blipFill>
        <p:spPr bwMode="auto">
          <a:xfrm>
            <a:off x="381000" y="3733800"/>
            <a:ext cx="1582738" cy="2514600"/>
          </a:xfrm>
          <a:prstGeom prst="rect">
            <a:avLst/>
          </a:prstGeom>
          <a:noFill/>
        </p:spPr>
      </p:pic>
      <p:pic>
        <p:nvPicPr>
          <p:cNvPr id="9" name="Picture 8" descr="cover-MM"/>
          <p:cNvPicPr>
            <a:picLocks noChangeAspect="1" noChangeArrowheads="1"/>
          </p:cNvPicPr>
          <p:nvPr/>
        </p:nvPicPr>
        <p:blipFill>
          <a:blip r:embed="rId8" cstate="print"/>
          <a:srcRect/>
          <a:stretch>
            <a:fillRect/>
          </a:stretch>
        </p:blipFill>
        <p:spPr bwMode="auto">
          <a:xfrm>
            <a:off x="6248400" y="1052513"/>
            <a:ext cx="1892300" cy="2514600"/>
          </a:xfrm>
          <a:prstGeom prst="rect">
            <a:avLst/>
          </a:prstGeom>
          <a:noFill/>
        </p:spPr>
      </p:pic>
      <p:sp>
        <p:nvSpPr>
          <p:cNvPr id="10" name="Slide Number Placeholder 9"/>
          <p:cNvSpPr>
            <a:spLocks noGrp="1"/>
          </p:cNvSpPr>
          <p:nvPr>
            <p:ph type="sldNum" sz="quarter" idx="12"/>
          </p:nvPr>
        </p:nvSpPr>
        <p:spPr/>
        <p:txBody>
          <a:bodyPr/>
          <a:lstStyle/>
          <a:p>
            <a:fld id="{D8D455F8-88B1-4CA2-8F5E-F3DE7513A43B}" type="slidenum">
              <a:rPr lang="nl-BE" smtClean="0"/>
              <a:pPr/>
              <a:t>14</a:t>
            </a:fld>
            <a:endParaRPr lang="nl-BE"/>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42" name="Object 2"/>
          <p:cNvGraphicFramePr>
            <a:graphicFrameLocks noChangeAspect="1"/>
          </p:cNvGraphicFramePr>
          <p:nvPr/>
        </p:nvGraphicFramePr>
        <p:xfrm>
          <a:off x="1714480" y="119095"/>
          <a:ext cx="6648450" cy="7953375"/>
        </p:xfrm>
        <a:graphic>
          <a:graphicData uri="http://schemas.openxmlformats.org/presentationml/2006/ole">
            <p:oleObj spid="_x0000_s10242" name="Worksheet" r:id="rId3" imgW="7812024" imgH="13270992" progId="Excel.Sheet.8">
              <p:embed/>
            </p:oleObj>
          </a:graphicData>
        </a:graphic>
      </p:graphicFrame>
      <p:sp>
        <p:nvSpPr>
          <p:cNvPr id="3" name="Slide Number Placeholder 2"/>
          <p:cNvSpPr>
            <a:spLocks noGrp="1"/>
          </p:cNvSpPr>
          <p:nvPr>
            <p:ph type="sldNum" sz="quarter" idx="12"/>
          </p:nvPr>
        </p:nvSpPr>
        <p:spPr/>
        <p:txBody>
          <a:bodyPr/>
          <a:lstStyle/>
          <a:p>
            <a:fld id="{D8D455F8-88B1-4CA2-8F5E-F3DE7513A43B}" type="slidenum">
              <a:rPr lang="nl-BE" smtClean="0"/>
              <a:pPr/>
              <a:t>15</a:t>
            </a:fld>
            <a:endParaRPr lang="nl-BE"/>
          </a:p>
        </p:txBody>
      </p:sp>
      <p:sp>
        <p:nvSpPr>
          <p:cNvPr id="4" name="TextBox 3"/>
          <p:cNvSpPr txBox="1"/>
          <p:nvPr/>
        </p:nvSpPr>
        <p:spPr>
          <a:xfrm>
            <a:off x="1000100" y="6072206"/>
            <a:ext cx="3498522" cy="369332"/>
          </a:xfrm>
          <a:prstGeom prst="rect">
            <a:avLst/>
          </a:prstGeom>
          <a:noFill/>
        </p:spPr>
        <p:txBody>
          <a:bodyPr wrap="none" rtlCol="0">
            <a:spAutoFit/>
          </a:bodyPr>
          <a:lstStyle/>
          <a:p>
            <a:r>
              <a:rPr lang="en-US" dirty="0" smtClean="0"/>
              <a:t>Impact factors : pushing for quality </a:t>
            </a:r>
            <a:endParaRPr lang="nl-BE"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Contents</a:t>
            </a:r>
            <a:endParaRPr lang="nl-BE" dirty="0"/>
          </a:p>
        </p:txBody>
      </p:sp>
      <p:sp>
        <p:nvSpPr>
          <p:cNvPr id="3" name="Slide Number Placeholder 2"/>
          <p:cNvSpPr>
            <a:spLocks noGrp="1"/>
          </p:cNvSpPr>
          <p:nvPr>
            <p:ph type="sldNum" sz="quarter" idx="12"/>
          </p:nvPr>
        </p:nvSpPr>
        <p:spPr/>
        <p:txBody>
          <a:bodyPr/>
          <a:lstStyle/>
          <a:p>
            <a:fld id="{D8D455F8-88B1-4CA2-8F5E-F3DE7513A43B}" type="slidenum">
              <a:rPr lang="nl-BE" smtClean="0"/>
              <a:pPr/>
              <a:t>16</a:t>
            </a:fld>
            <a:endParaRPr lang="nl-BE"/>
          </a:p>
        </p:txBody>
      </p:sp>
      <p:sp>
        <p:nvSpPr>
          <p:cNvPr id="4" name="TextBox 3"/>
          <p:cNvSpPr txBox="1"/>
          <p:nvPr/>
        </p:nvSpPr>
        <p:spPr>
          <a:xfrm>
            <a:off x="785786" y="2037228"/>
            <a:ext cx="7429552" cy="2677656"/>
          </a:xfrm>
          <a:prstGeom prst="rect">
            <a:avLst/>
          </a:prstGeom>
          <a:noFill/>
        </p:spPr>
        <p:txBody>
          <a:bodyPr wrap="square" rtlCol="0">
            <a:spAutoFit/>
          </a:bodyPr>
          <a:lstStyle/>
          <a:p>
            <a:r>
              <a:rPr lang="en-US" sz="2400" dirty="0" smtClean="0"/>
              <a:t>Where are we ? </a:t>
            </a:r>
          </a:p>
          <a:p>
            <a:endParaRPr lang="en-US" sz="2400" dirty="0" smtClean="0"/>
          </a:p>
          <a:p>
            <a:r>
              <a:rPr lang="en-US" sz="2400" dirty="0" smtClean="0"/>
              <a:t>From research to spinoff </a:t>
            </a:r>
            <a:endParaRPr lang="en-US" sz="2400" dirty="0" smtClean="0"/>
          </a:p>
          <a:p>
            <a:endParaRPr lang="en-US" sz="2400" dirty="0" smtClean="0"/>
          </a:p>
          <a:p>
            <a:r>
              <a:rPr lang="en-US" sz="2400" dirty="0" smtClean="0"/>
              <a:t>Environment </a:t>
            </a:r>
            <a:r>
              <a:rPr lang="en-US" sz="2400" dirty="0" smtClean="0"/>
              <a:t>and networks </a:t>
            </a:r>
            <a:endParaRPr lang="en-US" sz="2400" dirty="0" smtClean="0"/>
          </a:p>
          <a:p>
            <a:endParaRPr lang="en-US" sz="2400" dirty="0" smtClean="0"/>
          </a:p>
          <a:p>
            <a:r>
              <a:rPr lang="en-US" sz="2400" dirty="0" smtClean="0"/>
              <a:t>Afterthoughts </a:t>
            </a:r>
            <a:endParaRPr lang="nl-BE" sz="24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553200" y="6064271"/>
            <a:ext cx="2133600" cy="365125"/>
          </a:xfrm>
        </p:spPr>
        <p:txBody>
          <a:bodyPr/>
          <a:lstStyle/>
          <a:p>
            <a:fld id="{D8D455F8-88B1-4CA2-8F5E-F3DE7513A43B}" type="slidenum">
              <a:rPr lang="nl-BE" smtClean="0"/>
              <a:pPr/>
              <a:t>17</a:t>
            </a:fld>
            <a:endParaRPr lang="nl-BE"/>
          </a:p>
        </p:txBody>
      </p:sp>
      <p:sp>
        <p:nvSpPr>
          <p:cNvPr id="3" name="Rounded Rectangle 2"/>
          <p:cNvSpPr/>
          <p:nvPr/>
        </p:nvSpPr>
        <p:spPr>
          <a:xfrm>
            <a:off x="642910" y="1071546"/>
            <a:ext cx="2786082" cy="928694"/>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Systems and control</a:t>
            </a:r>
            <a:endParaRPr lang="nl-BE" dirty="0"/>
          </a:p>
        </p:txBody>
      </p:sp>
      <p:sp>
        <p:nvSpPr>
          <p:cNvPr id="4" name="Title 1"/>
          <p:cNvSpPr txBox="1">
            <a:spLocks/>
          </p:cNvSpPr>
          <p:nvPr/>
        </p:nvSpPr>
        <p:spPr>
          <a:xfrm>
            <a:off x="214282" y="0"/>
            <a:ext cx="8229600" cy="1143000"/>
          </a:xfrm>
          <a:prstGeom prst="rect">
            <a:avLst/>
          </a:prstGeom>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4400" noProof="0" dirty="0" smtClean="0">
                <a:latin typeface="+mj-lt"/>
                <a:ea typeface="+mj-ea"/>
                <a:cs typeface="+mj-cs"/>
              </a:rPr>
              <a:t>Research and spinoffs </a:t>
            </a:r>
            <a:endParaRPr kumimoji="0" lang="nl-BE"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5" name="Rounded Rectangle 4"/>
          <p:cNvSpPr/>
          <p:nvPr/>
        </p:nvSpPr>
        <p:spPr>
          <a:xfrm>
            <a:off x="642910" y="2643182"/>
            <a:ext cx="2786082" cy="928694"/>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err="1" smtClean="0"/>
              <a:t>Datamining</a:t>
            </a:r>
            <a:endParaRPr lang="nl-BE" dirty="0"/>
          </a:p>
        </p:txBody>
      </p:sp>
      <p:sp>
        <p:nvSpPr>
          <p:cNvPr id="6" name="Rounded Rectangle 5"/>
          <p:cNvSpPr/>
          <p:nvPr/>
        </p:nvSpPr>
        <p:spPr>
          <a:xfrm>
            <a:off x="642910" y="4922871"/>
            <a:ext cx="2786082" cy="928694"/>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Systems Biology</a:t>
            </a:r>
          </a:p>
          <a:p>
            <a:pPr algn="ctr"/>
            <a:r>
              <a:rPr lang="en-US" dirty="0" smtClean="0"/>
              <a:t>Bioinformatics </a:t>
            </a:r>
            <a:endParaRPr lang="nl-BE" dirty="0"/>
          </a:p>
        </p:txBody>
      </p:sp>
      <p:pic>
        <p:nvPicPr>
          <p:cNvPr id="7" name="Picture 2" descr="IPCOS">
            <a:hlinkClick r:id="rId2"/>
          </p:cNvPr>
          <p:cNvPicPr>
            <a:picLocks noChangeAspect="1" noChangeArrowheads="1"/>
          </p:cNvPicPr>
          <p:nvPr/>
        </p:nvPicPr>
        <p:blipFill>
          <a:blip r:embed="rId3"/>
          <a:srcRect/>
          <a:stretch>
            <a:fillRect/>
          </a:stretch>
        </p:blipFill>
        <p:spPr bwMode="auto">
          <a:xfrm>
            <a:off x="5786446" y="857232"/>
            <a:ext cx="2326462" cy="571504"/>
          </a:xfrm>
          <a:prstGeom prst="rect">
            <a:avLst/>
          </a:prstGeom>
          <a:noFill/>
        </p:spPr>
      </p:pic>
      <p:pic>
        <p:nvPicPr>
          <p:cNvPr id="8" name="Picture 4" descr="http://lrd.kuleuven.be/_pics/logo_spinoff/data4S_3.gif">
            <a:hlinkClick r:id="rId4"/>
          </p:cNvPr>
          <p:cNvPicPr>
            <a:picLocks noChangeAspect="1" noChangeArrowheads="1"/>
          </p:cNvPicPr>
          <p:nvPr/>
        </p:nvPicPr>
        <p:blipFill>
          <a:blip r:embed="rId5"/>
          <a:srcRect/>
          <a:stretch>
            <a:fillRect/>
          </a:stretch>
        </p:blipFill>
        <p:spPr bwMode="auto">
          <a:xfrm>
            <a:off x="5972196" y="2643182"/>
            <a:ext cx="1600200" cy="552451"/>
          </a:xfrm>
          <a:prstGeom prst="rect">
            <a:avLst/>
          </a:prstGeom>
          <a:noFill/>
        </p:spPr>
      </p:pic>
      <p:pic>
        <p:nvPicPr>
          <p:cNvPr id="9" name="Picture 5" descr="http://lrd.kuleuven.be/_pics/logo_spinoff/Norkom.jpg">
            <a:hlinkClick r:id="rId6"/>
          </p:cNvPr>
          <p:cNvPicPr>
            <a:picLocks noChangeAspect="1" noChangeArrowheads="1"/>
          </p:cNvPicPr>
          <p:nvPr/>
        </p:nvPicPr>
        <p:blipFill>
          <a:blip r:embed="rId7"/>
          <a:srcRect/>
          <a:stretch>
            <a:fillRect/>
          </a:stretch>
        </p:blipFill>
        <p:spPr bwMode="auto">
          <a:xfrm>
            <a:off x="5972195" y="3143248"/>
            <a:ext cx="1579151" cy="428628"/>
          </a:xfrm>
          <a:prstGeom prst="rect">
            <a:avLst/>
          </a:prstGeom>
          <a:noFill/>
        </p:spPr>
      </p:pic>
      <p:pic>
        <p:nvPicPr>
          <p:cNvPr id="44034" name="Picture 2" descr="Transport &amp; Mobility Leuven">
            <a:hlinkClick r:id="rId8"/>
          </p:cNvPr>
          <p:cNvPicPr>
            <a:picLocks noChangeAspect="1" noChangeArrowheads="1"/>
          </p:cNvPicPr>
          <p:nvPr/>
        </p:nvPicPr>
        <p:blipFill>
          <a:blip r:embed="rId9"/>
          <a:srcRect/>
          <a:stretch>
            <a:fillRect/>
          </a:stretch>
        </p:blipFill>
        <p:spPr bwMode="auto">
          <a:xfrm>
            <a:off x="5857884" y="1571612"/>
            <a:ext cx="2286016" cy="653147"/>
          </a:xfrm>
          <a:prstGeom prst="rect">
            <a:avLst/>
          </a:prstGeom>
          <a:noFill/>
        </p:spPr>
      </p:pic>
      <p:pic>
        <p:nvPicPr>
          <p:cNvPr id="44036" name="Picture 4" descr="Silicos">
            <a:hlinkClick r:id="rId10"/>
          </p:cNvPr>
          <p:cNvPicPr>
            <a:picLocks noChangeAspect="1" noChangeArrowheads="1"/>
          </p:cNvPicPr>
          <p:nvPr/>
        </p:nvPicPr>
        <p:blipFill>
          <a:blip r:embed="rId11"/>
          <a:srcRect/>
          <a:stretch>
            <a:fillRect/>
          </a:stretch>
        </p:blipFill>
        <p:spPr bwMode="auto">
          <a:xfrm>
            <a:off x="6000760" y="4779995"/>
            <a:ext cx="1357322" cy="738988"/>
          </a:xfrm>
          <a:prstGeom prst="rect">
            <a:avLst/>
          </a:prstGeom>
          <a:noFill/>
        </p:spPr>
      </p:pic>
      <p:sp>
        <p:nvSpPr>
          <p:cNvPr id="13" name="Left-Right Arrow 12"/>
          <p:cNvSpPr/>
          <p:nvPr/>
        </p:nvSpPr>
        <p:spPr>
          <a:xfrm>
            <a:off x="4000496" y="1285860"/>
            <a:ext cx="1500198" cy="571504"/>
          </a:xfrm>
          <a:prstGeom prst="leftRightArrow">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nl-BE"/>
          </a:p>
        </p:txBody>
      </p:sp>
      <p:sp>
        <p:nvSpPr>
          <p:cNvPr id="14" name="Left-Right Arrow 13"/>
          <p:cNvSpPr/>
          <p:nvPr/>
        </p:nvSpPr>
        <p:spPr>
          <a:xfrm>
            <a:off x="4000496" y="2857496"/>
            <a:ext cx="1500198" cy="571504"/>
          </a:xfrm>
          <a:prstGeom prst="leftRightArrow">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nl-BE"/>
          </a:p>
        </p:txBody>
      </p:sp>
      <p:sp>
        <p:nvSpPr>
          <p:cNvPr id="15" name="Left-Right Arrow 14"/>
          <p:cNvSpPr/>
          <p:nvPr/>
        </p:nvSpPr>
        <p:spPr>
          <a:xfrm>
            <a:off x="4000496" y="4994309"/>
            <a:ext cx="1500198" cy="571504"/>
          </a:xfrm>
          <a:prstGeom prst="leftRightArrow">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nl-BE"/>
          </a:p>
        </p:txBody>
      </p:sp>
      <p:pic>
        <p:nvPicPr>
          <p:cNvPr id="44037" name="Picture 5"/>
          <p:cNvPicPr>
            <a:picLocks noChangeAspect="1" noChangeArrowheads="1"/>
          </p:cNvPicPr>
          <p:nvPr/>
        </p:nvPicPr>
        <p:blipFill>
          <a:blip r:embed="rId12" cstate="print"/>
          <a:srcRect/>
          <a:stretch>
            <a:fillRect/>
          </a:stretch>
        </p:blipFill>
        <p:spPr bwMode="auto">
          <a:xfrm>
            <a:off x="6000760" y="3643314"/>
            <a:ext cx="652665" cy="785818"/>
          </a:xfrm>
          <a:prstGeom prst="rect">
            <a:avLst/>
          </a:prstGeom>
          <a:noFill/>
          <a:ln w="9525">
            <a:noFill/>
            <a:miter lim="800000"/>
            <a:headEnd/>
            <a:tailEnd/>
          </a:ln>
          <a:effectLst/>
        </p:spPr>
      </p:pic>
      <p:pic>
        <p:nvPicPr>
          <p:cNvPr id="17" name="Picture 11"/>
          <p:cNvPicPr>
            <a:picLocks noChangeAspect="1" noChangeArrowheads="1"/>
          </p:cNvPicPr>
          <p:nvPr/>
        </p:nvPicPr>
        <p:blipFill>
          <a:blip r:embed="rId13" cstate="print"/>
          <a:srcRect/>
          <a:stretch>
            <a:fillRect/>
          </a:stretch>
        </p:blipFill>
        <p:spPr bwMode="auto">
          <a:xfrm>
            <a:off x="6000760" y="5857892"/>
            <a:ext cx="2643206" cy="527998"/>
          </a:xfrm>
          <a:prstGeom prst="rect">
            <a:avLst/>
          </a:prstGeom>
          <a:noFill/>
          <a:ln w="9525">
            <a:noFill/>
            <a:miter lim="800000"/>
            <a:headEnd/>
            <a:tailEnd/>
          </a:ln>
          <a:effectLst/>
        </p:spPr>
      </p:pic>
      <p:pic>
        <p:nvPicPr>
          <p:cNvPr id="18" name="Picture 5" descr="icmsforbetteruse"/>
          <p:cNvPicPr>
            <a:picLocks noChangeAspect="1" noChangeArrowheads="1"/>
          </p:cNvPicPr>
          <p:nvPr/>
        </p:nvPicPr>
        <p:blipFill>
          <a:blip r:embed="rId14"/>
          <a:srcRect/>
          <a:stretch>
            <a:fillRect/>
          </a:stretch>
        </p:blipFill>
        <p:spPr bwMode="auto">
          <a:xfrm>
            <a:off x="7072330" y="3643314"/>
            <a:ext cx="1233490" cy="782668"/>
          </a:xfrm>
          <a:prstGeom prst="rect">
            <a:avLst/>
          </a:prstGeom>
          <a:noFill/>
        </p:spPr>
      </p:pic>
      <p:cxnSp>
        <p:nvCxnSpPr>
          <p:cNvPr id="20" name="Straight Connector 19"/>
          <p:cNvCxnSpPr/>
          <p:nvPr/>
        </p:nvCxnSpPr>
        <p:spPr>
          <a:xfrm>
            <a:off x="214282" y="2357430"/>
            <a:ext cx="857256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214282" y="4643446"/>
            <a:ext cx="857256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8D455F8-88B1-4CA2-8F5E-F3DE7513A43B}" type="slidenum">
              <a:rPr lang="nl-BE" smtClean="0"/>
              <a:pPr/>
              <a:t>18</a:t>
            </a:fld>
            <a:endParaRPr lang="nl-BE"/>
          </a:p>
        </p:txBody>
      </p:sp>
      <p:sp>
        <p:nvSpPr>
          <p:cNvPr id="3" name="Rounded Rectangle 2"/>
          <p:cNvSpPr/>
          <p:nvPr/>
        </p:nvSpPr>
        <p:spPr>
          <a:xfrm>
            <a:off x="642910" y="2786058"/>
            <a:ext cx="2786082" cy="928694"/>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Systems and control</a:t>
            </a:r>
            <a:endParaRPr lang="nl-BE" dirty="0"/>
          </a:p>
        </p:txBody>
      </p:sp>
      <p:pic>
        <p:nvPicPr>
          <p:cNvPr id="4" name="Picture 2" descr="IPCOS">
            <a:hlinkClick r:id="rId2"/>
          </p:cNvPr>
          <p:cNvPicPr>
            <a:picLocks noChangeAspect="1" noChangeArrowheads="1"/>
          </p:cNvPicPr>
          <p:nvPr/>
        </p:nvPicPr>
        <p:blipFill>
          <a:blip r:embed="rId3"/>
          <a:srcRect/>
          <a:stretch>
            <a:fillRect/>
          </a:stretch>
        </p:blipFill>
        <p:spPr bwMode="auto">
          <a:xfrm>
            <a:off x="5786446" y="2571744"/>
            <a:ext cx="2326462" cy="571504"/>
          </a:xfrm>
          <a:prstGeom prst="rect">
            <a:avLst/>
          </a:prstGeom>
          <a:noFill/>
        </p:spPr>
      </p:pic>
      <p:pic>
        <p:nvPicPr>
          <p:cNvPr id="5" name="Picture 2" descr="Transport &amp; Mobility Leuven">
            <a:hlinkClick r:id="rId4"/>
          </p:cNvPr>
          <p:cNvPicPr>
            <a:picLocks noChangeAspect="1" noChangeArrowheads="1"/>
          </p:cNvPicPr>
          <p:nvPr/>
        </p:nvPicPr>
        <p:blipFill>
          <a:blip r:embed="rId5"/>
          <a:srcRect/>
          <a:stretch>
            <a:fillRect/>
          </a:stretch>
        </p:blipFill>
        <p:spPr bwMode="auto">
          <a:xfrm>
            <a:off x="5857884" y="3286124"/>
            <a:ext cx="2286016" cy="653147"/>
          </a:xfrm>
          <a:prstGeom prst="rect">
            <a:avLst/>
          </a:prstGeom>
          <a:noFill/>
        </p:spPr>
      </p:pic>
      <p:sp>
        <p:nvSpPr>
          <p:cNvPr id="6" name="Left-Right Arrow 5"/>
          <p:cNvSpPr/>
          <p:nvPr/>
        </p:nvSpPr>
        <p:spPr>
          <a:xfrm>
            <a:off x="4000496" y="3000372"/>
            <a:ext cx="1500198" cy="571504"/>
          </a:xfrm>
          <a:prstGeom prst="leftRightArrow">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nl-BE"/>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C:\Katrien\thesis\presentatie\Mcab_sm.jpg"/>
          <p:cNvPicPr>
            <a:picLocks noChangeAspect="1" noChangeArrowheads="1"/>
          </p:cNvPicPr>
          <p:nvPr/>
        </p:nvPicPr>
        <p:blipFill>
          <a:blip r:embed="rId4"/>
          <a:srcRect/>
          <a:stretch>
            <a:fillRect/>
          </a:stretch>
        </p:blipFill>
        <p:spPr bwMode="auto">
          <a:xfrm>
            <a:off x="4643438" y="357166"/>
            <a:ext cx="1679575" cy="2519363"/>
          </a:xfrm>
          <a:prstGeom prst="rect">
            <a:avLst/>
          </a:prstGeom>
          <a:noFill/>
        </p:spPr>
      </p:pic>
      <p:pic>
        <p:nvPicPr>
          <p:cNvPr id="5" name="Picture 6" descr="C:\WINNT\Profiles\decock.000\Application Data\Microsoft\Media Catalog\mast_wit4.gif"/>
          <p:cNvPicPr>
            <a:picLocks noChangeAspect="1" noChangeArrowheads="1" noCrop="1"/>
          </p:cNvPicPr>
          <p:nvPr/>
        </p:nvPicPr>
        <p:blipFill>
          <a:blip r:embed="rId5"/>
          <a:srcRect/>
          <a:stretch>
            <a:fillRect/>
          </a:stretch>
        </p:blipFill>
        <p:spPr bwMode="auto">
          <a:xfrm>
            <a:off x="4572000" y="2928934"/>
            <a:ext cx="727075" cy="2454275"/>
          </a:xfrm>
          <a:prstGeom prst="rect">
            <a:avLst/>
          </a:prstGeom>
          <a:noFill/>
          <a:ln w="9525">
            <a:noFill/>
            <a:miter lim="800000"/>
            <a:headEnd/>
            <a:tailEnd/>
          </a:ln>
          <a:effectLst/>
        </p:spPr>
      </p:pic>
      <p:pic>
        <p:nvPicPr>
          <p:cNvPr id="6" name="Picture 7" descr="C:\WINNT\Profiles\decock.000\Application Data\Microsoft\Media Catalog\Copy of mast_mode3_wit.gif"/>
          <p:cNvPicPr>
            <a:picLocks noChangeAspect="1" noChangeArrowheads="1" noCrop="1"/>
          </p:cNvPicPr>
          <p:nvPr/>
        </p:nvPicPr>
        <p:blipFill>
          <a:blip r:embed="rId6"/>
          <a:srcRect/>
          <a:stretch>
            <a:fillRect/>
          </a:stretch>
        </p:blipFill>
        <p:spPr bwMode="auto">
          <a:xfrm>
            <a:off x="5643570" y="2928934"/>
            <a:ext cx="646112" cy="2381250"/>
          </a:xfrm>
          <a:prstGeom prst="rect">
            <a:avLst/>
          </a:prstGeom>
          <a:noFill/>
          <a:ln w="9525">
            <a:noFill/>
            <a:miter lim="800000"/>
            <a:headEnd/>
            <a:tailEnd/>
          </a:ln>
          <a:effectLst/>
        </p:spPr>
      </p:pic>
      <p:pic>
        <p:nvPicPr>
          <p:cNvPr id="7" name="Picture 8" descr="D:\sista\stoef\twente_2000\bridge_3_files\B15_files\B15sm.jpg"/>
          <p:cNvPicPr>
            <a:picLocks noChangeAspect="1" noChangeArrowheads="1"/>
          </p:cNvPicPr>
          <p:nvPr/>
        </p:nvPicPr>
        <p:blipFill>
          <a:blip r:embed="rId7"/>
          <a:srcRect/>
          <a:stretch>
            <a:fillRect/>
          </a:stretch>
        </p:blipFill>
        <p:spPr bwMode="auto">
          <a:xfrm>
            <a:off x="142844" y="2928934"/>
            <a:ext cx="3429000" cy="2354263"/>
          </a:xfrm>
          <a:prstGeom prst="rect">
            <a:avLst/>
          </a:prstGeom>
          <a:noFill/>
        </p:spPr>
      </p:pic>
      <p:pic>
        <p:nvPicPr>
          <p:cNvPr id="8" name="Picture 17" descr="D:\sista\stoef\twente_2000\bridge_3_files\B15_files\B15dataA.gif"/>
          <p:cNvPicPr>
            <a:picLocks noChangeAspect="1" noChangeArrowheads="1"/>
          </p:cNvPicPr>
          <p:nvPr/>
        </p:nvPicPr>
        <p:blipFill>
          <a:blip r:embed="rId8"/>
          <a:srcRect/>
          <a:stretch>
            <a:fillRect/>
          </a:stretch>
        </p:blipFill>
        <p:spPr bwMode="auto">
          <a:xfrm>
            <a:off x="428596" y="4648200"/>
            <a:ext cx="3657600" cy="2209800"/>
          </a:xfrm>
          <a:prstGeom prst="rect">
            <a:avLst/>
          </a:prstGeom>
          <a:noFill/>
        </p:spPr>
      </p:pic>
      <p:sp>
        <p:nvSpPr>
          <p:cNvPr id="9" name="Line 28"/>
          <p:cNvSpPr>
            <a:spLocks noChangeShapeType="1"/>
          </p:cNvSpPr>
          <p:nvPr/>
        </p:nvSpPr>
        <p:spPr bwMode="auto">
          <a:xfrm>
            <a:off x="8515350" y="6554788"/>
            <a:ext cx="58738" cy="1587"/>
          </a:xfrm>
          <a:prstGeom prst="line">
            <a:avLst/>
          </a:prstGeom>
          <a:noFill/>
          <a:ln w="9525">
            <a:solidFill>
              <a:srgbClr val="000000"/>
            </a:solidFill>
            <a:round/>
            <a:headEnd/>
            <a:tailEnd/>
          </a:ln>
        </p:spPr>
        <p:txBody>
          <a:bodyPr/>
          <a:lstStyle/>
          <a:p>
            <a:endParaRPr lang="nl-BE"/>
          </a:p>
        </p:txBody>
      </p:sp>
      <p:pic>
        <p:nvPicPr>
          <p:cNvPr id="14" name="Z24mode3.avi">
            <a:hlinkClick r:id="" action="ppaction://media"/>
          </p:cNvPr>
          <p:cNvPicPr>
            <a:picLocks noRot="1" noChangeAspect="1" noChangeArrowheads="1"/>
          </p:cNvPicPr>
          <p:nvPr>
            <a:videoFile r:link="rId1"/>
          </p:nvPr>
        </p:nvPicPr>
        <p:blipFill>
          <a:blip r:embed="rId9"/>
          <a:srcRect/>
          <a:stretch>
            <a:fillRect/>
          </a:stretch>
        </p:blipFill>
        <p:spPr bwMode="auto">
          <a:xfrm>
            <a:off x="3786182" y="4929198"/>
            <a:ext cx="4419600" cy="2133600"/>
          </a:xfrm>
          <a:prstGeom prst="rect">
            <a:avLst/>
          </a:prstGeom>
          <a:noFill/>
        </p:spPr>
      </p:pic>
      <p:pic>
        <p:nvPicPr>
          <p:cNvPr id="15" name="Picture 38"/>
          <p:cNvPicPr>
            <a:picLocks noChangeAspect="1" noChangeArrowheads="1"/>
          </p:cNvPicPr>
          <p:nvPr/>
        </p:nvPicPr>
        <p:blipFill>
          <a:blip r:embed="rId10" cstate="print"/>
          <a:srcRect/>
          <a:stretch>
            <a:fillRect/>
          </a:stretch>
        </p:blipFill>
        <p:spPr bwMode="auto">
          <a:xfrm>
            <a:off x="7277100" y="219075"/>
            <a:ext cx="1541463" cy="2635250"/>
          </a:xfrm>
          <a:prstGeom prst="rect">
            <a:avLst/>
          </a:prstGeom>
          <a:noFill/>
          <a:ln w="12700">
            <a:noFill/>
            <a:miter lim="800000"/>
            <a:headEnd type="none" w="sm" len="sm"/>
            <a:tailEnd type="none" w="sm" len="sm"/>
          </a:ln>
          <a:effectLst/>
        </p:spPr>
      </p:pic>
      <p:pic>
        <p:nvPicPr>
          <p:cNvPr id="16" name="Picture 39" descr="C:\WINDOWS\DESKTOP\strip.gif"/>
          <p:cNvPicPr>
            <a:picLocks noChangeAspect="1" noChangeArrowheads="1"/>
          </p:cNvPicPr>
          <p:nvPr/>
        </p:nvPicPr>
        <p:blipFill>
          <a:blip r:embed="rId11"/>
          <a:srcRect/>
          <a:stretch>
            <a:fillRect/>
          </a:stretch>
        </p:blipFill>
        <p:spPr bwMode="auto">
          <a:xfrm>
            <a:off x="5181600" y="3000372"/>
            <a:ext cx="3962400" cy="2066925"/>
          </a:xfrm>
          <a:prstGeom prst="rect">
            <a:avLst/>
          </a:prstGeom>
          <a:noFill/>
        </p:spPr>
      </p:pic>
      <p:sp>
        <p:nvSpPr>
          <p:cNvPr id="17" name="Slide Number Placeholder 16"/>
          <p:cNvSpPr>
            <a:spLocks noGrp="1"/>
          </p:cNvSpPr>
          <p:nvPr>
            <p:ph type="sldNum" sz="quarter" idx="12"/>
          </p:nvPr>
        </p:nvSpPr>
        <p:spPr>
          <a:xfrm>
            <a:off x="6715140" y="6492875"/>
            <a:ext cx="2133600" cy="365125"/>
          </a:xfrm>
        </p:spPr>
        <p:txBody>
          <a:bodyPr/>
          <a:lstStyle/>
          <a:p>
            <a:fld id="{D8D455F8-88B1-4CA2-8F5E-F3DE7513A43B}" type="slidenum">
              <a:rPr lang="nl-BE" smtClean="0"/>
              <a:pPr/>
              <a:t>19</a:t>
            </a:fld>
            <a:endParaRPr lang="nl-BE"/>
          </a:p>
        </p:txBody>
      </p:sp>
      <p:pic>
        <p:nvPicPr>
          <p:cNvPr id="18" name="flutter_nasa.avi">
            <a:hlinkClick r:id="" action="ppaction://media"/>
          </p:cNvPr>
          <p:cNvPicPr>
            <a:picLocks noRot="1" noChangeAspect="1"/>
          </p:cNvPicPr>
          <p:nvPr>
            <a:videoFile r:link="rId2"/>
          </p:nvPr>
        </p:nvPicPr>
        <p:blipFill>
          <a:blip r:embed="rId12"/>
          <a:stretch>
            <a:fillRect/>
          </a:stretch>
        </p:blipFill>
        <p:spPr>
          <a:xfrm>
            <a:off x="214282" y="142851"/>
            <a:ext cx="3571900" cy="267892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0-#ppt_w/2"/>
                                          </p:val>
                                        </p:tav>
                                        <p:tav tm="100000">
                                          <p:val>
                                            <p:strVal val="#ppt_x"/>
                                          </p:val>
                                        </p:tav>
                                      </p:tavLst>
                                    </p:anim>
                                    <p:anim calcmode="lin" valueType="num">
                                      <p:cBhvr additive="base">
                                        <p:cTn id="14"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0-#ppt_w/2"/>
                                          </p:val>
                                        </p:tav>
                                        <p:tav tm="100000">
                                          <p:val>
                                            <p:strVal val="#ppt_x"/>
                                          </p:val>
                                        </p:tav>
                                      </p:tavLst>
                                    </p:anim>
                                    <p:anim calcmode="lin" valueType="num">
                                      <p:cBhvr additive="base">
                                        <p:cTn id="20" dur="500" fill="hold"/>
                                        <p:tgtEl>
                                          <p:spTgt spid="14"/>
                                        </p:tgtEl>
                                        <p:attrNameLst>
                                          <p:attrName>ppt_y</p:attrName>
                                        </p:attrNameLst>
                                      </p:cBhvr>
                                      <p:tavLst>
                                        <p:tav tm="0">
                                          <p:val>
                                            <p:strVal val="#ppt_y"/>
                                          </p:val>
                                        </p:tav>
                                        <p:tav tm="100000">
                                          <p:val>
                                            <p:strVal val="#ppt_y"/>
                                          </p:val>
                                        </p:tav>
                                      </p:tavLst>
                                    </p:anim>
                                  </p:childTnLst>
                                </p:cTn>
                              </p:par>
                            </p:childTnLst>
                          </p:cTn>
                        </p:par>
                        <p:par>
                          <p:cTn id="21" fill="hold">
                            <p:stCondLst>
                              <p:cond delay="500"/>
                            </p:stCondLst>
                            <p:childTnLst>
                              <p:par>
                                <p:cTn id="22" presetID="1" presetClass="mediacall" presetSubtype="0" fill="hold" nodeType="afterEffect">
                                  <p:stCondLst>
                                    <p:cond delay="0"/>
                                  </p:stCondLst>
                                  <p:childTnLst>
                                    <p:cmd type="call" cmd="playFrom(0.0)">
                                      <p:cBhvr>
                                        <p:cTn id="23" dur="1" fill="hold"/>
                                        <p:tgtEl>
                                          <p:spTgt spid="14"/>
                                        </p:tgtEl>
                                      </p:cBhvr>
                                    </p:cmd>
                                  </p:childTnLst>
                                </p:cTn>
                              </p:par>
                            </p:childTnLst>
                          </p:cTn>
                        </p:par>
                      </p:childTnLst>
                    </p:cTn>
                  </p:par>
                  <p:par>
                    <p:cTn id="24" fill="hold">
                      <p:stCondLst>
                        <p:cond delay="indefinite"/>
                      </p:stCondLst>
                      <p:childTnLst>
                        <p:par>
                          <p:cTn id="25" fill="hold">
                            <p:stCondLst>
                              <p:cond delay="0"/>
                            </p:stCondLst>
                            <p:childTnLst>
                              <p:par>
                                <p:cTn id="26" presetID="2" presetClass="entr" presetSubtype="8" fill="hold" nodeType="clickEffect">
                                  <p:stCondLst>
                                    <p:cond delay="0"/>
                                  </p:stCondLst>
                                  <p:childTnLst>
                                    <p:set>
                                      <p:cBhvr>
                                        <p:cTn id="27" dur="1" fill="hold">
                                          <p:stCondLst>
                                            <p:cond delay="0"/>
                                          </p:stCondLst>
                                        </p:cTn>
                                        <p:tgtEl>
                                          <p:spTgt spid="15"/>
                                        </p:tgtEl>
                                        <p:attrNameLst>
                                          <p:attrName>style.visibility</p:attrName>
                                        </p:attrNameLst>
                                      </p:cBhvr>
                                      <p:to>
                                        <p:strVal val="visible"/>
                                      </p:to>
                                    </p:set>
                                    <p:anim calcmode="lin" valueType="num">
                                      <p:cBhvr additive="base">
                                        <p:cTn id="28" dur="500" fill="hold"/>
                                        <p:tgtEl>
                                          <p:spTgt spid="15"/>
                                        </p:tgtEl>
                                        <p:attrNameLst>
                                          <p:attrName>ppt_x</p:attrName>
                                        </p:attrNameLst>
                                      </p:cBhvr>
                                      <p:tavLst>
                                        <p:tav tm="0">
                                          <p:val>
                                            <p:strVal val="0-#ppt_w/2"/>
                                          </p:val>
                                        </p:tav>
                                        <p:tav tm="100000">
                                          <p:val>
                                            <p:strVal val="#ppt_x"/>
                                          </p:val>
                                        </p:tav>
                                      </p:tavLst>
                                    </p:anim>
                                    <p:anim calcmode="lin" valueType="num">
                                      <p:cBhvr additive="base">
                                        <p:cTn id="29"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8" fill="hold" nodeType="click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additive="base">
                                        <p:cTn id="34" dur="500" fill="hold"/>
                                        <p:tgtEl>
                                          <p:spTgt spid="16"/>
                                        </p:tgtEl>
                                        <p:attrNameLst>
                                          <p:attrName>ppt_x</p:attrName>
                                        </p:attrNameLst>
                                      </p:cBhvr>
                                      <p:tavLst>
                                        <p:tav tm="0">
                                          <p:val>
                                            <p:strVal val="0-#ppt_w/2"/>
                                          </p:val>
                                        </p:tav>
                                        <p:tav tm="100000">
                                          <p:val>
                                            <p:strVal val="#ppt_x"/>
                                          </p:val>
                                        </p:tav>
                                      </p:tavLst>
                                    </p:anim>
                                    <p:anim calcmode="lin" valueType="num">
                                      <p:cBhvr additive="base">
                                        <p:cTn id="35" dur="500" fill="hold"/>
                                        <p:tgtEl>
                                          <p:spTgt spid="16"/>
                                        </p:tgtEl>
                                        <p:attrNameLst>
                                          <p:attrName>ppt_y</p:attrName>
                                        </p:attrNameLst>
                                      </p:cBhvr>
                                      <p:tavLst>
                                        <p:tav tm="0">
                                          <p:val>
                                            <p:strVal val="#ppt_y"/>
                                          </p:val>
                                        </p:tav>
                                        <p:tav tm="100000">
                                          <p:val>
                                            <p:strVal val="#ppt_y"/>
                                          </p:val>
                                        </p:tav>
                                      </p:tavLst>
                                    </p:anim>
                                  </p:childTnLst>
                                </p:cTn>
                              </p:par>
                            </p:childTnLst>
                          </p:cTn>
                        </p:par>
                        <p:par>
                          <p:cTn id="36" fill="hold">
                            <p:stCondLst>
                              <p:cond delay="500"/>
                            </p:stCondLst>
                            <p:childTnLst>
                              <p:par>
                                <p:cTn id="37" presetID="1" presetClass="mediacall" presetSubtype="0" fill="hold" nodeType="afterEffect">
                                  <p:stCondLst>
                                    <p:cond delay="0"/>
                                  </p:stCondLst>
                                  <p:childTnLst>
                                    <p:cmd type="call" cmd="playFrom(0.0)">
                                      <p:cBhvr>
                                        <p:cTn id="38" dur="12012" fill="hold"/>
                                        <p:tgtEl>
                                          <p:spTgt spid="18"/>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39" restart="whenNotActive" fill="hold" evtFilter="cancelBubble" nodeType="interactiveSeq">
                <p:stCondLst>
                  <p:cond evt="onClick" delay="0">
                    <p:tgtEl>
                      <p:spTgt spid="14"/>
                    </p:tgtEl>
                  </p:cond>
                </p:stCondLst>
                <p:endSync evt="end" delay="0">
                  <p:rtn val="all"/>
                </p:endSync>
                <p:childTnLst>
                  <p:par>
                    <p:cTn id="40" fill="hold">
                      <p:stCondLst>
                        <p:cond delay="0"/>
                      </p:stCondLst>
                      <p:childTnLst>
                        <p:par>
                          <p:cTn id="41" fill="hold">
                            <p:stCondLst>
                              <p:cond delay="0"/>
                            </p:stCondLst>
                            <p:childTnLst>
                              <p:par>
                                <p:cTn id="42" presetID="2" presetClass="mediacall" presetSubtype="0" fill="hold" nodeType="clickEffect">
                                  <p:stCondLst>
                                    <p:cond delay="0"/>
                                  </p:stCondLst>
                                  <p:childTnLst>
                                    <p:cmd type="call" cmd="togglePause">
                                      <p:cBhvr>
                                        <p:cTn id="43" dur="1" fill="hold"/>
                                        <p:tgtEl>
                                          <p:spTgt spid="14"/>
                                        </p:tgtEl>
                                      </p:cBhvr>
                                    </p:cmd>
                                  </p:childTnLst>
                                </p:cTn>
                              </p:par>
                            </p:childTnLst>
                          </p:cTn>
                        </p:par>
                      </p:childTnLst>
                    </p:cTn>
                  </p:par>
                </p:childTnLst>
              </p:cTn>
              <p:nextCondLst>
                <p:cond evt="onClick" delay="0">
                  <p:tgtEl>
                    <p:spTgt spid="14"/>
                  </p:tgtEl>
                </p:cond>
              </p:nextCondLst>
            </p:seq>
            <p:video>
              <p:cMediaNode>
                <p:cTn id="44" fill="hold" display="0">
                  <p:stCondLst>
                    <p:cond delay="indefinite"/>
                  </p:stCondLst>
                  <p:endCondLst>
                    <p:cond evt="onNext" delay="0">
                      <p:tgtEl>
                        <p:sldTgt/>
                      </p:tgtEl>
                    </p:cond>
                    <p:cond evt="onPrev" delay="0">
                      <p:tgtEl>
                        <p:sldTgt/>
                      </p:tgtEl>
                    </p:cond>
                  </p:endCondLst>
                </p:cTn>
                <p:tgtEl>
                  <p:spTgt spid="14"/>
                </p:tgtEl>
              </p:cMediaNode>
            </p:video>
            <p:video>
              <p:cMediaNode>
                <p:cTn id="45" fill="hold" display="0">
                  <p:stCondLst>
                    <p:cond delay="indefinite"/>
                  </p:stCondLst>
                  <p:endCondLst>
                    <p:cond evt="onNext" delay="0">
                      <p:tgtEl>
                        <p:sldTgt/>
                      </p:tgtEl>
                    </p:cond>
                    <p:cond evt="onPrev" delay="0">
                      <p:tgtEl>
                        <p:sldTgt/>
                      </p:tgtEl>
                    </p:cond>
                  </p:endCondLst>
                </p:cTn>
                <p:tgtEl>
                  <p:spTgt spid="18"/>
                </p:tgtEl>
              </p:cMediaNode>
            </p:video>
            <p:seq concurrent="1" nextAc="seek">
              <p:cTn id="46" restart="whenNotActive" fill="hold" evtFilter="cancelBubble" nodeType="interactiveSeq">
                <p:stCondLst>
                  <p:cond evt="onClick" delay="0">
                    <p:tgtEl>
                      <p:spTgt spid="18"/>
                    </p:tgtEl>
                  </p:cond>
                </p:stCondLst>
                <p:endSync evt="end" delay="0">
                  <p:rtn val="all"/>
                </p:endSync>
                <p:childTnLst>
                  <p:par>
                    <p:cTn id="47" fill="hold">
                      <p:stCondLst>
                        <p:cond delay="0"/>
                      </p:stCondLst>
                      <p:childTnLst>
                        <p:par>
                          <p:cTn id="48" fill="hold">
                            <p:stCondLst>
                              <p:cond delay="0"/>
                            </p:stCondLst>
                            <p:childTnLst>
                              <p:par>
                                <p:cTn id="49" presetID="2" presetClass="mediacall" presetSubtype="0" fill="hold" nodeType="clickEffect">
                                  <p:stCondLst>
                                    <p:cond delay="0"/>
                                  </p:stCondLst>
                                  <p:childTnLst>
                                    <p:cmd type="call" cmd="togglePause">
                                      <p:cBhvr>
                                        <p:cTn id="50" dur="1" fill="hold"/>
                                        <p:tgtEl>
                                          <p:spTgt spid="18"/>
                                        </p:tgtEl>
                                      </p:cBhvr>
                                    </p:cmd>
                                  </p:childTnLst>
                                </p:cTn>
                              </p:par>
                            </p:childTnLst>
                          </p:cTn>
                        </p:par>
                      </p:childTnLst>
                    </p:cTn>
                  </p:par>
                </p:childTnLst>
              </p:cTn>
              <p:nextCondLst>
                <p:cond evt="onClick" delay="0">
                  <p:tgtEl>
                    <p:spTgt spid="18"/>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Contents</a:t>
            </a:r>
            <a:endParaRPr lang="nl-BE" dirty="0"/>
          </a:p>
        </p:txBody>
      </p:sp>
      <p:sp>
        <p:nvSpPr>
          <p:cNvPr id="3" name="Slide Number Placeholder 2"/>
          <p:cNvSpPr>
            <a:spLocks noGrp="1"/>
          </p:cNvSpPr>
          <p:nvPr>
            <p:ph type="sldNum" sz="quarter" idx="12"/>
          </p:nvPr>
        </p:nvSpPr>
        <p:spPr/>
        <p:txBody>
          <a:bodyPr/>
          <a:lstStyle/>
          <a:p>
            <a:fld id="{D8D455F8-88B1-4CA2-8F5E-F3DE7513A43B}" type="slidenum">
              <a:rPr lang="nl-BE" smtClean="0"/>
              <a:pPr/>
              <a:t>2</a:t>
            </a:fld>
            <a:endParaRPr lang="nl-BE"/>
          </a:p>
        </p:txBody>
      </p:sp>
      <p:sp>
        <p:nvSpPr>
          <p:cNvPr id="4" name="TextBox 3"/>
          <p:cNvSpPr txBox="1"/>
          <p:nvPr/>
        </p:nvSpPr>
        <p:spPr>
          <a:xfrm>
            <a:off x="785786" y="2037228"/>
            <a:ext cx="7429552" cy="2677656"/>
          </a:xfrm>
          <a:prstGeom prst="rect">
            <a:avLst/>
          </a:prstGeom>
          <a:noFill/>
        </p:spPr>
        <p:txBody>
          <a:bodyPr wrap="square" rtlCol="0">
            <a:spAutoFit/>
          </a:bodyPr>
          <a:lstStyle/>
          <a:p>
            <a:r>
              <a:rPr lang="en-US" sz="2400" dirty="0" smtClean="0"/>
              <a:t>Where are we ? </a:t>
            </a:r>
          </a:p>
          <a:p>
            <a:endParaRPr lang="en-US" sz="2400" dirty="0" smtClean="0"/>
          </a:p>
          <a:p>
            <a:r>
              <a:rPr lang="en-US" sz="2400" dirty="0" smtClean="0"/>
              <a:t>From research to spinoff </a:t>
            </a:r>
            <a:endParaRPr lang="en-US" sz="2400" dirty="0" smtClean="0"/>
          </a:p>
          <a:p>
            <a:endParaRPr lang="en-US" sz="2400" dirty="0" smtClean="0"/>
          </a:p>
          <a:p>
            <a:r>
              <a:rPr lang="en-US" sz="2400" dirty="0" smtClean="0"/>
              <a:t>Environment </a:t>
            </a:r>
            <a:r>
              <a:rPr lang="en-US" sz="2400" dirty="0" smtClean="0"/>
              <a:t>and networks </a:t>
            </a:r>
            <a:endParaRPr lang="en-US" sz="2400" dirty="0" smtClean="0"/>
          </a:p>
          <a:p>
            <a:endParaRPr lang="en-US" sz="2400" dirty="0" smtClean="0"/>
          </a:p>
          <a:p>
            <a:r>
              <a:rPr lang="en-US" sz="2400" dirty="0" smtClean="0"/>
              <a:t>Afterthoughts </a:t>
            </a:r>
            <a:endParaRPr lang="nl-BE" sz="24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1706563" y="536575"/>
            <a:ext cx="6899275" cy="427038"/>
          </a:xfrm>
          <a:prstGeom prst="rect">
            <a:avLst/>
          </a:prstGeom>
          <a:noFill/>
          <a:ln w="9525">
            <a:noFill/>
            <a:miter lim="800000"/>
            <a:headEnd/>
            <a:tailEnd/>
          </a:ln>
          <a:effectLst/>
        </p:spPr>
        <p:txBody>
          <a:bodyPr anchor="ctr"/>
          <a:lstStyle/>
          <a:p>
            <a:pPr algn="l"/>
            <a:r>
              <a:rPr lang="en-US" sz="1800" b="1"/>
              <a:t>SMC</a:t>
            </a:r>
            <a:endParaRPr lang="en-US" sz="1500" i="1">
              <a:solidFill>
                <a:srgbClr val="043A9C"/>
              </a:solidFill>
            </a:endParaRPr>
          </a:p>
        </p:txBody>
      </p:sp>
      <p:sp>
        <p:nvSpPr>
          <p:cNvPr id="4" name="Rectangle 3"/>
          <p:cNvSpPr>
            <a:spLocks noChangeArrowheads="1"/>
          </p:cNvSpPr>
          <p:nvPr/>
        </p:nvSpPr>
        <p:spPr bwMode="auto">
          <a:xfrm>
            <a:off x="8480425" y="555625"/>
            <a:ext cx="582613" cy="395288"/>
          </a:xfrm>
          <a:prstGeom prst="rect">
            <a:avLst/>
          </a:prstGeom>
          <a:solidFill>
            <a:schemeClr val="bg1"/>
          </a:solidFill>
          <a:ln w="9525">
            <a:noFill/>
            <a:miter lim="800000"/>
            <a:headEnd/>
            <a:tailEnd/>
          </a:ln>
          <a:effectLst/>
        </p:spPr>
        <p:txBody>
          <a:bodyPr wrap="none" anchor="ctr"/>
          <a:lstStyle/>
          <a:p>
            <a:endParaRPr lang="nl-BE"/>
          </a:p>
        </p:txBody>
      </p:sp>
      <p:pic>
        <p:nvPicPr>
          <p:cNvPr id="6" name="Picture 7" descr="&#10;plantchem.jpg                                                  00000036Nestorix                       B3D248DC:"/>
          <p:cNvPicPr>
            <a:picLocks noChangeAspect="1" noChangeArrowheads="1"/>
          </p:cNvPicPr>
          <p:nvPr/>
        </p:nvPicPr>
        <p:blipFill>
          <a:blip r:embed="rId2"/>
          <a:srcRect/>
          <a:stretch>
            <a:fillRect/>
          </a:stretch>
        </p:blipFill>
        <p:spPr bwMode="auto">
          <a:xfrm>
            <a:off x="152400" y="3819525"/>
            <a:ext cx="3733800" cy="2506663"/>
          </a:xfrm>
          <a:prstGeom prst="rect">
            <a:avLst/>
          </a:prstGeom>
          <a:noFill/>
        </p:spPr>
      </p:pic>
      <p:sp>
        <p:nvSpPr>
          <p:cNvPr id="7" name="Rectangle 8"/>
          <p:cNvSpPr>
            <a:spLocks noChangeArrowheads="1"/>
          </p:cNvSpPr>
          <p:nvPr/>
        </p:nvSpPr>
        <p:spPr bwMode="auto">
          <a:xfrm>
            <a:off x="457200" y="2590800"/>
            <a:ext cx="8329613" cy="762000"/>
          </a:xfrm>
          <a:prstGeom prst="rect">
            <a:avLst/>
          </a:prstGeom>
          <a:noFill/>
          <a:ln w="9525">
            <a:noFill/>
            <a:miter lim="800000"/>
            <a:headEnd/>
            <a:tailEnd/>
          </a:ln>
          <a:effectLst/>
        </p:spPr>
        <p:txBody>
          <a:bodyPr lIns="92075" tIns="46038" rIns="92075" bIns="46038" anchor="ctr"/>
          <a:lstStyle/>
          <a:p>
            <a:endParaRPr lang="en-US" altLang="en-US" sz="4400">
              <a:solidFill>
                <a:schemeClr val="tx2"/>
              </a:solidFill>
            </a:endParaRPr>
          </a:p>
        </p:txBody>
      </p:sp>
      <p:sp>
        <p:nvSpPr>
          <p:cNvPr id="8" name="Rectangle 10"/>
          <p:cNvSpPr>
            <a:spLocks noChangeAspect="1" noChangeArrowheads="1"/>
          </p:cNvSpPr>
          <p:nvPr/>
        </p:nvSpPr>
        <p:spPr bwMode="auto">
          <a:xfrm>
            <a:off x="6599238" y="5172075"/>
            <a:ext cx="239712" cy="6350"/>
          </a:xfrm>
          <a:prstGeom prst="rect">
            <a:avLst/>
          </a:prstGeom>
          <a:solidFill>
            <a:srgbClr val="000000"/>
          </a:solidFill>
          <a:ln w="9525">
            <a:noFill/>
            <a:miter lim="800000"/>
            <a:headEnd/>
            <a:tailEnd/>
          </a:ln>
        </p:spPr>
        <p:txBody>
          <a:bodyPr/>
          <a:lstStyle/>
          <a:p>
            <a:endParaRPr lang="nl-BE"/>
          </a:p>
        </p:txBody>
      </p:sp>
      <p:pic>
        <p:nvPicPr>
          <p:cNvPr id="9" name="Picture 11"/>
          <p:cNvPicPr>
            <a:picLocks noChangeAspect="1" noChangeArrowheads="1"/>
          </p:cNvPicPr>
          <p:nvPr/>
        </p:nvPicPr>
        <p:blipFill>
          <a:blip r:embed="rId3"/>
          <a:srcRect/>
          <a:stretch>
            <a:fillRect/>
          </a:stretch>
        </p:blipFill>
        <p:spPr bwMode="auto">
          <a:xfrm>
            <a:off x="6877050" y="4095750"/>
            <a:ext cx="1828800" cy="1828800"/>
          </a:xfrm>
          <a:prstGeom prst="rect">
            <a:avLst/>
          </a:prstGeom>
          <a:noFill/>
          <a:ln w="9525">
            <a:noFill/>
            <a:miter lim="800000"/>
            <a:headEnd/>
            <a:tailEnd/>
          </a:ln>
          <a:effectLst/>
        </p:spPr>
      </p:pic>
      <p:pic>
        <p:nvPicPr>
          <p:cNvPr id="10" name="Picture 12"/>
          <p:cNvPicPr>
            <a:picLocks noChangeAspect="1" noChangeArrowheads="1"/>
          </p:cNvPicPr>
          <p:nvPr/>
        </p:nvPicPr>
        <p:blipFill>
          <a:blip r:embed="rId4"/>
          <a:srcRect/>
          <a:stretch>
            <a:fillRect/>
          </a:stretch>
        </p:blipFill>
        <p:spPr bwMode="auto">
          <a:xfrm>
            <a:off x="4171950" y="4086225"/>
            <a:ext cx="2286000" cy="1714500"/>
          </a:xfrm>
          <a:prstGeom prst="rect">
            <a:avLst/>
          </a:prstGeom>
          <a:noFill/>
          <a:ln w="12700">
            <a:noFill/>
            <a:miter lim="800000"/>
            <a:headEnd type="none" w="sm" len="sm"/>
            <a:tailEnd type="none" w="sm" len="sm"/>
          </a:ln>
          <a:effectLst/>
        </p:spPr>
      </p:pic>
      <p:sp>
        <p:nvSpPr>
          <p:cNvPr id="11" name="Text Box 14"/>
          <p:cNvSpPr txBox="1">
            <a:spLocks noChangeArrowheads="1"/>
          </p:cNvSpPr>
          <p:nvPr/>
        </p:nvSpPr>
        <p:spPr bwMode="auto">
          <a:xfrm>
            <a:off x="4019550" y="5762625"/>
            <a:ext cx="2541588" cy="701675"/>
          </a:xfrm>
          <a:prstGeom prst="rect">
            <a:avLst/>
          </a:prstGeom>
          <a:noFill/>
          <a:ln w="12700">
            <a:noFill/>
            <a:miter lim="800000"/>
            <a:headEnd type="none" w="sm" len="sm"/>
            <a:tailEnd type="none" w="sm" len="sm"/>
          </a:ln>
          <a:effectLst/>
        </p:spPr>
        <p:txBody>
          <a:bodyPr wrap="none">
            <a:spAutoFit/>
          </a:bodyPr>
          <a:lstStyle/>
          <a:p>
            <a:pPr algn="l" eaLnBrk="0" hangingPunct="0"/>
            <a:r>
              <a:rPr lang="en-US" altLang="en-US" sz="2000">
                <a:solidFill>
                  <a:schemeClr val="tx1"/>
                </a:solidFill>
              </a:rPr>
              <a:t>Traffic modelling and</a:t>
            </a:r>
          </a:p>
          <a:p>
            <a:pPr algn="l" eaLnBrk="0" hangingPunct="0"/>
            <a:r>
              <a:rPr lang="en-US" altLang="en-US" sz="2000">
                <a:solidFill>
                  <a:schemeClr val="tx1"/>
                </a:solidFill>
              </a:rPr>
              <a:t>control</a:t>
            </a:r>
          </a:p>
        </p:txBody>
      </p:sp>
      <p:sp>
        <p:nvSpPr>
          <p:cNvPr id="12" name="Text Box 15"/>
          <p:cNvSpPr txBox="1">
            <a:spLocks noChangeArrowheads="1"/>
          </p:cNvSpPr>
          <p:nvPr/>
        </p:nvSpPr>
        <p:spPr bwMode="auto">
          <a:xfrm>
            <a:off x="457200" y="6257925"/>
            <a:ext cx="2951163" cy="396875"/>
          </a:xfrm>
          <a:prstGeom prst="rect">
            <a:avLst/>
          </a:prstGeom>
          <a:noFill/>
          <a:ln w="12700">
            <a:noFill/>
            <a:miter lim="800000"/>
            <a:headEnd type="none" w="sm" len="sm"/>
            <a:tailEnd type="none" w="sm" len="sm"/>
          </a:ln>
          <a:effectLst/>
        </p:spPr>
        <p:txBody>
          <a:bodyPr wrap="none">
            <a:spAutoFit/>
          </a:bodyPr>
          <a:lstStyle/>
          <a:p>
            <a:pPr algn="l" eaLnBrk="0" hangingPunct="0"/>
            <a:r>
              <a:rPr lang="en-US" altLang="en-US" sz="2000">
                <a:solidFill>
                  <a:schemeClr val="tx1"/>
                </a:solidFill>
              </a:rPr>
              <a:t>Model Predictive Control</a:t>
            </a:r>
          </a:p>
        </p:txBody>
      </p:sp>
      <p:sp>
        <p:nvSpPr>
          <p:cNvPr id="13" name="Text Box 16"/>
          <p:cNvSpPr txBox="1">
            <a:spLocks noChangeArrowheads="1"/>
          </p:cNvSpPr>
          <p:nvPr/>
        </p:nvSpPr>
        <p:spPr bwMode="auto">
          <a:xfrm>
            <a:off x="6800850" y="5924550"/>
            <a:ext cx="1920875" cy="396875"/>
          </a:xfrm>
          <a:prstGeom prst="rect">
            <a:avLst/>
          </a:prstGeom>
          <a:noFill/>
          <a:ln w="12700">
            <a:noFill/>
            <a:miter lim="800000"/>
            <a:headEnd type="none" w="sm" len="sm"/>
            <a:tailEnd type="none" w="sm" len="sm"/>
          </a:ln>
          <a:effectLst/>
        </p:spPr>
        <p:txBody>
          <a:bodyPr wrap="none">
            <a:spAutoFit/>
          </a:bodyPr>
          <a:lstStyle/>
          <a:p>
            <a:pPr algn="l" eaLnBrk="0" hangingPunct="0"/>
            <a:r>
              <a:rPr lang="en-US" altLang="en-US" sz="2000">
                <a:solidFill>
                  <a:schemeClr val="tx1"/>
                </a:solidFill>
              </a:rPr>
              <a:t>Satellite control</a:t>
            </a:r>
          </a:p>
        </p:txBody>
      </p:sp>
      <p:grpSp>
        <p:nvGrpSpPr>
          <p:cNvPr id="14" name="Group 17"/>
          <p:cNvGrpSpPr>
            <a:grpSpLocks/>
          </p:cNvGrpSpPr>
          <p:nvPr/>
        </p:nvGrpSpPr>
        <p:grpSpPr bwMode="auto">
          <a:xfrm>
            <a:off x="0" y="4048125"/>
            <a:ext cx="3994150" cy="2303463"/>
            <a:chOff x="240" y="2208"/>
            <a:chExt cx="2516" cy="1451"/>
          </a:xfrm>
        </p:grpSpPr>
        <p:sp>
          <p:nvSpPr>
            <p:cNvPr id="15" name="Freeform 18" descr="Dark upward diagonal"/>
            <p:cNvSpPr>
              <a:spLocks/>
            </p:cNvSpPr>
            <p:nvPr/>
          </p:nvSpPr>
          <p:spPr bwMode="ltGray">
            <a:xfrm>
              <a:off x="1343" y="2400"/>
              <a:ext cx="1261" cy="459"/>
            </a:xfrm>
            <a:custGeom>
              <a:avLst/>
              <a:gdLst/>
              <a:ahLst/>
              <a:cxnLst>
                <a:cxn ang="0">
                  <a:pos x="72" y="976"/>
                </a:cxn>
                <a:cxn ang="0">
                  <a:pos x="696" y="688"/>
                </a:cxn>
                <a:cxn ang="0">
                  <a:pos x="1224" y="448"/>
                </a:cxn>
                <a:cxn ang="0">
                  <a:pos x="1560" y="304"/>
                </a:cxn>
                <a:cxn ang="0">
                  <a:pos x="2088" y="64"/>
                </a:cxn>
                <a:cxn ang="0">
                  <a:pos x="2184" y="16"/>
                </a:cxn>
                <a:cxn ang="0">
                  <a:pos x="2184" y="64"/>
                </a:cxn>
                <a:cxn ang="0">
                  <a:pos x="1800" y="400"/>
                </a:cxn>
                <a:cxn ang="0">
                  <a:pos x="1416" y="448"/>
                </a:cxn>
                <a:cxn ang="0">
                  <a:pos x="936" y="496"/>
                </a:cxn>
                <a:cxn ang="0">
                  <a:pos x="552" y="832"/>
                </a:cxn>
                <a:cxn ang="0">
                  <a:pos x="264" y="928"/>
                </a:cxn>
                <a:cxn ang="0">
                  <a:pos x="72" y="976"/>
                </a:cxn>
              </a:cxnLst>
              <a:rect l="0" t="0" r="r" b="b"/>
              <a:pathLst>
                <a:path w="2248" h="1016">
                  <a:moveTo>
                    <a:pt x="72" y="976"/>
                  </a:moveTo>
                  <a:cubicBezTo>
                    <a:pt x="144" y="936"/>
                    <a:pt x="504" y="776"/>
                    <a:pt x="696" y="688"/>
                  </a:cubicBezTo>
                  <a:cubicBezTo>
                    <a:pt x="888" y="600"/>
                    <a:pt x="1080" y="512"/>
                    <a:pt x="1224" y="448"/>
                  </a:cubicBezTo>
                  <a:cubicBezTo>
                    <a:pt x="1368" y="384"/>
                    <a:pt x="1416" y="368"/>
                    <a:pt x="1560" y="304"/>
                  </a:cubicBezTo>
                  <a:cubicBezTo>
                    <a:pt x="1704" y="240"/>
                    <a:pt x="1984" y="112"/>
                    <a:pt x="2088" y="64"/>
                  </a:cubicBezTo>
                  <a:cubicBezTo>
                    <a:pt x="2192" y="16"/>
                    <a:pt x="2168" y="16"/>
                    <a:pt x="2184" y="16"/>
                  </a:cubicBezTo>
                  <a:cubicBezTo>
                    <a:pt x="2200" y="16"/>
                    <a:pt x="2248" y="0"/>
                    <a:pt x="2184" y="64"/>
                  </a:cubicBezTo>
                  <a:cubicBezTo>
                    <a:pt x="2120" y="128"/>
                    <a:pt x="1928" y="336"/>
                    <a:pt x="1800" y="400"/>
                  </a:cubicBezTo>
                  <a:cubicBezTo>
                    <a:pt x="1672" y="464"/>
                    <a:pt x="1560" y="432"/>
                    <a:pt x="1416" y="448"/>
                  </a:cubicBezTo>
                  <a:cubicBezTo>
                    <a:pt x="1272" y="464"/>
                    <a:pt x="1080" y="432"/>
                    <a:pt x="936" y="496"/>
                  </a:cubicBezTo>
                  <a:cubicBezTo>
                    <a:pt x="792" y="560"/>
                    <a:pt x="664" y="760"/>
                    <a:pt x="552" y="832"/>
                  </a:cubicBezTo>
                  <a:cubicBezTo>
                    <a:pt x="440" y="904"/>
                    <a:pt x="344" y="904"/>
                    <a:pt x="264" y="928"/>
                  </a:cubicBezTo>
                  <a:cubicBezTo>
                    <a:pt x="184" y="952"/>
                    <a:pt x="0" y="1016"/>
                    <a:pt x="72" y="976"/>
                  </a:cubicBezTo>
                  <a:close/>
                </a:path>
              </a:pathLst>
            </a:custGeom>
            <a:pattFill prst="dkUpDiag">
              <a:fgClr>
                <a:schemeClr val="bg2"/>
              </a:fgClr>
              <a:bgClr>
                <a:srgbClr val="FFFFFF"/>
              </a:bgClr>
            </a:pattFill>
            <a:ln w="12700" cap="sq" cmpd="sng">
              <a:solidFill>
                <a:schemeClr val="tx1"/>
              </a:solidFill>
              <a:prstDash val="solid"/>
              <a:round/>
              <a:headEnd type="none" w="sm" len="sm"/>
              <a:tailEnd type="none" w="sm" len="sm"/>
            </a:ln>
            <a:effectLst/>
          </p:spPr>
          <p:txBody>
            <a:bodyPr wrap="none" anchor="ctr"/>
            <a:lstStyle/>
            <a:p>
              <a:endParaRPr lang="nl-BE"/>
            </a:p>
          </p:txBody>
        </p:sp>
        <p:sp>
          <p:nvSpPr>
            <p:cNvPr id="16" name="Text Box 19"/>
            <p:cNvSpPr txBox="1">
              <a:spLocks noChangeArrowheads="1"/>
            </p:cNvSpPr>
            <p:nvPr/>
          </p:nvSpPr>
          <p:spPr bwMode="ltGray">
            <a:xfrm>
              <a:off x="495" y="3447"/>
              <a:ext cx="700" cy="212"/>
            </a:xfrm>
            <a:prstGeom prst="rect">
              <a:avLst/>
            </a:prstGeom>
            <a:noFill/>
            <a:ln w="12700" cap="sq">
              <a:noFill/>
              <a:miter lim="800000"/>
              <a:headEnd type="none" w="sm" len="sm"/>
              <a:tailEnd type="none" w="sm" len="sm"/>
            </a:ln>
            <a:effectLst/>
          </p:spPr>
          <p:txBody>
            <a:bodyPr>
              <a:spAutoFit/>
            </a:bodyPr>
            <a:lstStyle/>
            <a:p>
              <a:pPr eaLnBrk="0" hangingPunct="0">
                <a:spcBef>
                  <a:spcPct val="50000"/>
                </a:spcBef>
              </a:pPr>
              <a:r>
                <a:rPr lang="en-US" altLang="en-US" sz="1600" b="1">
                  <a:solidFill>
                    <a:schemeClr val="tx1"/>
                  </a:solidFill>
                  <a:latin typeface="Times New Roman" pitchFamily="18" charset="0"/>
                </a:rPr>
                <a:t>PAST</a:t>
              </a:r>
            </a:p>
          </p:txBody>
        </p:sp>
        <p:sp>
          <p:nvSpPr>
            <p:cNvPr id="17" name="Text Box 20"/>
            <p:cNvSpPr txBox="1">
              <a:spLocks noChangeArrowheads="1"/>
            </p:cNvSpPr>
            <p:nvPr/>
          </p:nvSpPr>
          <p:spPr bwMode="ltGray">
            <a:xfrm>
              <a:off x="1598" y="3447"/>
              <a:ext cx="701" cy="212"/>
            </a:xfrm>
            <a:prstGeom prst="rect">
              <a:avLst/>
            </a:prstGeom>
            <a:noFill/>
            <a:ln w="12700" cap="sq">
              <a:noFill/>
              <a:miter lim="800000"/>
              <a:headEnd type="none" w="sm" len="sm"/>
              <a:tailEnd type="none" w="sm" len="sm"/>
            </a:ln>
            <a:effectLst/>
          </p:spPr>
          <p:txBody>
            <a:bodyPr>
              <a:spAutoFit/>
            </a:bodyPr>
            <a:lstStyle/>
            <a:p>
              <a:pPr eaLnBrk="0" hangingPunct="0">
                <a:spcBef>
                  <a:spcPct val="50000"/>
                </a:spcBef>
              </a:pPr>
              <a:r>
                <a:rPr lang="en-US" altLang="en-US" sz="1600" b="1">
                  <a:solidFill>
                    <a:schemeClr val="tx1"/>
                  </a:solidFill>
                  <a:latin typeface="Times New Roman" pitchFamily="18" charset="0"/>
                </a:rPr>
                <a:t>FUTURE</a:t>
              </a:r>
            </a:p>
          </p:txBody>
        </p:sp>
        <p:sp>
          <p:nvSpPr>
            <p:cNvPr id="18" name="Freeform 21"/>
            <p:cNvSpPr>
              <a:spLocks/>
            </p:cNvSpPr>
            <p:nvPr/>
          </p:nvSpPr>
          <p:spPr bwMode="ltGray">
            <a:xfrm>
              <a:off x="361" y="2797"/>
              <a:ext cx="1050" cy="127"/>
            </a:xfrm>
            <a:custGeom>
              <a:avLst/>
              <a:gdLst/>
              <a:ahLst/>
              <a:cxnLst>
                <a:cxn ang="0">
                  <a:pos x="0" y="160"/>
                </a:cxn>
                <a:cxn ang="0">
                  <a:pos x="480" y="256"/>
                </a:cxn>
                <a:cxn ang="0">
                  <a:pos x="1104" y="16"/>
                </a:cxn>
                <a:cxn ang="0">
                  <a:pos x="1632" y="160"/>
                </a:cxn>
                <a:cxn ang="0">
                  <a:pos x="1824" y="112"/>
                </a:cxn>
                <a:cxn ang="0">
                  <a:pos x="1872" y="112"/>
                </a:cxn>
              </a:cxnLst>
              <a:rect l="0" t="0" r="r" b="b"/>
              <a:pathLst>
                <a:path w="1872" h="280">
                  <a:moveTo>
                    <a:pt x="0" y="160"/>
                  </a:moveTo>
                  <a:cubicBezTo>
                    <a:pt x="148" y="220"/>
                    <a:pt x="296" y="280"/>
                    <a:pt x="480" y="256"/>
                  </a:cubicBezTo>
                  <a:cubicBezTo>
                    <a:pt x="664" y="232"/>
                    <a:pt x="912" y="32"/>
                    <a:pt x="1104" y="16"/>
                  </a:cubicBezTo>
                  <a:cubicBezTo>
                    <a:pt x="1296" y="0"/>
                    <a:pt x="1512" y="144"/>
                    <a:pt x="1632" y="160"/>
                  </a:cubicBezTo>
                  <a:cubicBezTo>
                    <a:pt x="1752" y="176"/>
                    <a:pt x="1784" y="120"/>
                    <a:pt x="1824" y="112"/>
                  </a:cubicBezTo>
                  <a:cubicBezTo>
                    <a:pt x="1864" y="104"/>
                    <a:pt x="1864" y="112"/>
                    <a:pt x="1872" y="112"/>
                  </a:cubicBezTo>
                </a:path>
              </a:pathLst>
            </a:custGeom>
            <a:noFill/>
            <a:ln w="12700" cap="sq" cmpd="sng">
              <a:solidFill>
                <a:schemeClr val="tx1"/>
              </a:solidFill>
              <a:prstDash val="solid"/>
              <a:round/>
              <a:headEnd type="none" w="sm" len="sm"/>
              <a:tailEnd type="none" w="sm" len="sm"/>
            </a:ln>
            <a:effectLst/>
          </p:spPr>
          <p:txBody>
            <a:bodyPr wrap="none" anchor="ctr"/>
            <a:lstStyle/>
            <a:p>
              <a:endParaRPr lang="nl-BE"/>
            </a:p>
          </p:txBody>
        </p:sp>
        <p:sp>
          <p:nvSpPr>
            <p:cNvPr id="19" name="Line 22"/>
            <p:cNvSpPr>
              <a:spLocks noChangeShapeType="1"/>
            </p:cNvSpPr>
            <p:nvPr/>
          </p:nvSpPr>
          <p:spPr bwMode="ltGray">
            <a:xfrm>
              <a:off x="2568" y="2408"/>
              <a:ext cx="188" cy="0"/>
            </a:xfrm>
            <a:prstGeom prst="line">
              <a:avLst/>
            </a:prstGeom>
            <a:noFill/>
            <a:ln w="28575" cap="sq">
              <a:solidFill>
                <a:srgbClr val="FF6600"/>
              </a:solidFill>
              <a:round/>
              <a:headEnd type="none" w="sm" len="sm"/>
              <a:tailEnd type="none" w="sm" len="sm"/>
            </a:ln>
            <a:effectLst/>
          </p:spPr>
          <p:txBody>
            <a:bodyPr wrap="none" anchor="ctr"/>
            <a:lstStyle/>
            <a:p>
              <a:endParaRPr lang="nl-BE"/>
            </a:p>
          </p:txBody>
        </p:sp>
        <p:sp>
          <p:nvSpPr>
            <p:cNvPr id="20" name="Text Box 23"/>
            <p:cNvSpPr txBox="1">
              <a:spLocks noChangeArrowheads="1"/>
            </p:cNvSpPr>
            <p:nvPr/>
          </p:nvSpPr>
          <p:spPr bwMode="ltGray">
            <a:xfrm>
              <a:off x="712" y="2721"/>
              <a:ext cx="308" cy="192"/>
            </a:xfrm>
            <a:prstGeom prst="rect">
              <a:avLst/>
            </a:prstGeom>
            <a:noFill/>
            <a:ln w="12700" cap="sq">
              <a:noFill/>
              <a:miter lim="800000"/>
              <a:headEnd type="none" w="sm" len="sm"/>
              <a:tailEnd type="none" w="sm" len="sm"/>
            </a:ln>
            <a:effectLst/>
          </p:spPr>
          <p:txBody>
            <a:bodyPr wrap="none">
              <a:spAutoFit/>
            </a:bodyPr>
            <a:lstStyle/>
            <a:p>
              <a:pPr eaLnBrk="0" hangingPunct="0"/>
              <a:r>
                <a:rPr lang="en-US" altLang="en-US" sz="1400" b="1">
                  <a:solidFill>
                    <a:schemeClr val="tx1"/>
                  </a:solidFill>
                  <a:latin typeface="Times New Roman" pitchFamily="18" charset="0"/>
                </a:rPr>
                <a:t>Y(t)</a:t>
              </a:r>
            </a:p>
          </p:txBody>
        </p:sp>
        <p:sp>
          <p:nvSpPr>
            <p:cNvPr id="21" name="Line 24"/>
            <p:cNvSpPr>
              <a:spLocks noChangeShapeType="1"/>
            </p:cNvSpPr>
            <p:nvPr/>
          </p:nvSpPr>
          <p:spPr bwMode="ltGray">
            <a:xfrm>
              <a:off x="2568" y="2321"/>
              <a:ext cx="0" cy="1104"/>
            </a:xfrm>
            <a:prstGeom prst="line">
              <a:avLst/>
            </a:prstGeom>
            <a:noFill/>
            <a:ln w="12700">
              <a:solidFill>
                <a:schemeClr val="tx1"/>
              </a:solidFill>
              <a:prstDash val="sysDot"/>
              <a:round/>
              <a:headEnd type="none" w="sm" len="sm"/>
              <a:tailEnd type="none" w="sm" len="sm"/>
            </a:ln>
            <a:effectLst/>
          </p:spPr>
          <p:txBody>
            <a:bodyPr wrap="none" anchor="ctr"/>
            <a:lstStyle/>
            <a:p>
              <a:endParaRPr lang="nl-BE"/>
            </a:p>
          </p:txBody>
        </p:sp>
        <p:sp>
          <p:nvSpPr>
            <p:cNvPr id="22" name="Line 25"/>
            <p:cNvSpPr>
              <a:spLocks noChangeShapeType="1"/>
            </p:cNvSpPr>
            <p:nvPr/>
          </p:nvSpPr>
          <p:spPr bwMode="ltGray">
            <a:xfrm>
              <a:off x="1384" y="2321"/>
              <a:ext cx="1184" cy="0"/>
            </a:xfrm>
            <a:prstGeom prst="line">
              <a:avLst/>
            </a:prstGeom>
            <a:noFill/>
            <a:ln w="12700">
              <a:solidFill>
                <a:schemeClr val="tx1"/>
              </a:solidFill>
              <a:prstDash val="dash"/>
              <a:round/>
              <a:headEnd type="triangle" w="med" len="med"/>
              <a:tailEnd type="triangle" w="med" len="med"/>
            </a:ln>
            <a:effectLst/>
          </p:spPr>
          <p:txBody>
            <a:bodyPr wrap="none" anchor="ctr"/>
            <a:lstStyle/>
            <a:p>
              <a:endParaRPr lang="nl-BE"/>
            </a:p>
          </p:txBody>
        </p:sp>
        <p:sp>
          <p:nvSpPr>
            <p:cNvPr id="23" name="Text Box 26"/>
            <p:cNvSpPr txBox="1">
              <a:spLocks noChangeArrowheads="1"/>
            </p:cNvSpPr>
            <p:nvPr/>
          </p:nvSpPr>
          <p:spPr bwMode="ltGray">
            <a:xfrm>
              <a:off x="1598" y="2256"/>
              <a:ext cx="808" cy="233"/>
            </a:xfrm>
            <a:prstGeom prst="rect">
              <a:avLst/>
            </a:prstGeom>
            <a:noFill/>
            <a:ln w="12700" cap="sq">
              <a:noFill/>
              <a:miter lim="800000"/>
              <a:headEnd type="none" w="sm" len="sm"/>
              <a:tailEnd type="none" w="sm" len="sm"/>
            </a:ln>
            <a:effectLst/>
          </p:spPr>
          <p:txBody>
            <a:bodyPr>
              <a:spAutoFit/>
            </a:bodyPr>
            <a:lstStyle/>
            <a:p>
              <a:pPr eaLnBrk="0" hangingPunct="0">
                <a:lnSpc>
                  <a:spcPct val="40000"/>
                </a:lnSpc>
                <a:spcBef>
                  <a:spcPct val="50000"/>
                </a:spcBef>
              </a:pPr>
              <a:r>
                <a:rPr lang="en-US" altLang="en-US" sz="1400" b="1">
                  <a:solidFill>
                    <a:schemeClr val="tx1"/>
                  </a:solidFill>
                  <a:latin typeface="Times New Roman" pitchFamily="18" charset="0"/>
                </a:rPr>
                <a:t>Control</a:t>
              </a:r>
            </a:p>
            <a:p>
              <a:pPr eaLnBrk="0" hangingPunct="0">
                <a:lnSpc>
                  <a:spcPct val="40000"/>
                </a:lnSpc>
                <a:spcBef>
                  <a:spcPct val="50000"/>
                </a:spcBef>
              </a:pPr>
              <a:r>
                <a:rPr lang="en-US" altLang="en-US" sz="1400" b="1">
                  <a:solidFill>
                    <a:schemeClr val="tx1"/>
                  </a:solidFill>
                  <a:latin typeface="Times New Roman" pitchFamily="18" charset="0"/>
                </a:rPr>
                <a:t>horizon</a:t>
              </a:r>
            </a:p>
          </p:txBody>
        </p:sp>
        <p:sp>
          <p:nvSpPr>
            <p:cNvPr id="24" name="Text Box 27"/>
            <p:cNvSpPr txBox="1">
              <a:spLocks noChangeArrowheads="1"/>
            </p:cNvSpPr>
            <p:nvPr/>
          </p:nvSpPr>
          <p:spPr bwMode="ltGray">
            <a:xfrm>
              <a:off x="2064" y="2784"/>
              <a:ext cx="360" cy="192"/>
            </a:xfrm>
            <a:prstGeom prst="rect">
              <a:avLst/>
            </a:prstGeom>
            <a:noFill/>
            <a:ln w="12700" cap="sq">
              <a:noFill/>
              <a:miter lim="800000"/>
              <a:headEnd type="none" w="sm" len="sm"/>
              <a:tailEnd type="none" w="sm" len="sm"/>
            </a:ln>
            <a:effectLst/>
          </p:spPr>
          <p:txBody>
            <a:bodyPr>
              <a:spAutoFit/>
            </a:bodyPr>
            <a:lstStyle/>
            <a:p>
              <a:pPr eaLnBrk="0" hangingPunct="0"/>
              <a:r>
                <a:rPr lang="en-US" altLang="en-US" sz="1400" b="1">
                  <a:solidFill>
                    <a:schemeClr val="tx1"/>
                  </a:solidFill>
                  <a:latin typeface="Times New Roman" pitchFamily="18" charset="0"/>
                </a:rPr>
                <a:t>Y(t)</a:t>
              </a:r>
              <a:endParaRPr lang="en-US" altLang="en-US" sz="1800" b="1">
                <a:solidFill>
                  <a:schemeClr val="tx1"/>
                </a:solidFill>
                <a:latin typeface="Times New Roman" pitchFamily="18" charset="0"/>
              </a:endParaRPr>
            </a:p>
          </p:txBody>
        </p:sp>
        <p:sp>
          <p:nvSpPr>
            <p:cNvPr id="25" name="Text Box 28"/>
            <p:cNvSpPr txBox="1">
              <a:spLocks noChangeArrowheads="1"/>
            </p:cNvSpPr>
            <p:nvPr/>
          </p:nvSpPr>
          <p:spPr bwMode="ltGray">
            <a:xfrm>
              <a:off x="2136" y="2668"/>
              <a:ext cx="127" cy="231"/>
            </a:xfrm>
            <a:prstGeom prst="rect">
              <a:avLst/>
            </a:prstGeom>
            <a:noFill/>
            <a:ln w="12700" cap="sq">
              <a:noFill/>
              <a:miter lim="800000"/>
              <a:headEnd type="none" w="sm" len="sm"/>
              <a:tailEnd type="none" w="sm" len="sm"/>
            </a:ln>
            <a:effectLst/>
          </p:spPr>
          <p:txBody>
            <a:bodyPr>
              <a:spAutoFit/>
            </a:bodyPr>
            <a:lstStyle/>
            <a:p>
              <a:pPr eaLnBrk="0" hangingPunct="0"/>
              <a:r>
                <a:rPr lang="en-US" altLang="en-US" sz="1800" b="1">
                  <a:solidFill>
                    <a:schemeClr val="tx1"/>
                  </a:solidFill>
                  <a:latin typeface="Times New Roman" pitchFamily="18" charset="0"/>
                </a:rPr>
                <a:t>^</a:t>
              </a:r>
            </a:p>
          </p:txBody>
        </p:sp>
        <p:sp>
          <p:nvSpPr>
            <p:cNvPr id="26" name="Text Box 29"/>
            <p:cNvSpPr txBox="1">
              <a:spLocks noChangeArrowheads="1"/>
            </p:cNvSpPr>
            <p:nvPr/>
          </p:nvSpPr>
          <p:spPr bwMode="ltGray">
            <a:xfrm>
              <a:off x="1824" y="2496"/>
              <a:ext cx="417" cy="231"/>
            </a:xfrm>
            <a:prstGeom prst="rect">
              <a:avLst/>
            </a:prstGeom>
            <a:noFill/>
            <a:ln w="12700" cap="sq">
              <a:noFill/>
              <a:miter lim="800000"/>
              <a:headEnd type="none" w="sm" len="sm"/>
              <a:tailEnd type="none" w="sm" len="sm"/>
            </a:ln>
            <a:effectLst/>
          </p:spPr>
          <p:txBody>
            <a:bodyPr wrap="none">
              <a:spAutoFit/>
            </a:bodyPr>
            <a:lstStyle/>
            <a:p>
              <a:pPr eaLnBrk="0" hangingPunct="0"/>
              <a:r>
                <a:rPr lang="en-US" altLang="en-US" sz="1800" b="1">
                  <a:solidFill>
                    <a:srgbClr val="FF6600"/>
                  </a:solidFill>
                  <a:latin typeface="Times New Roman" pitchFamily="18" charset="0"/>
                </a:rPr>
                <a:t>Y</a:t>
              </a:r>
              <a:r>
                <a:rPr lang="en-US" altLang="en-US" sz="1800" b="1" baseline="-25000">
                  <a:solidFill>
                    <a:srgbClr val="FF6600"/>
                  </a:solidFill>
                  <a:latin typeface="Times New Roman" pitchFamily="18" charset="0"/>
                </a:rPr>
                <a:t>d</a:t>
              </a:r>
              <a:r>
                <a:rPr lang="en-US" altLang="en-US" sz="1800" b="1">
                  <a:solidFill>
                    <a:srgbClr val="FF6600"/>
                  </a:solidFill>
                  <a:latin typeface="Times New Roman" pitchFamily="18" charset="0"/>
                </a:rPr>
                <a:t>(t)</a:t>
              </a:r>
              <a:endParaRPr lang="en-US" altLang="en-US" sz="1800" b="1">
                <a:solidFill>
                  <a:schemeClr val="tx1"/>
                </a:solidFill>
                <a:latin typeface="Times New Roman" pitchFamily="18" charset="0"/>
              </a:endParaRPr>
            </a:p>
          </p:txBody>
        </p:sp>
        <p:sp>
          <p:nvSpPr>
            <p:cNvPr id="27" name="Text Box 30"/>
            <p:cNvSpPr txBox="1">
              <a:spLocks noChangeArrowheads="1"/>
            </p:cNvSpPr>
            <p:nvPr/>
          </p:nvSpPr>
          <p:spPr bwMode="ltGray">
            <a:xfrm>
              <a:off x="1932" y="3014"/>
              <a:ext cx="200" cy="231"/>
            </a:xfrm>
            <a:prstGeom prst="rect">
              <a:avLst/>
            </a:prstGeom>
            <a:noFill/>
            <a:ln w="12700" cap="sq">
              <a:noFill/>
              <a:miter lim="800000"/>
              <a:headEnd type="none" w="sm" len="sm"/>
              <a:tailEnd type="none" w="sm" len="sm"/>
            </a:ln>
            <a:effectLst/>
          </p:spPr>
          <p:txBody>
            <a:bodyPr wrap="none">
              <a:spAutoFit/>
            </a:bodyPr>
            <a:lstStyle/>
            <a:p>
              <a:pPr eaLnBrk="0" hangingPunct="0"/>
              <a:r>
                <a:rPr lang="en-US" altLang="en-US" sz="1800" b="1">
                  <a:solidFill>
                    <a:schemeClr val="accent2"/>
                  </a:solidFill>
                  <a:latin typeface="Times New Roman" pitchFamily="18" charset="0"/>
                </a:rPr>
                <a:t>^</a:t>
              </a:r>
              <a:endParaRPr lang="en-US" altLang="en-US" sz="1800" b="1">
                <a:solidFill>
                  <a:schemeClr val="tx1"/>
                </a:solidFill>
                <a:latin typeface="Times New Roman" pitchFamily="18" charset="0"/>
              </a:endParaRPr>
            </a:p>
          </p:txBody>
        </p:sp>
        <p:sp>
          <p:nvSpPr>
            <p:cNvPr id="28" name="Line 31"/>
            <p:cNvSpPr>
              <a:spLocks noChangeShapeType="1"/>
            </p:cNvSpPr>
            <p:nvPr/>
          </p:nvSpPr>
          <p:spPr bwMode="ltGray">
            <a:xfrm>
              <a:off x="1437" y="3144"/>
              <a:ext cx="350" cy="0"/>
            </a:xfrm>
            <a:prstGeom prst="line">
              <a:avLst/>
            </a:prstGeom>
            <a:noFill/>
            <a:ln w="38100" cap="rnd">
              <a:solidFill>
                <a:schemeClr val="tx1"/>
              </a:solidFill>
              <a:prstDash val="sysDot"/>
              <a:round/>
              <a:headEnd type="none" w="sm" len="sm"/>
              <a:tailEnd type="none" w="sm" len="sm"/>
            </a:ln>
            <a:effectLst/>
          </p:spPr>
          <p:txBody>
            <a:bodyPr wrap="none" anchor="ctr"/>
            <a:lstStyle/>
            <a:p>
              <a:endParaRPr lang="nl-BE"/>
            </a:p>
          </p:txBody>
        </p:sp>
        <p:sp>
          <p:nvSpPr>
            <p:cNvPr id="29" name="Rectangle 32"/>
            <p:cNvSpPr>
              <a:spLocks noChangeArrowheads="1"/>
            </p:cNvSpPr>
            <p:nvPr/>
          </p:nvSpPr>
          <p:spPr bwMode="ltGray">
            <a:xfrm>
              <a:off x="576" y="2364"/>
              <a:ext cx="512" cy="109"/>
            </a:xfrm>
            <a:prstGeom prst="rect">
              <a:avLst/>
            </a:prstGeom>
            <a:solidFill>
              <a:schemeClr val="accent1"/>
            </a:solidFill>
            <a:ln w="12700" cap="sq">
              <a:solidFill>
                <a:schemeClr val="tx1"/>
              </a:solidFill>
              <a:miter lim="800000"/>
              <a:headEnd type="none" w="sm" len="sm"/>
              <a:tailEnd type="none" w="sm" len="sm"/>
            </a:ln>
            <a:effectLst/>
          </p:spPr>
          <p:txBody>
            <a:bodyPr wrap="none" anchor="ctr"/>
            <a:lstStyle/>
            <a:p>
              <a:endParaRPr lang="nl-BE"/>
            </a:p>
          </p:txBody>
        </p:sp>
        <p:sp>
          <p:nvSpPr>
            <p:cNvPr id="30" name="Text Box 33"/>
            <p:cNvSpPr txBox="1">
              <a:spLocks noChangeArrowheads="1"/>
            </p:cNvSpPr>
            <p:nvPr/>
          </p:nvSpPr>
          <p:spPr bwMode="ltGray">
            <a:xfrm>
              <a:off x="624" y="2352"/>
              <a:ext cx="501" cy="154"/>
            </a:xfrm>
            <a:prstGeom prst="rect">
              <a:avLst/>
            </a:prstGeom>
            <a:noFill/>
            <a:ln w="12700" cap="sq">
              <a:noFill/>
              <a:miter lim="800000"/>
              <a:headEnd type="none" w="sm" len="sm"/>
              <a:tailEnd type="none" w="sm" len="sm"/>
            </a:ln>
            <a:effectLst/>
          </p:spPr>
          <p:txBody>
            <a:bodyPr>
              <a:spAutoFit/>
            </a:bodyPr>
            <a:lstStyle/>
            <a:p>
              <a:pPr eaLnBrk="0" hangingPunct="0">
                <a:spcBef>
                  <a:spcPct val="50000"/>
                </a:spcBef>
              </a:pPr>
              <a:r>
                <a:rPr lang="en-US" altLang="en-US" sz="1000" b="1">
                  <a:solidFill>
                    <a:schemeClr val="tx1"/>
                  </a:solidFill>
                  <a:latin typeface="Times New Roman" pitchFamily="18" charset="0"/>
                </a:rPr>
                <a:t>MODEL</a:t>
              </a:r>
              <a:endParaRPr lang="en-US" altLang="en-US" sz="1800" b="1">
                <a:solidFill>
                  <a:schemeClr val="tx1"/>
                </a:solidFill>
                <a:latin typeface="Times New Roman" pitchFamily="18" charset="0"/>
              </a:endParaRPr>
            </a:p>
          </p:txBody>
        </p:sp>
        <p:sp>
          <p:nvSpPr>
            <p:cNvPr id="31" name="Line 34"/>
            <p:cNvSpPr>
              <a:spLocks noChangeShapeType="1"/>
            </p:cNvSpPr>
            <p:nvPr/>
          </p:nvSpPr>
          <p:spPr bwMode="ltGray">
            <a:xfrm>
              <a:off x="415" y="2408"/>
              <a:ext cx="161" cy="0"/>
            </a:xfrm>
            <a:prstGeom prst="line">
              <a:avLst/>
            </a:prstGeom>
            <a:noFill/>
            <a:ln w="12700" cap="sq">
              <a:solidFill>
                <a:schemeClr val="tx1"/>
              </a:solidFill>
              <a:round/>
              <a:headEnd type="none" w="sm" len="sm"/>
              <a:tailEnd type="triangle" w="sm" len="sm"/>
            </a:ln>
            <a:effectLst/>
          </p:spPr>
          <p:txBody>
            <a:bodyPr wrap="none" anchor="ctr"/>
            <a:lstStyle/>
            <a:p>
              <a:endParaRPr lang="nl-BE"/>
            </a:p>
          </p:txBody>
        </p:sp>
        <p:sp>
          <p:nvSpPr>
            <p:cNvPr id="32" name="Line 35"/>
            <p:cNvSpPr>
              <a:spLocks noChangeShapeType="1"/>
            </p:cNvSpPr>
            <p:nvPr/>
          </p:nvSpPr>
          <p:spPr bwMode="ltGray">
            <a:xfrm>
              <a:off x="1088" y="2408"/>
              <a:ext cx="161" cy="0"/>
            </a:xfrm>
            <a:prstGeom prst="line">
              <a:avLst/>
            </a:prstGeom>
            <a:noFill/>
            <a:ln w="12700" cap="sq">
              <a:solidFill>
                <a:schemeClr val="accent2"/>
              </a:solidFill>
              <a:round/>
              <a:headEnd type="none" w="sm" len="sm"/>
              <a:tailEnd type="triangle" w="sm" len="sm"/>
            </a:ln>
            <a:effectLst/>
          </p:spPr>
          <p:txBody>
            <a:bodyPr wrap="none" anchor="ctr"/>
            <a:lstStyle/>
            <a:p>
              <a:endParaRPr lang="nl-BE"/>
            </a:p>
          </p:txBody>
        </p:sp>
        <p:sp>
          <p:nvSpPr>
            <p:cNvPr id="33" name="Text Box 36"/>
            <p:cNvSpPr txBox="1">
              <a:spLocks noChangeArrowheads="1"/>
            </p:cNvSpPr>
            <p:nvPr/>
          </p:nvSpPr>
          <p:spPr bwMode="ltGray">
            <a:xfrm>
              <a:off x="1046" y="2429"/>
              <a:ext cx="342" cy="231"/>
            </a:xfrm>
            <a:prstGeom prst="rect">
              <a:avLst/>
            </a:prstGeom>
            <a:noFill/>
            <a:ln w="12700" cap="sq">
              <a:noFill/>
              <a:miter lim="800000"/>
              <a:headEnd type="none" w="sm" len="sm"/>
              <a:tailEnd type="none" w="sm" len="sm"/>
            </a:ln>
            <a:effectLst/>
          </p:spPr>
          <p:txBody>
            <a:bodyPr wrap="none">
              <a:spAutoFit/>
            </a:bodyPr>
            <a:lstStyle/>
            <a:p>
              <a:pPr eaLnBrk="0" hangingPunct="0"/>
              <a:r>
                <a:rPr lang="en-US" altLang="en-US" sz="1600" b="1">
                  <a:solidFill>
                    <a:schemeClr val="tx1"/>
                  </a:solidFill>
                  <a:latin typeface="Times New Roman" pitchFamily="18" charset="0"/>
                </a:rPr>
                <a:t>Y(t</a:t>
              </a:r>
              <a:r>
                <a:rPr lang="en-US" altLang="en-US" sz="1800" b="1">
                  <a:solidFill>
                    <a:schemeClr val="tx1"/>
                  </a:solidFill>
                  <a:latin typeface="Times New Roman" pitchFamily="18" charset="0"/>
                </a:rPr>
                <a:t>)</a:t>
              </a:r>
            </a:p>
          </p:txBody>
        </p:sp>
        <p:sp>
          <p:nvSpPr>
            <p:cNvPr id="34" name="Text Box 37"/>
            <p:cNvSpPr txBox="1">
              <a:spLocks noChangeArrowheads="1"/>
            </p:cNvSpPr>
            <p:nvPr/>
          </p:nvSpPr>
          <p:spPr bwMode="ltGray">
            <a:xfrm>
              <a:off x="240" y="2442"/>
              <a:ext cx="337" cy="212"/>
            </a:xfrm>
            <a:prstGeom prst="rect">
              <a:avLst/>
            </a:prstGeom>
            <a:noFill/>
            <a:ln w="12700" cap="sq">
              <a:noFill/>
              <a:miter lim="800000"/>
              <a:headEnd type="none" w="sm" len="sm"/>
              <a:tailEnd type="none" w="sm" len="sm"/>
            </a:ln>
            <a:effectLst/>
          </p:spPr>
          <p:txBody>
            <a:bodyPr wrap="none">
              <a:spAutoFit/>
            </a:bodyPr>
            <a:lstStyle/>
            <a:p>
              <a:pPr eaLnBrk="0" hangingPunct="0"/>
              <a:r>
                <a:rPr lang="en-US" altLang="en-US" sz="1600" b="1">
                  <a:solidFill>
                    <a:schemeClr val="accent2"/>
                  </a:solidFill>
                  <a:latin typeface="Times New Roman" pitchFamily="18" charset="0"/>
                </a:rPr>
                <a:t>U(t)</a:t>
              </a:r>
              <a:endParaRPr lang="en-US" altLang="en-US" sz="1600" b="1">
                <a:solidFill>
                  <a:schemeClr val="tx1"/>
                </a:solidFill>
                <a:latin typeface="Times New Roman" pitchFamily="18" charset="0"/>
              </a:endParaRPr>
            </a:p>
          </p:txBody>
        </p:sp>
        <p:sp>
          <p:nvSpPr>
            <p:cNvPr id="35" name="Line 38"/>
            <p:cNvSpPr>
              <a:spLocks noChangeShapeType="1"/>
            </p:cNvSpPr>
            <p:nvPr/>
          </p:nvSpPr>
          <p:spPr bwMode="ltGray">
            <a:xfrm flipV="1">
              <a:off x="1384" y="2408"/>
              <a:ext cx="1184" cy="433"/>
            </a:xfrm>
            <a:prstGeom prst="line">
              <a:avLst/>
            </a:prstGeom>
            <a:noFill/>
            <a:ln w="28575" cap="sq">
              <a:solidFill>
                <a:srgbClr val="FF6600"/>
              </a:solidFill>
              <a:round/>
              <a:headEnd type="none" w="sm" len="sm"/>
              <a:tailEnd type="none" w="sm" len="sm"/>
            </a:ln>
            <a:effectLst/>
          </p:spPr>
          <p:txBody>
            <a:bodyPr wrap="none" anchor="ctr"/>
            <a:lstStyle/>
            <a:p>
              <a:endParaRPr lang="nl-BE"/>
            </a:p>
          </p:txBody>
        </p:sp>
        <p:sp>
          <p:nvSpPr>
            <p:cNvPr id="36" name="Freeform 39" descr="Dark upward diagonal"/>
            <p:cNvSpPr>
              <a:spLocks/>
            </p:cNvSpPr>
            <p:nvPr/>
          </p:nvSpPr>
          <p:spPr bwMode="ltGray">
            <a:xfrm>
              <a:off x="1192" y="3054"/>
              <a:ext cx="1546" cy="386"/>
            </a:xfrm>
            <a:custGeom>
              <a:avLst/>
              <a:gdLst/>
              <a:ahLst/>
              <a:cxnLst>
                <a:cxn ang="0">
                  <a:pos x="341" y="824"/>
                </a:cxn>
                <a:cxn ang="0">
                  <a:pos x="359" y="818"/>
                </a:cxn>
                <a:cxn ang="0">
                  <a:pos x="371" y="788"/>
                </a:cxn>
                <a:cxn ang="0">
                  <a:pos x="347" y="800"/>
                </a:cxn>
                <a:cxn ang="0">
                  <a:pos x="335" y="746"/>
                </a:cxn>
                <a:cxn ang="0">
                  <a:pos x="353" y="614"/>
                </a:cxn>
                <a:cxn ang="0">
                  <a:pos x="341" y="392"/>
                </a:cxn>
                <a:cxn ang="0">
                  <a:pos x="389" y="248"/>
                </a:cxn>
                <a:cxn ang="0">
                  <a:pos x="725" y="200"/>
                </a:cxn>
                <a:cxn ang="0">
                  <a:pos x="1109" y="344"/>
                </a:cxn>
                <a:cxn ang="0">
                  <a:pos x="1493" y="200"/>
                </a:cxn>
                <a:cxn ang="0">
                  <a:pos x="1829" y="296"/>
                </a:cxn>
                <a:cxn ang="0">
                  <a:pos x="2165" y="152"/>
                </a:cxn>
                <a:cxn ang="0">
                  <a:pos x="2357" y="8"/>
                </a:cxn>
                <a:cxn ang="0">
                  <a:pos x="2453" y="200"/>
                </a:cxn>
                <a:cxn ang="0">
                  <a:pos x="2453" y="296"/>
                </a:cxn>
                <a:cxn ang="0">
                  <a:pos x="2453" y="632"/>
                </a:cxn>
                <a:cxn ang="0">
                  <a:pos x="2453" y="824"/>
                </a:cxn>
                <a:cxn ang="0">
                  <a:pos x="2405" y="824"/>
                </a:cxn>
                <a:cxn ang="0">
                  <a:pos x="341" y="824"/>
                </a:cxn>
              </a:cxnLst>
              <a:rect l="0" t="0" r="r" b="b"/>
              <a:pathLst>
                <a:path w="2757" h="856">
                  <a:moveTo>
                    <a:pt x="341" y="824"/>
                  </a:moveTo>
                  <a:cubicBezTo>
                    <a:pt x="0" y="823"/>
                    <a:pt x="354" y="824"/>
                    <a:pt x="359" y="818"/>
                  </a:cubicBezTo>
                  <a:cubicBezTo>
                    <a:pt x="364" y="812"/>
                    <a:pt x="373" y="791"/>
                    <a:pt x="371" y="788"/>
                  </a:cubicBezTo>
                  <a:cubicBezTo>
                    <a:pt x="369" y="785"/>
                    <a:pt x="353" y="807"/>
                    <a:pt x="347" y="800"/>
                  </a:cubicBezTo>
                  <a:cubicBezTo>
                    <a:pt x="341" y="793"/>
                    <a:pt x="334" y="777"/>
                    <a:pt x="335" y="746"/>
                  </a:cubicBezTo>
                  <a:cubicBezTo>
                    <a:pt x="336" y="715"/>
                    <a:pt x="352" y="673"/>
                    <a:pt x="353" y="614"/>
                  </a:cubicBezTo>
                  <a:cubicBezTo>
                    <a:pt x="354" y="555"/>
                    <a:pt x="335" y="453"/>
                    <a:pt x="341" y="392"/>
                  </a:cubicBezTo>
                  <a:cubicBezTo>
                    <a:pt x="347" y="331"/>
                    <a:pt x="325" y="280"/>
                    <a:pt x="389" y="248"/>
                  </a:cubicBezTo>
                  <a:cubicBezTo>
                    <a:pt x="453" y="216"/>
                    <a:pt x="605" y="184"/>
                    <a:pt x="725" y="200"/>
                  </a:cubicBezTo>
                  <a:cubicBezTo>
                    <a:pt x="845" y="216"/>
                    <a:pt x="981" y="344"/>
                    <a:pt x="1109" y="344"/>
                  </a:cubicBezTo>
                  <a:cubicBezTo>
                    <a:pt x="1237" y="344"/>
                    <a:pt x="1373" y="208"/>
                    <a:pt x="1493" y="200"/>
                  </a:cubicBezTo>
                  <a:cubicBezTo>
                    <a:pt x="1613" y="192"/>
                    <a:pt x="1717" y="304"/>
                    <a:pt x="1829" y="296"/>
                  </a:cubicBezTo>
                  <a:cubicBezTo>
                    <a:pt x="1941" y="288"/>
                    <a:pt x="2077" y="200"/>
                    <a:pt x="2165" y="152"/>
                  </a:cubicBezTo>
                  <a:cubicBezTo>
                    <a:pt x="2253" y="104"/>
                    <a:pt x="2309" y="0"/>
                    <a:pt x="2357" y="8"/>
                  </a:cubicBezTo>
                  <a:cubicBezTo>
                    <a:pt x="2405" y="16"/>
                    <a:pt x="2437" y="152"/>
                    <a:pt x="2453" y="200"/>
                  </a:cubicBezTo>
                  <a:cubicBezTo>
                    <a:pt x="2469" y="248"/>
                    <a:pt x="2453" y="224"/>
                    <a:pt x="2453" y="296"/>
                  </a:cubicBezTo>
                  <a:cubicBezTo>
                    <a:pt x="2453" y="368"/>
                    <a:pt x="2453" y="544"/>
                    <a:pt x="2453" y="632"/>
                  </a:cubicBezTo>
                  <a:cubicBezTo>
                    <a:pt x="2453" y="720"/>
                    <a:pt x="2461" y="792"/>
                    <a:pt x="2453" y="824"/>
                  </a:cubicBezTo>
                  <a:cubicBezTo>
                    <a:pt x="2445" y="856"/>
                    <a:pt x="2757" y="824"/>
                    <a:pt x="2405" y="824"/>
                  </a:cubicBezTo>
                  <a:cubicBezTo>
                    <a:pt x="2053" y="824"/>
                    <a:pt x="701" y="826"/>
                    <a:pt x="341" y="824"/>
                  </a:cubicBezTo>
                  <a:close/>
                </a:path>
              </a:pathLst>
            </a:custGeom>
            <a:pattFill prst="dkUpDiag">
              <a:fgClr>
                <a:schemeClr val="accent1"/>
              </a:fgClr>
              <a:bgClr>
                <a:srgbClr val="FFFFFF"/>
              </a:bgClr>
            </a:pattFill>
            <a:ln w="12700" cap="sq" cmpd="sng">
              <a:solidFill>
                <a:schemeClr val="tx1"/>
              </a:solidFill>
              <a:prstDash val="solid"/>
              <a:round/>
              <a:headEnd type="none" w="sm" len="sm"/>
              <a:tailEnd type="none" w="sm" len="sm"/>
            </a:ln>
            <a:effectLst/>
          </p:spPr>
          <p:txBody>
            <a:bodyPr wrap="none" anchor="ctr"/>
            <a:lstStyle/>
            <a:p>
              <a:endParaRPr lang="nl-BE"/>
            </a:p>
          </p:txBody>
        </p:sp>
        <p:sp>
          <p:nvSpPr>
            <p:cNvPr id="37" name="Line 40"/>
            <p:cNvSpPr>
              <a:spLocks noChangeShapeType="1"/>
            </p:cNvSpPr>
            <p:nvPr/>
          </p:nvSpPr>
          <p:spPr bwMode="ltGray">
            <a:xfrm flipV="1">
              <a:off x="1384" y="2278"/>
              <a:ext cx="0" cy="1147"/>
            </a:xfrm>
            <a:prstGeom prst="line">
              <a:avLst/>
            </a:prstGeom>
            <a:noFill/>
            <a:ln w="38100" cap="sq">
              <a:solidFill>
                <a:schemeClr val="tx1"/>
              </a:solidFill>
              <a:round/>
              <a:headEnd type="none" w="sm" len="sm"/>
              <a:tailEnd type="triangle" w="sm" len="sm"/>
            </a:ln>
            <a:effectLst/>
          </p:spPr>
          <p:txBody>
            <a:bodyPr wrap="none" anchor="ctr"/>
            <a:lstStyle/>
            <a:p>
              <a:endParaRPr lang="nl-BE"/>
            </a:p>
          </p:txBody>
        </p:sp>
        <p:sp>
          <p:nvSpPr>
            <p:cNvPr id="38" name="Line 41"/>
            <p:cNvSpPr>
              <a:spLocks noChangeShapeType="1"/>
            </p:cNvSpPr>
            <p:nvPr/>
          </p:nvSpPr>
          <p:spPr bwMode="ltGray">
            <a:xfrm>
              <a:off x="388" y="3425"/>
              <a:ext cx="2341" cy="0"/>
            </a:xfrm>
            <a:prstGeom prst="line">
              <a:avLst/>
            </a:prstGeom>
            <a:noFill/>
            <a:ln w="38100" cap="sq">
              <a:solidFill>
                <a:schemeClr val="tx1"/>
              </a:solidFill>
              <a:round/>
              <a:headEnd type="none" w="sm" len="sm"/>
              <a:tailEnd type="triangle" w="med" len="med"/>
            </a:ln>
            <a:effectLst/>
          </p:spPr>
          <p:txBody>
            <a:bodyPr wrap="none" anchor="ctr"/>
            <a:lstStyle/>
            <a:p>
              <a:endParaRPr lang="nl-BE"/>
            </a:p>
          </p:txBody>
        </p:sp>
        <p:sp>
          <p:nvSpPr>
            <p:cNvPr id="39" name="Line 42"/>
            <p:cNvSpPr>
              <a:spLocks noChangeShapeType="1"/>
            </p:cNvSpPr>
            <p:nvPr/>
          </p:nvSpPr>
          <p:spPr bwMode="ltGray">
            <a:xfrm>
              <a:off x="1680" y="3209"/>
              <a:ext cx="349" cy="0"/>
            </a:xfrm>
            <a:prstGeom prst="line">
              <a:avLst/>
            </a:prstGeom>
            <a:noFill/>
            <a:ln w="38100" cap="rnd">
              <a:solidFill>
                <a:schemeClr val="tx1"/>
              </a:solidFill>
              <a:prstDash val="sysDot"/>
              <a:round/>
              <a:headEnd type="none" w="sm" len="sm"/>
              <a:tailEnd type="none" w="sm" len="sm"/>
            </a:ln>
            <a:effectLst/>
          </p:spPr>
          <p:txBody>
            <a:bodyPr wrap="none" anchor="ctr"/>
            <a:lstStyle/>
            <a:p>
              <a:endParaRPr lang="nl-BE"/>
            </a:p>
          </p:txBody>
        </p:sp>
        <p:sp>
          <p:nvSpPr>
            <p:cNvPr id="40" name="Rectangle 43" descr="Dark upward diagonal"/>
            <p:cNvSpPr>
              <a:spLocks noChangeArrowheads="1"/>
            </p:cNvSpPr>
            <p:nvPr/>
          </p:nvSpPr>
          <p:spPr bwMode="ltGray">
            <a:xfrm>
              <a:off x="980" y="3101"/>
              <a:ext cx="108" cy="64"/>
            </a:xfrm>
            <a:prstGeom prst="rect">
              <a:avLst/>
            </a:prstGeom>
            <a:pattFill prst="dkUpDiag">
              <a:fgClr>
                <a:schemeClr val="accent1"/>
              </a:fgClr>
              <a:bgClr>
                <a:srgbClr val="FFFFFF"/>
              </a:bgClr>
            </a:pattFill>
            <a:ln w="12700" cap="sq">
              <a:solidFill>
                <a:schemeClr val="tx1"/>
              </a:solidFill>
              <a:miter lim="800000"/>
              <a:headEnd type="none" w="sm" len="sm"/>
              <a:tailEnd type="none" w="sm" len="sm"/>
            </a:ln>
            <a:effectLst/>
          </p:spPr>
          <p:txBody>
            <a:bodyPr wrap="none" anchor="ctr"/>
            <a:lstStyle/>
            <a:p>
              <a:endParaRPr lang="nl-BE"/>
            </a:p>
          </p:txBody>
        </p:sp>
        <p:sp>
          <p:nvSpPr>
            <p:cNvPr id="41" name="Rectangle 44" descr="Dark upward diagonal"/>
            <p:cNvSpPr>
              <a:spLocks noChangeArrowheads="1"/>
            </p:cNvSpPr>
            <p:nvPr/>
          </p:nvSpPr>
          <p:spPr bwMode="ltGray">
            <a:xfrm>
              <a:off x="684" y="3101"/>
              <a:ext cx="108" cy="64"/>
            </a:xfrm>
            <a:prstGeom prst="rect">
              <a:avLst/>
            </a:prstGeom>
            <a:pattFill prst="dkUpDiag">
              <a:fgClr>
                <a:schemeClr val="bg2"/>
              </a:fgClr>
              <a:bgClr>
                <a:srgbClr val="FFFFFF"/>
              </a:bgClr>
            </a:pattFill>
            <a:ln w="12700" cap="sq">
              <a:solidFill>
                <a:schemeClr val="tx1"/>
              </a:solidFill>
              <a:miter lim="800000"/>
              <a:headEnd type="none" w="sm" len="sm"/>
              <a:tailEnd type="none" w="sm" len="sm"/>
            </a:ln>
            <a:effectLst/>
          </p:spPr>
          <p:txBody>
            <a:bodyPr wrap="none" anchor="ctr"/>
            <a:lstStyle/>
            <a:p>
              <a:endParaRPr lang="nl-BE"/>
            </a:p>
          </p:txBody>
        </p:sp>
        <p:sp>
          <p:nvSpPr>
            <p:cNvPr id="42" name="Text Box 45"/>
            <p:cNvSpPr txBox="1">
              <a:spLocks noChangeArrowheads="1"/>
            </p:cNvSpPr>
            <p:nvPr/>
          </p:nvSpPr>
          <p:spPr bwMode="ltGray">
            <a:xfrm>
              <a:off x="240" y="2208"/>
              <a:ext cx="329" cy="212"/>
            </a:xfrm>
            <a:prstGeom prst="rect">
              <a:avLst/>
            </a:prstGeom>
            <a:noFill/>
            <a:ln w="12700" cap="sq">
              <a:noFill/>
              <a:miter lim="800000"/>
              <a:headEnd type="none" w="sm" len="sm"/>
              <a:tailEnd type="none" w="sm" len="sm"/>
            </a:ln>
            <a:effectLst/>
          </p:spPr>
          <p:txBody>
            <a:bodyPr wrap="none">
              <a:spAutoFit/>
            </a:bodyPr>
            <a:lstStyle/>
            <a:p>
              <a:pPr eaLnBrk="0" hangingPunct="0"/>
              <a:r>
                <a:rPr lang="en-US" altLang="en-US" sz="1600" b="1">
                  <a:solidFill>
                    <a:schemeClr val="accent2"/>
                  </a:solidFill>
                  <a:latin typeface="Times New Roman" pitchFamily="18" charset="0"/>
                </a:rPr>
                <a:t>MV</a:t>
              </a:r>
              <a:endParaRPr lang="en-US" altLang="en-US" sz="1800" b="1">
                <a:solidFill>
                  <a:schemeClr val="tx1"/>
                </a:solidFill>
                <a:latin typeface="Times New Roman" pitchFamily="18" charset="0"/>
              </a:endParaRPr>
            </a:p>
          </p:txBody>
        </p:sp>
        <p:sp>
          <p:nvSpPr>
            <p:cNvPr id="43" name="Text Box 46"/>
            <p:cNvSpPr txBox="1">
              <a:spLocks noChangeArrowheads="1"/>
            </p:cNvSpPr>
            <p:nvPr/>
          </p:nvSpPr>
          <p:spPr bwMode="ltGray">
            <a:xfrm>
              <a:off x="1056" y="2208"/>
              <a:ext cx="300" cy="212"/>
            </a:xfrm>
            <a:prstGeom prst="rect">
              <a:avLst/>
            </a:prstGeom>
            <a:noFill/>
            <a:ln w="12700" cap="sq">
              <a:noFill/>
              <a:miter lim="800000"/>
              <a:headEnd type="none" w="sm" len="sm"/>
              <a:tailEnd type="none" w="sm" len="sm"/>
            </a:ln>
            <a:effectLst/>
          </p:spPr>
          <p:txBody>
            <a:bodyPr wrap="none">
              <a:spAutoFit/>
            </a:bodyPr>
            <a:lstStyle/>
            <a:p>
              <a:pPr eaLnBrk="0" hangingPunct="0"/>
              <a:r>
                <a:rPr lang="en-US" altLang="en-US" sz="1600" b="1">
                  <a:solidFill>
                    <a:schemeClr val="accent2"/>
                  </a:solidFill>
                  <a:latin typeface="Times New Roman" pitchFamily="18" charset="0"/>
                </a:rPr>
                <a:t>CV</a:t>
              </a:r>
              <a:endParaRPr lang="en-US" altLang="en-US" sz="1600" b="1">
                <a:solidFill>
                  <a:schemeClr val="tx1"/>
                </a:solidFill>
                <a:latin typeface="Times New Roman" pitchFamily="18" charset="0"/>
              </a:endParaRPr>
            </a:p>
          </p:txBody>
        </p:sp>
        <p:sp>
          <p:nvSpPr>
            <p:cNvPr id="44" name="Text Box 47"/>
            <p:cNvSpPr txBox="1">
              <a:spLocks noChangeArrowheads="1"/>
            </p:cNvSpPr>
            <p:nvPr/>
          </p:nvSpPr>
          <p:spPr bwMode="ltGray">
            <a:xfrm>
              <a:off x="1896" y="3057"/>
              <a:ext cx="364" cy="231"/>
            </a:xfrm>
            <a:prstGeom prst="rect">
              <a:avLst/>
            </a:prstGeom>
            <a:noFill/>
            <a:ln w="12700" cap="sq">
              <a:noFill/>
              <a:miter lim="800000"/>
              <a:headEnd type="none" w="sm" len="sm"/>
              <a:tailEnd type="none" w="sm" len="sm"/>
            </a:ln>
            <a:effectLst/>
          </p:spPr>
          <p:txBody>
            <a:bodyPr wrap="none">
              <a:spAutoFit/>
            </a:bodyPr>
            <a:lstStyle/>
            <a:p>
              <a:pPr eaLnBrk="0" hangingPunct="0"/>
              <a:r>
                <a:rPr lang="en-US" altLang="en-US" sz="1800" b="1">
                  <a:solidFill>
                    <a:schemeClr val="accent2"/>
                  </a:solidFill>
                  <a:latin typeface="Times New Roman" pitchFamily="18" charset="0"/>
                </a:rPr>
                <a:t>U(t)</a:t>
              </a:r>
              <a:endParaRPr lang="en-US" altLang="en-US" sz="1800" b="1">
                <a:solidFill>
                  <a:schemeClr val="tx1"/>
                </a:solidFill>
                <a:latin typeface="Times New Roman" pitchFamily="18" charset="0"/>
              </a:endParaRPr>
            </a:p>
          </p:txBody>
        </p:sp>
      </p:grpSp>
      <p:sp>
        <p:nvSpPr>
          <p:cNvPr id="45" name="Text Box 51"/>
          <p:cNvSpPr txBox="1">
            <a:spLocks noChangeArrowheads="1"/>
          </p:cNvSpPr>
          <p:nvPr/>
        </p:nvSpPr>
        <p:spPr bwMode="auto">
          <a:xfrm>
            <a:off x="4572000" y="2695575"/>
            <a:ext cx="4387850" cy="1006475"/>
          </a:xfrm>
          <a:prstGeom prst="rect">
            <a:avLst/>
          </a:prstGeom>
          <a:noFill/>
          <a:ln w="12700">
            <a:noFill/>
            <a:miter lim="800000"/>
            <a:headEnd type="none" w="sm" len="sm"/>
            <a:tailEnd type="none" w="sm" len="sm"/>
          </a:ln>
          <a:effectLst/>
        </p:spPr>
        <p:txBody>
          <a:bodyPr wrap="none">
            <a:spAutoFit/>
          </a:bodyPr>
          <a:lstStyle/>
          <a:p>
            <a:pPr algn="l" eaLnBrk="0" hangingPunct="0"/>
            <a:r>
              <a:rPr lang="en-US" altLang="en-US" sz="2000">
                <a:solidFill>
                  <a:schemeClr val="tx1"/>
                </a:solidFill>
              </a:rPr>
              <a:t>Identification and prediction of </a:t>
            </a:r>
          </a:p>
          <a:p>
            <a:pPr algn="l" eaLnBrk="0" hangingPunct="0"/>
            <a:r>
              <a:rPr lang="en-US" altLang="en-US" sz="2000">
                <a:solidFill>
                  <a:schemeClr val="tx1"/>
                </a:solidFill>
              </a:rPr>
              <a:t>time series (stock exchange, physical</a:t>
            </a:r>
          </a:p>
          <a:p>
            <a:pPr algn="l" eaLnBrk="0" hangingPunct="0"/>
            <a:r>
              <a:rPr lang="en-US" altLang="en-US" sz="2000">
                <a:solidFill>
                  <a:schemeClr val="tx1"/>
                </a:solidFill>
              </a:rPr>
              <a:t>phenomena, …)</a:t>
            </a:r>
          </a:p>
        </p:txBody>
      </p:sp>
      <p:pic>
        <p:nvPicPr>
          <p:cNvPr id="46" name="Picture 52" descr="C:\TEMP\demdol.gif"/>
          <p:cNvPicPr>
            <a:picLocks noChangeAspect="1" noChangeArrowheads="1"/>
          </p:cNvPicPr>
          <p:nvPr/>
        </p:nvPicPr>
        <p:blipFill>
          <a:blip r:embed="rId5"/>
          <a:srcRect/>
          <a:stretch>
            <a:fillRect/>
          </a:stretch>
        </p:blipFill>
        <p:spPr bwMode="auto">
          <a:xfrm>
            <a:off x="4572000" y="500042"/>
            <a:ext cx="2857520" cy="2214988"/>
          </a:xfrm>
          <a:prstGeom prst="rect">
            <a:avLst/>
          </a:prstGeom>
          <a:noFill/>
        </p:spPr>
      </p:pic>
      <p:pic>
        <p:nvPicPr>
          <p:cNvPr id="48" name="Picture 55" descr="D:\test\fichenbak.gif"/>
          <p:cNvPicPr>
            <a:picLocks noChangeAspect="1" noChangeArrowheads="1"/>
          </p:cNvPicPr>
          <p:nvPr/>
        </p:nvPicPr>
        <p:blipFill>
          <a:blip r:embed="rId6"/>
          <a:srcRect/>
          <a:stretch>
            <a:fillRect/>
          </a:stretch>
        </p:blipFill>
        <p:spPr bwMode="auto">
          <a:xfrm>
            <a:off x="114300" y="647700"/>
            <a:ext cx="3986213" cy="3352800"/>
          </a:xfrm>
          <a:prstGeom prst="rect">
            <a:avLst/>
          </a:prstGeom>
          <a:noFill/>
        </p:spPr>
      </p:pic>
      <p:sp>
        <p:nvSpPr>
          <p:cNvPr id="49" name="Slide Number Placeholder 48"/>
          <p:cNvSpPr>
            <a:spLocks noGrp="1"/>
          </p:cNvSpPr>
          <p:nvPr>
            <p:ph type="sldNum" sz="quarter" idx="12"/>
          </p:nvPr>
        </p:nvSpPr>
        <p:spPr/>
        <p:txBody>
          <a:bodyPr/>
          <a:lstStyle/>
          <a:p>
            <a:fld id="{D8D455F8-88B1-4CA2-8F5E-F3DE7513A43B}" type="slidenum">
              <a:rPr lang="nl-BE" smtClean="0"/>
              <a:pPr/>
              <a:t>20</a:t>
            </a:fld>
            <a:endParaRPr lang="nl-BE"/>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5"/>
          <p:cNvSpPr>
            <a:spLocks noGrp="1"/>
          </p:cNvSpPr>
          <p:nvPr>
            <p:ph type="sldNum" sz="quarter" idx="12"/>
          </p:nvPr>
        </p:nvSpPr>
        <p:spPr>
          <a:xfrm>
            <a:off x="6553200" y="6245225"/>
            <a:ext cx="2133600" cy="476250"/>
          </a:xfrm>
        </p:spPr>
        <p:txBody>
          <a:bodyPr/>
          <a:lstStyle/>
          <a:p>
            <a:fld id="{26D4B94A-9D38-48EA-A930-0FAF2AD5D5D7}" type="slidenum">
              <a:rPr lang="en-US"/>
              <a:pPr/>
              <a:t>21</a:t>
            </a:fld>
            <a:endParaRPr lang="en-US"/>
          </a:p>
        </p:txBody>
      </p:sp>
      <p:sp>
        <p:nvSpPr>
          <p:cNvPr id="3" name="Rectangle 3"/>
          <p:cNvSpPr>
            <a:spLocks noChangeArrowheads="1"/>
          </p:cNvSpPr>
          <p:nvPr/>
        </p:nvSpPr>
        <p:spPr bwMode="auto">
          <a:xfrm>
            <a:off x="3686175" y="2286000"/>
            <a:ext cx="6253163" cy="4219575"/>
          </a:xfrm>
          <a:prstGeom prst="rect">
            <a:avLst/>
          </a:prstGeom>
          <a:noFill/>
          <a:ln w="9525">
            <a:solidFill>
              <a:srgbClr val="FFFFFF"/>
            </a:solidFill>
            <a:miter lim="800000"/>
            <a:headEnd/>
            <a:tailEnd/>
          </a:ln>
        </p:spPr>
        <p:txBody>
          <a:bodyPr/>
          <a:lstStyle/>
          <a:p>
            <a:endParaRPr lang="nl-BE"/>
          </a:p>
        </p:txBody>
      </p:sp>
      <p:sp>
        <p:nvSpPr>
          <p:cNvPr id="4" name="Line 4"/>
          <p:cNvSpPr>
            <a:spLocks noChangeShapeType="1"/>
          </p:cNvSpPr>
          <p:nvPr/>
        </p:nvSpPr>
        <p:spPr bwMode="auto">
          <a:xfrm>
            <a:off x="3686175" y="2286000"/>
            <a:ext cx="6253163" cy="1588"/>
          </a:xfrm>
          <a:prstGeom prst="line">
            <a:avLst/>
          </a:prstGeom>
          <a:noFill/>
          <a:ln w="9525">
            <a:solidFill>
              <a:srgbClr val="000000"/>
            </a:solidFill>
            <a:round/>
            <a:headEnd/>
            <a:tailEnd/>
          </a:ln>
        </p:spPr>
        <p:txBody>
          <a:bodyPr/>
          <a:lstStyle/>
          <a:p>
            <a:endParaRPr lang="nl-BE"/>
          </a:p>
        </p:txBody>
      </p:sp>
      <p:sp>
        <p:nvSpPr>
          <p:cNvPr id="5" name="Freeform 5"/>
          <p:cNvSpPr>
            <a:spLocks/>
          </p:cNvSpPr>
          <p:nvPr/>
        </p:nvSpPr>
        <p:spPr bwMode="auto">
          <a:xfrm>
            <a:off x="3686175" y="2286000"/>
            <a:ext cx="6253163" cy="4219575"/>
          </a:xfrm>
          <a:custGeom>
            <a:avLst/>
            <a:gdLst/>
            <a:ahLst/>
            <a:cxnLst>
              <a:cxn ang="0">
                <a:pos x="0" y="341"/>
              </a:cxn>
              <a:cxn ang="0">
                <a:pos x="433" y="341"/>
              </a:cxn>
              <a:cxn ang="0">
                <a:pos x="433" y="0"/>
              </a:cxn>
            </a:cxnLst>
            <a:rect l="0" t="0" r="r" b="b"/>
            <a:pathLst>
              <a:path w="433" h="341">
                <a:moveTo>
                  <a:pt x="0" y="341"/>
                </a:moveTo>
                <a:lnTo>
                  <a:pt x="433" y="341"/>
                </a:lnTo>
                <a:lnTo>
                  <a:pt x="433" y="0"/>
                </a:lnTo>
              </a:path>
            </a:pathLst>
          </a:custGeom>
          <a:noFill/>
          <a:ln w="9525">
            <a:solidFill>
              <a:srgbClr val="000000"/>
            </a:solidFill>
            <a:prstDash val="solid"/>
            <a:round/>
            <a:headEnd/>
            <a:tailEnd/>
          </a:ln>
        </p:spPr>
        <p:txBody>
          <a:bodyPr/>
          <a:lstStyle/>
          <a:p>
            <a:endParaRPr lang="nl-BE"/>
          </a:p>
        </p:txBody>
      </p:sp>
      <p:sp>
        <p:nvSpPr>
          <p:cNvPr id="6" name="Line 6"/>
          <p:cNvSpPr>
            <a:spLocks noChangeShapeType="1"/>
          </p:cNvSpPr>
          <p:nvPr/>
        </p:nvSpPr>
        <p:spPr bwMode="auto">
          <a:xfrm flipV="1">
            <a:off x="3686175" y="2286000"/>
            <a:ext cx="3175" cy="4219575"/>
          </a:xfrm>
          <a:prstGeom prst="line">
            <a:avLst/>
          </a:prstGeom>
          <a:noFill/>
          <a:ln w="9525">
            <a:solidFill>
              <a:srgbClr val="000000"/>
            </a:solidFill>
            <a:round/>
            <a:headEnd/>
            <a:tailEnd/>
          </a:ln>
        </p:spPr>
        <p:txBody>
          <a:bodyPr/>
          <a:lstStyle/>
          <a:p>
            <a:endParaRPr lang="nl-BE"/>
          </a:p>
        </p:txBody>
      </p:sp>
      <p:sp>
        <p:nvSpPr>
          <p:cNvPr id="7" name="Line 7"/>
          <p:cNvSpPr>
            <a:spLocks noChangeShapeType="1"/>
          </p:cNvSpPr>
          <p:nvPr/>
        </p:nvSpPr>
        <p:spPr bwMode="auto">
          <a:xfrm>
            <a:off x="3686175" y="6505575"/>
            <a:ext cx="6253163" cy="3175"/>
          </a:xfrm>
          <a:prstGeom prst="line">
            <a:avLst/>
          </a:prstGeom>
          <a:noFill/>
          <a:ln w="9525">
            <a:solidFill>
              <a:srgbClr val="000000"/>
            </a:solidFill>
            <a:round/>
            <a:headEnd/>
            <a:tailEnd/>
          </a:ln>
        </p:spPr>
        <p:txBody>
          <a:bodyPr/>
          <a:lstStyle/>
          <a:p>
            <a:endParaRPr lang="nl-BE"/>
          </a:p>
        </p:txBody>
      </p:sp>
      <p:sp>
        <p:nvSpPr>
          <p:cNvPr id="8" name="Line 8"/>
          <p:cNvSpPr>
            <a:spLocks noChangeShapeType="1"/>
          </p:cNvSpPr>
          <p:nvPr/>
        </p:nvSpPr>
        <p:spPr bwMode="auto">
          <a:xfrm flipV="1">
            <a:off x="3686175" y="2286000"/>
            <a:ext cx="3175" cy="4219575"/>
          </a:xfrm>
          <a:prstGeom prst="line">
            <a:avLst/>
          </a:prstGeom>
          <a:noFill/>
          <a:ln w="9525">
            <a:solidFill>
              <a:srgbClr val="000000"/>
            </a:solidFill>
            <a:round/>
            <a:headEnd/>
            <a:tailEnd/>
          </a:ln>
        </p:spPr>
        <p:txBody>
          <a:bodyPr/>
          <a:lstStyle/>
          <a:p>
            <a:endParaRPr lang="nl-BE"/>
          </a:p>
        </p:txBody>
      </p:sp>
      <p:sp>
        <p:nvSpPr>
          <p:cNvPr id="9" name="Line 9"/>
          <p:cNvSpPr>
            <a:spLocks noChangeShapeType="1"/>
          </p:cNvSpPr>
          <p:nvPr/>
        </p:nvSpPr>
        <p:spPr bwMode="auto">
          <a:xfrm flipV="1">
            <a:off x="3686175" y="6456363"/>
            <a:ext cx="3175" cy="49212"/>
          </a:xfrm>
          <a:prstGeom prst="line">
            <a:avLst/>
          </a:prstGeom>
          <a:noFill/>
          <a:ln w="9525">
            <a:solidFill>
              <a:srgbClr val="000000"/>
            </a:solidFill>
            <a:round/>
            <a:headEnd/>
            <a:tailEnd/>
          </a:ln>
        </p:spPr>
        <p:txBody>
          <a:bodyPr/>
          <a:lstStyle/>
          <a:p>
            <a:endParaRPr lang="nl-BE"/>
          </a:p>
        </p:txBody>
      </p:sp>
      <p:sp>
        <p:nvSpPr>
          <p:cNvPr id="10" name="Line 11"/>
          <p:cNvSpPr>
            <a:spLocks noChangeShapeType="1"/>
          </p:cNvSpPr>
          <p:nvPr/>
        </p:nvSpPr>
        <p:spPr bwMode="auto">
          <a:xfrm flipV="1">
            <a:off x="4308475" y="6456363"/>
            <a:ext cx="1588" cy="49212"/>
          </a:xfrm>
          <a:prstGeom prst="line">
            <a:avLst/>
          </a:prstGeom>
          <a:noFill/>
          <a:ln w="9525">
            <a:solidFill>
              <a:srgbClr val="000000"/>
            </a:solidFill>
            <a:round/>
            <a:headEnd/>
            <a:tailEnd/>
          </a:ln>
        </p:spPr>
        <p:txBody>
          <a:bodyPr/>
          <a:lstStyle/>
          <a:p>
            <a:endParaRPr lang="nl-BE"/>
          </a:p>
        </p:txBody>
      </p:sp>
      <p:sp>
        <p:nvSpPr>
          <p:cNvPr id="11" name="Line 12"/>
          <p:cNvSpPr>
            <a:spLocks noChangeShapeType="1"/>
          </p:cNvSpPr>
          <p:nvPr/>
        </p:nvSpPr>
        <p:spPr bwMode="auto">
          <a:xfrm>
            <a:off x="4308475" y="2286000"/>
            <a:ext cx="1588" cy="50800"/>
          </a:xfrm>
          <a:prstGeom prst="line">
            <a:avLst/>
          </a:prstGeom>
          <a:noFill/>
          <a:ln w="9525">
            <a:solidFill>
              <a:srgbClr val="000000"/>
            </a:solidFill>
            <a:round/>
            <a:headEnd/>
            <a:tailEnd/>
          </a:ln>
        </p:spPr>
        <p:txBody>
          <a:bodyPr/>
          <a:lstStyle/>
          <a:p>
            <a:endParaRPr lang="nl-BE"/>
          </a:p>
        </p:txBody>
      </p:sp>
      <p:sp>
        <p:nvSpPr>
          <p:cNvPr id="12" name="Line 13"/>
          <p:cNvSpPr>
            <a:spLocks noChangeShapeType="1"/>
          </p:cNvSpPr>
          <p:nvPr/>
        </p:nvSpPr>
        <p:spPr bwMode="auto">
          <a:xfrm flipV="1">
            <a:off x="4943475" y="6456363"/>
            <a:ext cx="1588" cy="49212"/>
          </a:xfrm>
          <a:prstGeom prst="line">
            <a:avLst/>
          </a:prstGeom>
          <a:noFill/>
          <a:ln w="9525">
            <a:solidFill>
              <a:srgbClr val="000000"/>
            </a:solidFill>
            <a:round/>
            <a:headEnd/>
            <a:tailEnd/>
          </a:ln>
        </p:spPr>
        <p:txBody>
          <a:bodyPr/>
          <a:lstStyle/>
          <a:p>
            <a:endParaRPr lang="nl-BE"/>
          </a:p>
        </p:txBody>
      </p:sp>
      <p:sp>
        <p:nvSpPr>
          <p:cNvPr id="13" name="Line 14"/>
          <p:cNvSpPr>
            <a:spLocks noChangeShapeType="1"/>
          </p:cNvSpPr>
          <p:nvPr/>
        </p:nvSpPr>
        <p:spPr bwMode="auto">
          <a:xfrm>
            <a:off x="4705350" y="3419475"/>
            <a:ext cx="1588" cy="50800"/>
          </a:xfrm>
          <a:prstGeom prst="line">
            <a:avLst/>
          </a:prstGeom>
          <a:noFill/>
          <a:ln w="9525">
            <a:solidFill>
              <a:srgbClr val="000000"/>
            </a:solidFill>
            <a:round/>
            <a:headEnd/>
            <a:tailEnd/>
          </a:ln>
        </p:spPr>
        <p:txBody>
          <a:bodyPr/>
          <a:lstStyle/>
          <a:p>
            <a:endParaRPr lang="nl-BE"/>
          </a:p>
        </p:txBody>
      </p:sp>
      <p:sp>
        <p:nvSpPr>
          <p:cNvPr id="14" name="Line 15"/>
          <p:cNvSpPr>
            <a:spLocks noChangeShapeType="1"/>
          </p:cNvSpPr>
          <p:nvPr/>
        </p:nvSpPr>
        <p:spPr bwMode="auto">
          <a:xfrm flipV="1">
            <a:off x="5564188" y="6456363"/>
            <a:ext cx="1587" cy="49212"/>
          </a:xfrm>
          <a:prstGeom prst="line">
            <a:avLst/>
          </a:prstGeom>
          <a:noFill/>
          <a:ln w="9525">
            <a:solidFill>
              <a:srgbClr val="000000"/>
            </a:solidFill>
            <a:round/>
            <a:headEnd/>
            <a:tailEnd/>
          </a:ln>
        </p:spPr>
        <p:txBody>
          <a:bodyPr/>
          <a:lstStyle/>
          <a:p>
            <a:endParaRPr lang="nl-BE"/>
          </a:p>
        </p:txBody>
      </p:sp>
      <p:sp>
        <p:nvSpPr>
          <p:cNvPr id="15" name="Line 16"/>
          <p:cNvSpPr>
            <a:spLocks noChangeShapeType="1"/>
          </p:cNvSpPr>
          <p:nvPr/>
        </p:nvSpPr>
        <p:spPr bwMode="auto">
          <a:xfrm>
            <a:off x="5326063" y="3419475"/>
            <a:ext cx="1587" cy="50800"/>
          </a:xfrm>
          <a:prstGeom prst="line">
            <a:avLst/>
          </a:prstGeom>
          <a:noFill/>
          <a:ln w="9525">
            <a:solidFill>
              <a:srgbClr val="000000"/>
            </a:solidFill>
            <a:round/>
            <a:headEnd/>
            <a:tailEnd/>
          </a:ln>
        </p:spPr>
        <p:txBody>
          <a:bodyPr/>
          <a:lstStyle/>
          <a:p>
            <a:endParaRPr lang="nl-BE"/>
          </a:p>
        </p:txBody>
      </p:sp>
      <p:sp>
        <p:nvSpPr>
          <p:cNvPr id="16" name="Line 17"/>
          <p:cNvSpPr>
            <a:spLocks noChangeShapeType="1"/>
          </p:cNvSpPr>
          <p:nvPr/>
        </p:nvSpPr>
        <p:spPr bwMode="auto">
          <a:xfrm flipV="1">
            <a:off x="6184900" y="6456363"/>
            <a:ext cx="3175" cy="49212"/>
          </a:xfrm>
          <a:prstGeom prst="line">
            <a:avLst/>
          </a:prstGeom>
          <a:noFill/>
          <a:ln w="9525">
            <a:solidFill>
              <a:srgbClr val="000000"/>
            </a:solidFill>
            <a:round/>
            <a:headEnd/>
            <a:tailEnd/>
          </a:ln>
        </p:spPr>
        <p:txBody>
          <a:bodyPr/>
          <a:lstStyle/>
          <a:p>
            <a:endParaRPr lang="nl-BE"/>
          </a:p>
        </p:txBody>
      </p:sp>
      <p:sp>
        <p:nvSpPr>
          <p:cNvPr id="17" name="Line 18"/>
          <p:cNvSpPr>
            <a:spLocks noChangeShapeType="1"/>
          </p:cNvSpPr>
          <p:nvPr/>
        </p:nvSpPr>
        <p:spPr bwMode="auto">
          <a:xfrm>
            <a:off x="5946775" y="3419475"/>
            <a:ext cx="3175" cy="50800"/>
          </a:xfrm>
          <a:prstGeom prst="line">
            <a:avLst/>
          </a:prstGeom>
          <a:noFill/>
          <a:ln w="9525">
            <a:solidFill>
              <a:srgbClr val="000000"/>
            </a:solidFill>
            <a:round/>
            <a:headEnd/>
            <a:tailEnd/>
          </a:ln>
        </p:spPr>
        <p:txBody>
          <a:bodyPr/>
          <a:lstStyle/>
          <a:p>
            <a:endParaRPr lang="nl-BE"/>
          </a:p>
        </p:txBody>
      </p:sp>
      <p:sp>
        <p:nvSpPr>
          <p:cNvPr id="18" name="Line 19"/>
          <p:cNvSpPr>
            <a:spLocks noChangeShapeType="1"/>
          </p:cNvSpPr>
          <p:nvPr/>
        </p:nvSpPr>
        <p:spPr bwMode="auto">
          <a:xfrm flipV="1">
            <a:off x="6819900" y="6456363"/>
            <a:ext cx="3175" cy="49212"/>
          </a:xfrm>
          <a:prstGeom prst="line">
            <a:avLst/>
          </a:prstGeom>
          <a:noFill/>
          <a:ln w="9525">
            <a:solidFill>
              <a:srgbClr val="000000"/>
            </a:solidFill>
            <a:round/>
            <a:headEnd/>
            <a:tailEnd/>
          </a:ln>
        </p:spPr>
        <p:txBody>
          <a:bodyPr/>
          <a:lstStyle/>
          <a:p>
            <a:endParaRPr lang="nl-BE"/>
          </a:p>
        </p:txBody>
      </p:sp>
      <p:sp>
        <p:nvSpPr>
          <p:cNvPr id="19" name="Line 20"/>
          <p:cNvSpPr>
            <a:spLocks noChangeShapeType="1"/>
          </p:cNvSpPr>
          <p:nvPr/>
        </p:nvSpPr>
        <p:spPr bwMode="auto">
          <a:xfrm>
            <a:off x="6581775" y="3419475"/>
            <a:ext cx="3175" cy="50800"/>
          </a:xfrm>
          <a:prstGeom prst="line">
            <a:avLst/>
          </a:prstGeom>
          <a:noFill/>
          <a:ln w="9525">
            <a:solidFill>
              <a:srgbClr val="000000"/>
            </a:solidFill>
            <a:round/>
            <a:headEnd/>
            <a:tailEnd/>
          </a:ln>
        </p:spPr>
        <p:txBody>
          <a:bodyPr/>
          <a:lstStyle/>
          <a:p>
            <a:endParaRPr lang="nl-BE"/>
          </a:p>
        </p:txBody>
      </p:sp>
      <p:sp>
        <p:nvSpPr>
          <p:cNvPr id="20" name="Line 21"/>
          <p:cNvSpPr>
            <a:spLocks noChangeShapeType="1"/>
          </p:cNvSpPr>
          <p:nvPr/>
        </p:nvSpPr>
        <p:spPr bwMode="auto">
          <a:xfrm flipV="1">
            <a:off x="7440613" y="6456363"/>
            <a:ext cx="3175" cy="49212"/>
          </a:xfrm>
          <a:prstGeom prst="line">
            <a:avLst/>
          </a:prstGeom>
          <a:noFill/>
          <a:ln w="9525">
            <a:solidFill>
              <a:srgbClr val="000000"/>
            </a:solidFill>
            <a:round/>
            <a:headEnd/>
            <a:tailEnd/>
          </a:ln>
        </p:spPr>
        <p:txBody>
          <a:bodyPr/>
          <a:lstStyle/>
          <a:p>
            <a:endParaRPr lang="nl-BE"/>
          </a:p>
        </p:txBody>
      </p:sp>
      <p:sp>
        <p:nvSpPr>
          <p:cNvPr id="21" name="Line 22"/>
          <p:cNvSpPr>
            <a:spLocks noChangeShapeType="1"/>
          </p:cNvSpPr>
          <p:nvPr/>
        </p:nvSpPr>
        <p:spPr bwMode="auto">
          <a:xfrm>
            <a:off x="7202488" y="3419475"/>
            <a:ext cx="3175" cy="50800"/>
          </a:xfrm>
          <a:prstGeom prst="line">
            <a:avLst/>
          </a:prstGeom>
          <a:noFill/>
          <a:ln w="9525">
            <a:solidFill>
              <a:srgbClr val="000000"/>
            </a:solidFill>
            <a:round/>
            <a:headEnd/>
            <a:tailEnd/>
          </a:ln>
        </p:spPr>
        <p:txBody>
          <a:bodyPr/>
          <a:lstStyle/>
          <a:p>
            <a:endParaRPr lang="nl-BE"/>
          </a:p>
        </p:txBody>
      </p:sp>
      <p:sp>
        <p:nvSpPr>
          <p:cNvPr id="22" name="Line 23"/>
          <p:cNvSpPr>
            <a:spLocks noChangeShapeType="1"/>
          </p:cNvSpPr>
          <p:nvPr/>
        </p:nvSpPr>
        <p:spPr bwMode="auto">
          <a:xfrm flipV="1">
            <a:off x="8062913" y="6456363"/>
            <a:ext cx="1587" cy="49212"/>
          </a:xfrm>
          <a:prstGeom prst="line">
            <a:avLst/>
          </a:prstGeom>
          <a:noFill/>
          <a:ln w="9525">
            <a:solidFill>
              <a:srgbClr val="000000"/>
            </a:solidFill>
            <a:round/>
            <a:headEnd/>
            <a:tailEnd/>
          </a:ln>
        </p:spPr>
        <p:txBody>
          <a:bodyPr/>
          <a:lstStyle/>
          <a:p>
            <a:endParaRPr lang="nl-BE"/>
          </a:p>
        </p:txBody>
      </p:sp>
      <p:sp>
        <p:nvSpPr>
          <p:cNvPr id="23" name="Line 24"/>
          <p:cNvSpPr>
            <a:spLocks noChangeShapeType="1"/>
          </p:cNvSpPr>
          <p:nvPr/>
        </p:nvSpPr>
        <p:spPr bwMode="auto">
          <a:xfrm>
            <a:off x="8062913" y="2286000"/>
            <a:ext cx="1587" cy="50800"/>
          </a:xfrm>
          <a:prstGeom prst="line">
            <a:avLst/>
          </a:prstGeom>
          <a:noFill/>
          <a:ln w="9525">
            <a:solidFill>
              <a:srgbClr val="000000"/>
            </a:solidFill>
            <a:round/>
            <a:headEnd/>
            <a:tailEnd/>
          </a:ln>
        </p:spPr>
        <p:txBody>
          <a:bodyPr/>
          <a:lstStyle/>
          <a:p>
            <a:endParaRPr lang="nl-BE"/>
          </a:p>
        </p:txBody>
      </p:sp>
      <p:sp>
        <p:nvSpPr>
          <p:cNvPr id="24" name="Line 25"/>
          <p:cNvSpPr>
            <a:spLocks noChangeShapeType="1"/>
          </p:cNvSpPr>
          <p:nvPr/>
        </p:nvSpPr>
        <p:spPr bwMode="auto">
          <a:xfrm flipV="1">
            <a:off x="8683625" y="6456363"/>
            <a:ext cx="1588" cy="49212"/>
          </a:xfrm>
          <a:prstGeom prst="line">
            <a:avLst/>
          </a:prstGeom>
          <a:noFill/>
          <a:ln w="9525">
            <a:solidFill>
              <a:srgbClr val="000000"/>
            </a:solidFill>
            <a:round/>
            <a:headEnd/>
            <a:tailEnd/>
          </a:ln>
        </p:spPr>
        <p:txBody>
          <a:bodyPr/>
          <a:lstStyle/>
          <a:p>
            <a:endParaRPr lang="nl-BE"/>
          </a:p>
        </p:txBody>
      </p:sp>
      <p:sp>
        <p:nvSpPr>
          <p:cNvPr id="25" name="Line 26"/>
          <p:cNvSpPr>
            <a:spLocks noChangeShapeType="1"/>
          </p:cNvSpPr>
          <p:nvPr/>
        </p:nvSpPr>
        <p:spPr bwMode="auto">
          <a:xfrm>
            <a:off x="8683625" y="2286000"/>
            <a:ext cx="1588" cy="50800"/>
          </a:xfrm>
          <a:prstGeom prst="line">
            <a:avLst/>
          </a:prstGeom>
          <a:noFill/>
          <a:ln w="9525">
            <a:solidFill>
              <a:srgbClr val="000000"/>
            </a:solidFill>
            <a:round/>
            <a:headEnd/>
            <a:tailEnd/>
          </a:ln>
        </p:spPr>
        <p:txBody>
          <a:bodyPr/>
          <a:lstStyle/>
          <a:p>
            <a:endParaRPr lang="nl-BE"/>
          </a:p>
        </p:txBody>
      </p:sp>
      <p:sp>
        <p:nvSpPr>
          <p:cNvPr id="26" name="Line 27"/>
          <p:cNvSpPr>
            <a:spLocks noChangeShapeType="1"/>
          </p:cNvSpPr>
          <p:nvPr/>
        </p:nvSpPr>
        <p:spPr bwMode="auto">
          <a:xfrm flipV="1">
            <a:off x="9318625" y="6456363"/>
            <a:ext cx="1588" cy="49212"/>
          </a:xfrm>
          <a:prstGeom prst="line">
            <a:avLst/>
          </a:prstGeom>
          <a:noFill/>
          <a:ln w="9525">
            <a:solidFill>
              <a:srgbClr val="000000"/>
            </a:solidFill>
            <a:round/>
            <a:headEnd/>
            <a:tailEnd/>
          </a:ln>
        </p:spPr>
        <p:txBody>
          <a:bodyPr/>
          <a:lstStyle/>
          <a:p>
            <a:endParaRPr lang="nl-BE"/>
          </a:p>
        </p:txBody>
      </p:sp>
      <p:sp>
        <p:nvSpPr>
          <p:cNvPr id="27" name="Line 28"/>
          <p:cNvSpPr>
            <a:spLocks noChangeShapeType="1"/>
          </p:cNvSpPr>
          <p:nvPr/>
        </p:nvSpPr>
        <p:spPr bwMode="auto">
          <a:xfrm>
            <a:off x="9318625" y="2286000"/>
            <a:ext cx="1588" cy="50800"/>
          </a:xfrm>
          <a:prstGeom prst="line">
            <a:avLst/>
          </a:prstGeom>
          <a:noFill/>
          <a:ln w="9525">
            <a:solidFill>
              <a:srgbClr val="000000"/>
            </a:solidFill>
            <a:round/>
            <a:headEnd/>
            <a:tailEnd/>
          </a:ln>
        </p:spPr>
        <p:txBody>
          <a:bodyPr/>
          <a:lstStyle/>
          <a:p>
            <a:endParaRPr lang="nl-BE"/>
          </a:p>
        </p:txBody>
      </p:sp>
      <p:sp>
        <p:nvSpPr>
          <p:cNvPr id="28" name="Line 29"/>
          <p:cNvSpPr>
            <a:spLocks noChangeShapeType="1"/>
          </p:cNvSpPr>
          <p:nvPr/>
        </p:nvSpPr>
        <p:spPr bwMode="auto">
          <a:xfrm flipV="1">
            <a:off x="9939338" y="6456363"/>
            <a:ext cx="3175" cy="49212"/>
          </a:xfrm>
          <a:prstGeom prst="line">
            <a:avLst/>
          </a:prstGeom>
          <a:noFill/>
          <a:ln w="9525">
            <a:solidFill>
              <a:srgbClr val="000000"/>
            </a:solidFill>
            <a:round/>
            <a:headEnd/>
            <a:tailEnd/>
          </a:ln>
        </p:spPr>
        <p:txBody>
          <a:bodyPr/>
          <a:lstStyle/>
          <a:p>
            <a:endParaRPr lang="nl-BE"/>
          </a:p>
        </p:txBody>
      </p:sp>
      <p:sp>
        <p:nvSpPr>
          <p:cNvPr id="29" name="Line 30"/>
          <p:cNvSpPr>
            <a:spLocks noChangeShapeType="1"/>
          </p:cNvSpPr>
          <p:nvPr/>
        </p:nvSpPr>
        <p:spPr bwMode="auto">
          <a:xfrm>
            <a:off x="9939338" y="2286000"/>
            <a:ext cx="3175" cy="50800"/>
          </a:xfrm>
          <a:prstGeom prst="line">
            <a:avLst/>
          </a:prstGeom>
          <a:noFill/>
          <a:ln w="9525">
            <a:solidFill>
              <a:srgbClr val="000000"/>
            </a:solidFill>
            <a:round/>
            <a:headEnd/>
            <a:tailEnd/>
          </a:ln>
        </p:spPr>
        <p:txBody>
          <a:bodyPr/>
          <a:lstStyle/>
          <a:p>
            <a:endParaRPr lang="nl-BE"/>
          </a:p>
        </p:txBody>
      </p:sp>
      <p:sp>
        <p:nvSpPr>
          <p:cNvPr id="30" name="Line 31"/>
          <p:cNvSpPr>
            <a:spLocks noChangeShapeType="1"/>
          </p:cNvSpPr>
          <p:nvPr/>
        </p:nvSpPr>
        <p:spPr bwMode="auto">
          <a:xfrm>
            <a:off x="3686175" y="6505575"/>
            <a:ext cx="58738" cy="3175"/>
          </a:xfrm>
          <a:prstGeom prst="line">
            <a:avLst/>
          </a:prstGeom>
          <a:noFill/>
          <a:ln w="9525">
            <a:solidFill>
              <a:srgbClr val="000000"/>
            </a:solidFill>
            <a:round/>
            <a:headEnd/>
            <a:tailEnd/>
          </a:ln>
        </p:spPr>
        <p:txBody>
          <a:bodyPr/>
          <a:lstStyle/>
          <a:p>
            <a:endParaRPr lang="nl-BE"/>
          </a:p>
        </p:txBody>
      </p:sp>
      <p:sp>
        <p:nvSpPr>
          <p:cNvPr id="31" name="Line 32"/>
          <p:cNvSpPr>
            <a:spLocks noChangeShapeType="1"/>
          </p:cNvSpPr>
          <p:nvPr/>
        </p:nvSpPr>
        <p:spPr bwMode="auto">
          <a:xfrm flipH="1">
            <a:off x="9883775" y="6505575"/>
            <a:ext cx="55563" cy="3175"/>
          </a:xfrm>
          <a:prstGeom prst="line">
            <a:avLst/>
          </a:prstGeom>
          <a:noFill/>
          <a:ln w="9525">
            <a:solidFill>
              <a:srgbClr val="000000"/>
            </a:solidFill>
            <a:round/>
            <a:headEnd/>
            <a:tailEnd/>
          </a:ln>
        </p:spPr>
        <p:txBody>
          <a:bodyPr/>
          <a:lstStyle/>
          <a:p>
            <a:endParaRPr lang="nl-BE"/>
          </a:p>
        </p:txBody>
      </p:sp>
      <p:sp>
        <p:nvSpPr>
          <p:cNvPr id="32" name="Line 35"/>
          <p:cNvSpPr>
            <a:spLocks noChangeShapeType="1"/>
          </p:cNvSpPr>
          <p:nvPr/>
        </p:nvSpPr>
        <p:spPr bwMode="auto">
          <a:xfrm flipH="1">
            <a:off x="9883775" y="5800725"/>
            <a:ext cx="55563" cy="1588"/>
          </a:xfrm>
          <a:prstGeom prst="line">
            <a:avLst/>
          </a:prstGeom>
          <a:noFill/>
          <a:ln w="9525">
            <a:solidFill>
              <a:srgbClr val="000000"/>
            </a:solidFill>
            <a:round/>
            <a:headEnd/>
            <a:tailEnd/>
          </a:ln>
        </p:spPr>
        <p:txBody>
          <a:bodyPr/>
          <a:lstStyle/>
          <a:p>
            <a:endParaRPr lang="nl-BE"/>
          </a:p>
        </p:txBody>
      </p:sp>
      <p:sp>
        <p:nvSpPr>
          <p:cNvPr id="33" name="Line 38"/>
          <p:cNvSpPr>
            <a:spLocks noChangeShapeType="1"/>
          </p:cNvSpPr>
          <p:nvPr/>
        </p:nvSpPr>
        <p:spPr bwMode="auto">
          <a:xfrm flipH="1">
            <a:off x="9883775" y="5095875"/>
            <a:ext cx="55563" cy="1588"/>
          </a:xfrm>
          <a:prstGeom prst="line">
            <a:avLst/>
          </a:prstGeom>
          <a:noFill/>
          <a:ln w="9525">
            <a:solidFill>
              <a:srgbClr val="000000"/>
            </a:solidFill>
            <a:round/>
            <a:headEnd/>
            <a:tailEnd/>
          </a:ln>
        </p:spPr>
        <p:txBody>
          <a:bodyPr/>
          <a:lstStyle/>
          <a:p>
            <a:endParaRPr lang="nl-BE"/>
          </a:p>
        </p:txBody>
      </p:sp>
      <p:sp>
        <p:nvSpPr>
          <p:cNvPr id="34" name="Line 41"/>
          <p:cNvSpPr>
            <a:spLocks noChangeShapeType="1"/>
          </p:cNvSpPr>
          <p:nvPr/>
        </p:nvSpPr>
        <p:spPr bwMode="auto">
          <a:xfrm flipH="1">
            <a:off x="9883775" y="4402138"/>
            <a:ext cx="55563" cy="1587"/>
          </a:xfrm>
          <a:prstGeom prst="line">
            <a:avLst/>
          </a:prstGeom>
          <a:noFill/>
          <a:ln w="9525">
            <a:solidFill>
              <a:srgbClr val="000000"/>
            </a:solidFill>
            <a:round/>
            <a:headEnd/>
            <a:tailEnd/>
          </a:ln>
        </p:spPr>
        <p:txBody>
          <a:bodyPr/>
          <a:lstStyle/>
          <a:p>
            <a:endParaRPr lang="nl-BE"/>
          </a:p>
        </p:txBody>
      </p:sp>
      <p:sp>
        <p:nvSpPr>
          <p:cNvPr id="35" name="Line 44"/>
          <p:cNvSpPr>
            <a:spLocks noChangeShapeType="1"/>
          </p:cNvSpPr>
          <p:nvPr/>
        </p:nvSpPr>
        <p:spPr bwMode="auto">
          <a:xfrm flipH="1">
            <a:off x="9883775" y="3697288"/>
            <a:ext cx="55563" cy="1587"/>
          </a:xfrm>
          <a:prstGeom prst="line">
            <a:avLst/>
          </a:prstGeom>
          <a:noFill/>
          <a:ln w="9525">
            <a:solidFill>
              <a:srgbClr val="000000"/>
            </a:solidFill>
            <a:round/>
            <a:headEnd/>
            <a:tailEnd/>
          </a:ln>
        </p:spPr>
        <p:txBody>
          <a:bodyPr/>
          <a:lstStyle/>
          <a:p>
            <a:endParaRPr lang="nl-BE"/>
          </a:p>
        </p:txBody>
      </p:sp>
      <p:sp>
        <p:nvSpPr>
          <p:cNvPr id="36" name="Line 47"/>
          <p:cNvSpPr>
            <a:spLocks noChangeShapeType="1"/>
          </p:cNvSpPr>
          <p:nvPr/>
        </p:nvSpPr>
        <p:spPr bwMode="auto">
          <a:xfrm flipH="1">
            <a:off x="9883775" y="2992438"/>
            <a:ext cx="55563" cy="1587"/>
          </a:xfrm>
          <a:prstGeom prst="line">
            <a:avLst/>
          </a:prstGeom>
          <a:noFill/>
          <a:ln w="9525">
            <a:solidFill>
              <a:srgbClr val="000000"/>
            </a:solidFill>
            <a:round/>
            <a:headEnd/>
            <a:tailEnd/>
          </a:ln>
        </p:spPr>
        <p:txBody>
          <a:bodyPr/>
          <a:lstStyle/>
          <a:p>
            <a:endParaRPr lang="nl-BE"/>
          </a:p>
        </p:txBody>
      </p:sp>
      <p:sp>
        <p:nvSpPr>
          <p:cNvPr id="37" name="Line 50"/>
          <p:cNvSpPr>
            <a:spLocks noChangeShapeType="1"/>
          </p:cNvSpPr>
          <p:nvPr/>
        </p:nvSpPr>
        <p:spPr bwMode="auto">
          <a:xfrm flipH="1">
            <a:off x="9883775" y="2286000"/>
            <a:ext cx="55563" cy="1588"/>
          </a:xfrm>
          <a:prstGeom prst="line">
            <a:avLst/>
          </a:prstGeom>
          <a:noFill/>
          <a:ln w="9525">
            <a:solidFill>
              <a:srgbClr val="000000"/>
            </a:solidFill>
            <a:round/>
            <a:headEnd/>
            <a:tailEnd/>
          </a:ln>
        </p:spPr>
        <p:txBody>
          <a:bodyPr/>
          <a:lstStyle/>
          <a:p>
            <a:endParaRPr lang="nl-BE"/>
          </a:p>
        </p:txBody>
      </p:sp>
      <p:sp>
        <p:nvSpPr>
          <p:cNvPr id="38" name="Line 52"/>
          <p:cNvSpPr>
            <a:spLocks noChangeShapeType="1"/>
          </p:cNvSpPr>
          <p:nvPr/>
        </p:nvSpPr>
        <p:spPr bwMode="auto">
          <a:xfrm>
            <a:off x="3686175" y="2249488"/>
            <a:ext cx="6253163" cy="1587"/>
          </a:xfrm>
          <a:prstGeom prst="line">
            <a:avLst/>
          </a:prstGeom>
          <a:noFill/>
          <a:ln w="9525">
            <a:solidFill>
              <a:srgbClr val="000000"/>
            </a:solidFill>
            <a:round/>
            <a:headEnd/>
            <a:tailEnd/>
          </a:ln>
        </p:spPr>
        <p:txBody>
          <a:bodyPr/>
          <a:lstStyle/>
          <a:p>
            <a:endParaRPr lang="nl-BE"/>
          </a:p>
        </p:txBody>
      </p:sp>
      <p:sp>
        <p:nvSpPr>
          <p:cNvPr id="39" name="Freeform 53"/>
          <p:cNvSpPr>
            <a:spLocks/>
          </p:cNvSpPr>
          <p:nvPr/>
        </p:nvSpPr>
        <p:spPr bwMode="auto">
          <a:xfrm>
            <a:off x="3686175" y="2286000"/>
            <a:ext cx="6253163" cy="4219575"/>
          </a:xfrm>
          <a:custGeom>
            <a:avLst/>
            <a:gdLst/>
            <a:ahLst/>
            <a:cxnLst>
              <a:cxn ang="0">
                <a:pos x="0" y="341"/>
              </a:cxn>
              <a:cxn ang="0">
                <a:pos x="433" y="341"/>
              </a:cxn>
              <a:cxn ang="0">
                <a:pos x="433" y="0"/>
              </a:cxn>
            </a:cxnLst>
            <a:rect l="0" t="0" r="r" b="b"/>
            <a:pathLst>
              <a:path w="433" h="341">
                <a:moveTo>
                  <a:pt x="0" y="341"/>
                </a:moveTo>
                <a:lnTo>
                  <a:pt x="433" y="341"/>
                </a:lnTo>
                <a:lnTo>
                  <a:pt x="433" y="0"/>
                </a:lnTo>
              </a:path>
            </a:pathLst>
          </a:custGeom>
          <a:noFill/>
          <a:ln w="9525">
            <a:solidFill>
              <a:srgbClr val="000000"/>
            </a:solidFill>
            <a:prstDash val="solid"/>
            <a:round/>
            <a:headEnd/>
            <a:tailEnd/>
          </a:ln>
        </p:spPr>
        <p:txBody>
          <a:bodyPr/>
          <a:lstStyle/>
          <a:p>
            <a:endParaRPr lang="nl-BE"/>
          </a:p>
        </p:txBody>
      </p:sp>
      <p:sp>
        <p:nvSpPr>
          <p:cNvPr id="40" name="Line 54"/>
          <p:cNvSpPr>
            <a:spLocks noChangeShapeType="1"/>
          </p:cNvSpPr>
          <p:nvPr/>
        </p:nvSpPr>
        <p:spPr bwMode="auto">
          <a:xfrm flipV="1">
            <a:off x="3686175" y="2286000"/>
            <a:ext cx="3175" cy="4219575"/>
          </a:xfrm>
          <a:prstGeom prst="line">
            <a:avLst/>
          </a:prstGeom>
          <a:noFill/>
          <a:ln w="9525">
            <a:solidFill>
              <a:srgbClr val="000000"/>
            </a:solidFill>
            <a:round/>
            <a:headEnd/>
            <a:tailEnd/>
          </a:ln>
        </p:spPr>
        <p:txBody>
          <a:bodyPr/>
          <a:lstStyle/>
          <a:p>
            <a:endParaRPr lang="nl-BE"/>
          </a:p>
        </p:txBody>
      </p:sp>
      <p:sp>
        <p:nvSpPr>
          <p:cNvPr id="41" name="Rectangle 55"/>
          <p:cNvSpPr>
            <a:spLocks noChangeArrowheads="1"/>
          </p:cNvSpPr>
          <p:nvPr/>
        </p:nvSpPr>
        <p:spPr bwMode="auto">
          <a:xfrm>
            <a:off x="5303838" y="2003425"/>
            <a:ext cx="3024187" cy="212725"/>
          </a:xfrm>
          <a:prstGeom prst="rect">
            <a:avLst/>
          </a:prstGeom>
          <a:noFill/>
          <a:ln w="9525">
            <a:noFill/>
            <a:miter lim="800000"/>
            <a:headEnd/>
            <a:tailEnd/>
          </a:ln>
        </p:spPr>
        <p:txBody>
          <a:bodyPr wrap="none" lIns="0" tIns="0" rIns="0" bIns="0">
            <a:spAutoFit/>
          </a:bodyPr>
          <a:lstStyle/>
          <a:p>
            <a:pPr algn="l" eaLnBrk="0" hangingPunct="0"/>
            <a:r>
              <a:rPr lang="en-US" sz="1400" b="1">
                <a:solidFill>
                  <a:srgbClr val="000000"/>
                </a:solidFill>
              </a:rPr>
              <a:t>Optimized Grade Change Trajectory</a:t>
            </a:r>
            <a:endParaRPr lang="en-US" sz="1400" b="1">
              <a:solidFill>
                <a:schemeClr val="tx1"/>
              </a:solidFill>
            </a:endParaRPr>
          </a:p>
        </p:txBody>
      </p:sp>
      <p:sp>
        <p:nvSpPr>
          <p:cNvPr id="42" name="Rectangle 56"/>
          <p:cNvSpPr>
            <a:spLocks noChangeArrowheads="1"/>
          </p:cNvSpPr>
          <p:nvPr/>
        </p:nvSpPr>
        <p:spPr bwMode="auto">
          <a:xfrm>
            <a:off x="3690938" y="4786313"/>
            <a:ext cx="6251575" cy="1335087"/>
          </a:xfrm>
          <a:prstGeom prst="rect">
            <a:avLst/>
          </a:prstGeom>
          <a:solidFill>
            <a:srgbClr val="FC9A90"/>
          </a:solidFill>
          <a:ln w="9525">
            <a:solidFill>
              <a:srgbClr val="000000"/>
            </a:solidFill>
            <a:miter lim="800000"/>
            <a:headEnd/>
            <a:tailEnd/>
          </a:ln>
          <a:effectLst/>
        </p:spPr>
        <p:txBody>
          <a:bodyPr wrap="none" anchor="ctr"/>
          <a:lstStyle/>
          <a:p>
            <a:endParaRPr lang="nl-BE"/>
          </a:p>
        </p:txBody>
      </p:sp>
      <p:sp>
        <p:nvSpPr>
          <p:cNvPr id="43" name="Rectangle 57"/>
          <p:cNvSpPr>
            <a:spLocks noChangeArrowheads="1"/>
          </p:cNvSpPr>
          <p:nvPr/>
        </p:nvSpPr>
        <p:spPr bwMode="auto">
          <a:xfrm>
            <a:off x="3690938" y="4938713"/>
            <a:ext cx="6251575" cy="996950"/>
          </a:xfrm>
          <a:prstGeom prst="rect">
            <a:avLst/>
          </a:prstGeom>
          <a:solidFill>
            <a:srgbClr val="99CC00"/>
          </a:solidFill>
          <a:ln w="9525">
            <a:solidFill>
              <a:srgbClr val="000000"/>
            </a:solidFill>
            <a:miter lim="800000"/>
            <a:headEnd/>
            <a:tailEnd/>
          </a:ln>
          <a:effectLst/>
        </p:spPr>
        <p:txBody>
          <a:bodyPr wrap="none" anchor="ctr"/>
          <a:lstStyle/>
          <a:p>
            <a:endParaRPr lang="nl-BE"/>
          </a:p>
        </p:txBody>
      </p:sp>
      <p:sp>
        <p:nvSpPr>
          <p:cNvPr id="44" name="Rectangle 59"/>
          <p:cNvSpPr>
            <a:spLocks noChangeArrowheads="1"/>
          </p:cNvSpPr>
          <p:nvPr/>
        </p:nvSpPr>
        <p:spPr bwMode="auto">
          <a:xfrm>
            <a:off x="3702050" y="2562225"/>
            <a:ext cx="6229350" cy="1335088"/>
          </a:xfrm>
          <a:prstGeom prst="rect">
            <a:avLst/>
          </a:prstGeom>
          <a:solidFill>
            <a:srgbClr val="FC9A90"/>
          </a:solidFill>
          <a:ln w="9525">
            <a:solidFill>
              <a:srgbClr val="000000"/>
            </a:solidFill>
            <a:miter lim="800000"/>
            <a:headEnd/>
            <a:tailEnd/>
          </a:ln>
          <a:effectLst/>
        </p:spPr>
        <p:txBody>
          <a:bodyPr wrap="none" anchor="ctr"/>
          <a:lstStyle/>
          <a:p>
            <a:endParaRPr lang="nl-BE"/>
          </a:p>
        </p:txBody>
      </p:sp>
      <p:sp>
        <p:nvSpPr>
          <p:cNvPr id="45" name="Rectangle 60"/>
          <p:cNvSpPr>
            <a:spLocks noChangeArrowheads="1"/>
          </p:cNvSpPr>
          <p:nvPr/>
        </p:nvSpPr>
        <p:spPr bwMode="auto">
          <a:xfrm>
            <a:off x="3719513" y="2703513"/>
            <a:ext cx="6251575" cy="996950"/>
          </a:xfrm>
          <a:prstGeom prst="rect">
            <a:avLst/>
          </a:prstGeom>
          <a:solidFill>
            <a:srgbClr val="99CC00"/>
          </a:solidFill>
          <a:ln w="9525">
            <a:solidFill>
              <a:srgbClr val="000000"/>
            </a:solidFill>
            <a:miter lim="800000"/>
            <a:headEnd/>
            <a:tailEnd/>
          </a:ln>
          <a:effectLst/>
        </p:spPr>
        <p:txBody>
          <a:bodyPr wrap="none" anchor="ctr"/>
          <a:lstStyle/>
          <a:p>
            <a:pPr eaLnBrk="0" hangingPunct="0"/>
            <a:endParaRPr lang="en-GB" sz="1200" b="1">
              <a:solidFill>
                <a:schemeClr val="tx1"/>
              </a:solidFill>
            </a:endParaRPr>
          </a:p>
        </p:txBody>
      </p:sp>
      <p:sp>
        <p:nvSpPr>
          <p:cNvPr id="46" name="Freeform 61"/>
          <p:cNvSpPr>
            <a:spLocks/>
          </p:cNvSpPr>
          <p:nvPr/>
        </p:nvSpPr>
        <p:spPr bwMode="auto">
          <a:xfrm>
            <a:off x="3686175" y="2682875"/>
            <a:ext cx="6253163" cy="3290888"/>
          </a:xfrm>
          <a:custGeom>
            <a:avLst/>
            <a:gdLst/>
            <a:ahLst/>
            <a:cxnLst>
              <a:cxn ang="0">
                <a:pos x="43" y="1298"/>
              </a:cxn>
              <a:cxn ang="0">
                <a:pos x="87" y="1509"/>
              </a:cxn>
              <a:cxn ang="0">
                <a:pos x="137" y="1416"/>
              </a:cxn>
              <a:cxn ang="0">
                <a:pos x="180" y="1198"/>
              </a:cxn>
              <a:cxn ang="0">
                <a:pos x="224" y="1174"/>
              </a:cxn>
              <a:cxn ang="0">
                <a:pos x="273" y="1366"/>
              </a:cxn>
              <a:cxn ang="0">
                <a:pos x="317" y="1310"/>
              </a:cxn>
              <a:cxn ang="0">
                <a:pos x="360" y="1347"/>
              </a:cxn>
              <a:cxn ang="0">
                <a:pos x="404" y="1360"/>
              </a:cxn>
              <a:cxn ang="0">
                <a:pos x="441" y="1608"/>
              </a:cxn>
              <a:cxn ang="0">
                <a:pos x="484" y="1472"/>
              </a:cxn>
              <a:cxn ang="0">
                <a:pos x="528" y="1447"/>
              </a:cxn>
              <a:cxn ang="0">
                <a:pos x="571" y="1478"/>
              </a:cxn>
              <a:cxn ang="0">
                <a:pos x="615" y="1410"/>
              </a:cxn>
              <a:cxn ang="0">
                <a:pos x="664" y="1341"/>
              </a:cxn>
              <a:cxn ang="0">
                <a:pos x="702" y="1260"/>
              </a:cxn>
              <a:cxn ang="0">
                <a:pos x="751" y="1298"/>
              </a:cxn>
              <a:cxn ang="0">
                <a:pos x="795" y="1310"/>
              </a:cxn>
              <a:cxn ang="0">
                <a:pos x="838" y="1254"/>
              </a:cxn>
              <a:cxn ang="0">
                <a:pos x="882" y="1279"/>
              </a:cxn>
              <a:cxn ang="0">
                <a:pos x="931" y="1447"/>
              </a:cxn>
              <a:cxn ang="0">
                <a:pos x="981" y="1329"/>
              </a:cxn>
              <a:cxn ang="0">
                <a:pos x="1024" y="1254"/>
              </a:cxn>
              <a:cxn ang="0">
                <a:pos x="1074" y="1260"/>
              </a:cxn>
              <a:cxn ang="0">
                <a:pos x="1118" y="1186"/>
              </a:cxn>
              <a:cxn ang="0">
                <a:pos x="1161" y="1124"/>
              </a:cxn>
              <a:cxn ang="0">
                <a:pos x="1204" y="938"/>
              </a:cxn>
              <a:cxn ang="0">
                <a:pos x="1242" y="962"/>
              </a:cxn>
              <a:cxn ang="0">
                <a:pos x="1285" y="962"/>
              </a:cxn>
              <a:cxn ang="0">
                <a:pos x="1329" y="894"/>
              </a:cxn>
              <a:cxn ang="0">
                <a:pos x="1372" y="782"/>
              </a:cxn>
              <a:cxn ang="0">
                <a:pos x="1416" y="714"/>
              </a:cxn>
              <a:cxn ang="0">
                <a:pos x="1465" y="795"/>
              </a:cxn>
              <a:cxn ang="0">
                <a:pos x="1503" y="466"/>
              </a:cxn>
              <a:cxn ang="0">
                <a:pos x="1552" y="410"/>
              </a:cxn>
              <a:cxn ang="0">
                <a:pos x="1596" y="441"/>
              </a:cxn>
              <a:cxn ang="0">
                <a:pos x="1639" y="410"/>
              </a:cxn>
              <a:cxn ang="0">
                <a:pos x="1683" y="453"/>
              </a:cxn>
              <a:cxn ang="0">
                <a:pos x="1726" y="304"/>
              </a:cxn>
              <a:cxn ang="0">
                <a:pos x="1769" y="286"/>
              </a:cxn>
              <a:cxn ang="0">
                <a:pos x="1813" y="360"/>
              </a:cxn>
              <a:cxn ang="0">
                <a:pos x="1856" y="335"/>
              </a:cxn>
              <a:cxn ang="0">
                <a:pos x="1900" y="124"/>
              </a:cxn>
              <a:cxn ang="0">
                <a:pos x="1943" y="137"/>
              </a:cxn>
              <a:cxn ang="0">
                <a:pos x="1987" y="236"/>
              </a:cxn>
              <a:cxn ang="0">
                <a:pos x="2030" y="25"/>
              </a:cxn>
              <a:cxn ang="0">
                <a:pos x="2074" y="335"/>
              </a:cxn>
              <a:cxn ang="0">
                <a:pos x="2123" y="329"/>
              </a:cxn>
              <a:cxn ang="0">
                <a:pos x="2167" y="124"/>
              </a:cxn>
              <a:cxn ang="0">
                <a:pos x="2210" y="242"/>
              </a:cxn>
              <a:cxn ang="0">
                <a:pos x="2254" y="273"/>
              </a:cxn>
              <a:cxn ang="0">
                <a:pos x="2297" y="422"/>
              </a:cxn>
              <a:cxn ang="0">
                <a:pos x="2341" y="149"/>
              </a:cxn>
              <a:cxn ang="0">
                <a:pos x="2384" y="323"/>
              </a:cxn>
              <a:cxn ang="0">
                <a:pos x="2428" y="335"/>
              </a:cxn>
              <a:cxn ang="0">
                <a:pos x="2471" y="379"/>
              </a:cxn>
              <a:cxn ang="0">
                <a:pos x="2521" y="304"/>
              </a:cxn>
              <a:cxn ang="0">
                <a:pos x="2564" y="242"/>
              </a:cxn>
              <a:cxn ang="0">
                <a:pos x="2608" y="174"/>
              </a:cxn>
              <a:cxn ang="0">
                <a:pos x="2651" y="404"/>
              </a:cxn>
            </a:cxnLst>
            <a:rect l="0" t="0" r="r" b="b"/>
            <a:pathLst>
              <a:path w="2688" h="1652">
                <a:moveTo>
                  <a:pt x="0" y="1310"/>
                </a:moveTo>
                <a:lnTo>
                  <a:pt x="6" y="1354"/>
                </a:lnTo>
                <a:lnTo>
                  <a:pt x="6" y="1341"/>
                </a:lnTo>
                <a:lnTo>
                  <a:pt x="12" y="1347"/>
                </a:lnTo>
                <a:lnTo>
                  <a:pt x="12" y="1298"/>
                </a:lnTo>
                <a:lnTo>
                  <a:pt x="19" y="1267"/>
                </a:lnTo>
                <a:lnTo>
                  <a:pt x="19" y="1285"/>
                </a:lnTo>
                <a:lnTo>
                  <a:pt x="19" y="1360"/>
                </a:lnTo>
                <a:lnTo>
                  <a:pt x="25" y="1316"/>
                </a:lnTo>
                <a:lnTo>
                  <a:pt x="25" y="1329"/>
                </a:lnTo>
                <a:lnTo>
                  <a:pt x="31" y="1316"/>
                </a:lnTo>
                <a:lnTo>
                  <a:pt x="31" y="1285"/>
                </a:lnTo>
                <a:lnTo>
                  <a:pt x="37" y="1236"/>
                </a:lnTo>
                <a:lnTo>
                  <a:pt x="37" y="1211"/>
                </a:lnTo>
                <a:lnTo>
                  <a:pt x="37" y="1273"/>
                </a:lnTo>
                <a:lnTo>
                  <a:pt x="43" y="1298"/>
                </a:lnTo>
                <a:lnTo>
                  <a:pt x="43" y="1242"/>
                </a:lnTo>
                <a:lnTo>
                  <a:pt x="50" y="1198"/>
                </a:lnTo>
                <a:lnTo>
                  <a:pt x="50" y="1229"/>
                </a:lnTo>
                <a:lnTo>
                  <a:pt x="56" y="1186"/>
                </a:lnTo>
                <a:lnTo>
                  <a:pt x="56" y="1267"/>
                </a:lnTo>
                <a:lnTo>
                  <a:pt x="62" y="1298"/>
                </a:lnTo>
                <a:lnTo>
                  <a:pt x="62" y="1267"/>
                </a:lnTo>
                <a:lnTo>
                  <a:pt x="62" y="1341"/>
                </a:lnTo>
                <a:lnTo>
                  <a:pt x="68" y="1397"/>
                </a:lnTo>
                <a:lnTo>
                  <a:pt x="68" y="1441"/>
                </a:lnTo>
                <a:lnTo>
                  <a:pt x="75" y="1472"/>
                </a:lnTo>
                <a:lnTo>
                  <a:pt x="75" y="1447"/>
                </a:lnTo>
                <a:lnTo>
                  <a:pt x="81" y="1472"/>
                </a:lnTo>
                <a:lnTo>
                  <a:pt x="81" y="1509"/>
                </a:lnTo>
                <a:lnTo>
                  <a:pt x="81" y="1565"/>
                </a:lnTo>
                <a:lnTo>
                  <a:pt x="87" y="1509"/>
                </a:lnTo>
                <a:lnTo>
                  <a:pt x="87" y="1503"/>
                </a:lnTo>
                <a:lnTo>
                  <a:pt x="93" y="1428"/>
                </a:lnTo>
                <a:lnTo>
                  <a:pt x="99" y="1434"/>
                </a:lnTo>
                <a:lnTo>
                  <a:pt x="99" y="1378"/>
                </a:lnTo>
                <a:lnTo>
                  <a:pt x="106" y="1416"/>
                </a:lnTo>
                <a:lnTo>
                  <a:pt x="106" y="1391"/>
                </a:lnTo>
                <a:lnTo>
                  <a:pt x="112" y="1341"/>
                </a:lnTo>
                <a:lnTo>
                  <a:pt x="112" y="1410"/>
                </a:lnTo>
                <a:lnTo>
                  <a:pt x="118" y="1385"/>
                </a:lnTo>
                <a:lnTo>
                  <a:pt x="118" y="1397"/>
                </a:lnTo>
                <a:lnTo>
                  <a:pt x="118" y="1347"/>
                </a:lnTo>
                <a:lnTo>
                  <a:pt x="124" y="1354"/>
                </a:lnTo>
                <a:lnTo>
                  <a:pt x="124" y="1323"/>
                </a:lnTo>
                <a:lnTo>
                  <a:pt x="130" y="1341"/>
                </a:lnTo>
                <a:lnTo>
                  <a:pt x="130" y="1372"/>
                </a:lnTo>
                <a:lnTo>
                  <a:pt x="137" y="1416"/>
                </a:lnTo>
                <a:lnTo>
                  <a:pt x="137" y="1453"/>
                </a:lnTo>
                <a:lnTo>
                  <a:pt x="143" y="1422"/>
                </a:lnTo>
                <a:lnTo>
                  <a:pt x="143" y="1447"/>
                </a:lnTo>
                <a:lnTo>
                  <a:pt x="143" y="1428"/>
                </a:lnTo>
                <a:lnTo>
                  <a:pt x="149" y="1478"/>
                </a:lnTo>
                <a:lnTo>
                  <a:pt x="149" y="1434"/>
                </a:lnTo>
                <a:lnTo>
                  <a:pt x="155" y="1447"/>
                </a:lnTo>
                <a:lnTo>
                  <a:pt x="155" y="1391"/>
                </a:lnTo>
                <a:lnTo>
                  <a:pt x="161" y="1341"/>
                </a:lnTo>
                <a:lnTo>
                  <a:pt x="161" y="1329"/>
                </a:lnTo>
                <a:lnTo>
                  <a:pt x="161" y="1335"/>
                </a:lnTo>
                <a:lnTo>
                  <a:pt x="168" y="1279"/>
                </a:lnTo>
                <a:lnTo>
                  <a:pt x="168" y="1248"/>
                </a:lnTo>
                <a:lnTo>
                  <a:pt x="174" y="1236"/>
                </a:lnTo>
                <a:lnTo>
                  <a:pt x="174" y="1205"/>
                </a:lnTo>
                <a:lnTo>
                  <a:pt x="180" y="1198"/>
                </a:lnTo>
                <a:lnTo>
                  <a:pt x="180" y="1242"/>
                </a:lnTo>
                <a:lnTo>
                  <a:pt x="180" y="1285"/>
                </a:lnTo>
                <a:lnTo>
                  <a:pt x="186" y="1316"/>
                </a:lnTo>
                <a:lnTo>
                  <a:pt x="192" y="1292"/>
                </a:lnTo>
                <a:lnTo>
                  <a:pt x="192" y="1329"/>
                </a:lnTo>
                <a:lnTo>
                  <a:pt x="199" y="1285"/>
                </a:lnTo>
                <a:lnTo>
                  <a:pt x="199" y="1310"/>
                </a:lnTo>
                <a:lnTo>
                  <a:pt x="205" y="1285"/>
                </a:lnTo>
                <a:lnTo>
                  <a:pt x="205" y="1292"/>
                </a:lnTo>
                <a:lnTo>
                  <a:pt x="211" y="1304"/>
                </a:lnTo>
                <a:lnTo>
                  <a:pt x="211" y="1285"/>
                </a:lnTo>
                <a:lnTo>
                  <a:pt x="217" y="1279"/>
                </a:lnTo>
                <a:lnTo>
                  <a:pt x="217" y="1248"/>
                </a:lnTo>
                <a:lnTo>
                  <a:pt x="224" y="1192"/>
                </a:lnTo>
                <a:lnTo>
                  <a:pt x="224" y="1211"/>
                </a:lnTo>
                <a:lnTo>
                  <a:pt x="224" y="1174"/>
                </a:lnTo>
                <a:lnTo>
                  <a:pt x="230" y="1236"/>
                </a:lnTo>
                <a:lnTo>
                  <a:pt x="230" y="1186"/>
                </a:lnTo>
                <a:lnTo>
                  <a:pt x="236" y="1236"/>
                </a:lnTo>
                <a:lnTo>
                  <a:pt x="236" y="1285"/>
                </a:lnTo>
                <a:lnTo>
                  <a:pt x="242" y="1242"/>
                </a:lnTo>
                <a:lnTo>
                  <a:pt x="242" y="1223"/>
                </a:lnTo>
                <a:lnTo>
                  <a:pt x="242" y="1285"/>
                </a:lnTo>
                <a:lnTo>
                  <a:pt x="248" y="1366"/>
                </a:lnTo>
                <a:lnTo>
                  <a:pt x="248" y="1310"/>
                </a:lnTo>
                <a:lnTo>
                  <a:pt x="255" y="1360"/>
                </a:lnTo>
                <a:lnTo>
                  <a:pt x="255" y="1391"/>
                </a:lnTo>
                <a:lnTo>
                  <a:pt x="261" y="1366"/>
                </a:lnTo>
                <a:lnTo>
                  <a:pt x="261" y="1397"/>
                </a:lnTo>
                <a:lnTo>
                  <a:pt x="267" y="1459"/>
                </a:lnTo>
                <a:lnTo>
                  <a:pt x="267" y="1378"/>
                </a:lnTo>
                <a:lnTo>
                  <a:pt x="273" y="1366"/>
                </a:lnTo>
                <a:lnTo>
                  <a:pt x="273" y="1378"/>
                </a:lnTo>
                <a:lnTo>
                  <a:pt x="279" y="1378"/>
                </a:lnTo>
                <a:lnTo>
                  <a:pt x="279" y="1403"/>
                </a:lnTo>
                <a:lnTo>
                  <a:pt x="279" y="1410"/>
                </a:lnTo>
                <a:lnTo>
                  <a:pt x="286" y="1441"/>
                </a:lnTo>
                <a:lnTo>
                  <a:pt x="286" y="1422"/>
                </a:lnTo>
                <a:lnTo>
                  <a:pt x="292" y="1385"/>
                </a:lnTo>
                <a:lnTo>
                  <a:pt x="292" y="1378"/>
                </a:lnTo>
                <a:lnTo>
                  <a:pt x="298" y="1360"/>
                </a:lnTo>
                <a:lnTo>
                  <a:pt x="298" y="1403"/>
                </a:lnTo>
                <a:lnTo>
                  <a:pt x="298" y="1416"/>
                </a:lnTo>
                <a:lnTo>
                  <a:pt x="304" y="1372"/>
                </a:lnTo>
                <a:lnTo>
                  <a:pt x="304" y="1347"/>
                </a:lnTo>
                <a:lnTo>
                  <a:pt x="310" y="1354"/>
                </a:lnTo>
                <a:lnTo>
                  <a:pt x="310" y="1347"/>
                </a:lnTo>
                <a:lnTo>
                  <a:pt x="317" y="1310"/>
                </a:lnTo>
                <a:lnTo>
                  <a:pt x="317" y="1378"/>
                </a:lnTo>
                <a:lnTo>
                  <a:pt x="323" y="1360"/>
                </a:lnTo>
                <a:lnTo>
                  <a:pt x="323" y="1428"/>
                </a:lnTo>
                <a:lnTo>
                  <a:pt x="323" y="1434"/>
                </a:lnTo>
                <a:lnTo>
                  <a:pt x="329" y="1453"/>
                </a:lnTo>
                <a:lnTo>
                  <a:pt x="329" y="1397"/>
                </a:lnTo>
                <a:lnTo>
                  <a:pt x="335" y="1459"/>
                </a:lnTo>
                <a:lnTo>
                  <a:pt x="335" y="1416"/>
                </a:lnTo>
                <a:lnTo>
                  <a:pt x="341" y="1347"/>
                </a:lnTo>
                <a:lnTo>
                  <a:pt x="341" y="1279"/>
                </a:lnTo>
                <a:lnTo>
                  <a:pt x="341" y="1248"/>
                </a:lnTo>
                <a:lnTo>
                  <a:pt x="348" y="1267"/>
                </a:lnTo>
                <a:lnTo>
                  <a:pt x="348" y="1279"/>
                </a:lnTo>
                <a:lnTo>
                  <a:pt x="354" y="1329"/>
                </a:lnTo>
                <a:lnTo>
                  <a:pt x="354" y="1316"/>
                </a:lnTo>
                <a:lnTo>
                  <a:pt x="360" y="1347"/>
                </a:lnTo>
                <a:lnTo>
                  <a:pt x="360" y="1285"/>
                </a:lnTo>
                <a:lnTo>
                  <a:pt x="360" y="1260"/>
                </a:lnTo>
                <a:lnTo>
                  <a:pt x="366" y="1285"/>
                </a:lnTo>
                <a:lnTo>
                  <a:pt x="366" y="1260"/>
                </a:lnTo>
                <a:lnTo>
                  <a:pt x="373" y="1304"/>
                </a:lnTo>
                <a:lnTo>
                  <a:pt x="373" y="1316"/>
                </a:lnTo>
                <a:lnTo>
                  <a:pt x="379" y="1260"/>
                </a:lnTo>
                <a:lnTo>
                  <a:pt x="379" y="1248"/>
                </a:lnTo>
                <a:lnTo>
                  <a:pt x="379" y="1304"/>
                </a:lnTo>
                <a:lnTo>
                  <a:pt x="385" y="1260"/>
                </a:lnTo>
                <a:lnTo>
                  <a:pt x="385" y="1254"/>
                </a:lnTo>
                <a:lnTo>
                  <a:pt x="391" y="1316"/>
                </a:lnTo>
                <a:lnTo>
                  <a:pt x="391" y="1366"/>
                </a:lnTo>
                <a:lnTo>
                  <a:pt x="397" y="1354"/>
                </a:lnTo>
                <a:lnTo>
                  <a:pt x="397" y="1335"/>
                </a:lnTo>
                <a:lnTo>
                  <a:pt x="404" y="1360"/>
                </a:lnTo>
                <a:lnTo>
                  <a:pt x="404" y="1347"/>
                </a:lnTo>
                <a:lnTo>
                  <a:pt x="404" y="1360"/>
                </a:lnTo>
                <a:lnTo>
                  <a:pt x="410" y="1422"/>
                </a:lnTo>
                <a:lnTo>
                  <a:pt x="410" y="1484"/>
                </a:lnTo>
                <a:lnTo>
                  <a:pt x="416" y="1503"/>
                </a:lnTo>
                <a:lnTo>
                  <a:pt x="416" y="1559"/>
                </a:lnTo>
                <a:lnTo>
                  <a:pt x="422" y="1559"/>
                </a:lnTo>
                <a:lnTo>
                  <a:pt x="422" y="1509"/>
                </a:lnTo>
                <a:lnTo>
                  <a:pt x="422" y="1559"/>
                </a:lnTo>
                <a:lnTo>
                  <a:pt x="428" y="1602"/>
                </a:lnTo>
                <a:lnTo>
                  <a:pt x="428" y="1565"/>
                </a:lnTo>
                <a:lnTo>
                  <a:pt x="435" y="1527"/>
                </a:lnTo>
                <a:lnTo>
                  <a:pt x="435" y="1583"/>
                </a:lnTo>
                <a:lnTo>
                  <a:pt x="441" y="1633"/>
                </a:lnTo>
                <a:lnTo>
                  <a:pt x="441" y="1652"/>
                </a:lnTo>
                <a:lnTo>
                  <a:pt x="441" y="1608"/>
                </a:lnTo>
                <a:lnTo>
                  <a:pt x="447" y="1645"/>
                </a:lnTo>
                <a:lnTo>
                  <a:pt x="447" y="1639"/>
                </a:lnTo>
                <a:lnTo>
                  <a:pt x="453" y="1596"/>
                </a:lnTo>
                <a:lnTo>
                  <a:pt x="453" y="1540"/>
                </a:lnTo>
                <a:lnTo>
                  <a:pt x="459" y="1496"/>
                </a:lnTo>
                <a:lnTo>
                  <a:pt x="459" y="1546"/>
                </a:lnTo>
                <a:lnTo>
                  <a:pt x="459" y="1534"/>
                </a:lnTo>
                <a:lnTo>
                  <a:pt x="466" y="1527"/>
                </a:lnTo>
                <a:lnTo>
                  <a:pt x="466" y="1534"/>
                </a:lnTo>
                <a:lnTo>
                  <a:pt x="472" y="1565"/>
                </a:lnTo>
                <a:lnTo>
                  <a:pt x="472" y="1521"/>
                </a:lnTo>
                <a:lnTo>
                  <a:pt x="478" y="1478"/>
                </a:lnTo>
                <a:lnTo>
                  <a:pt x="478" y="1434"/>
                </a:lnTo>
                <a:lnTo>
                  <a:pt x="484" y="1434"/>
                </a:lnTo>
                <a:lnTo>
                  <a:pt x="484" y="1422"/>
                </a:lnTo>
                <a:lnTo>
                  <a:pt x="484" y="1472"/>
                </a:lnTo>
                <a:lnTo>
                  <a:pt x="491" y="1465"/>
                </a:lnTo>
                <a:lnTo>
                  <a:pt x="491" y="1428"/>
                </a:lnTo>
                <a:lnTo>
                  <a:pt x="497" y="1366"/>
                </a:lnTo>
                <a:lnTo>
                  <a:pt x="497" y="1397"/>
                </a:lnTo>
                <a:lnTo>
                  <a:pt x="503" y="1434"/>
                </a:lnTo>
                <a:lnTo>
                  <a:pt x="503" y="1372"/>
                </a:lnTo>
                <a:lnTo>
                  <a:pt x="503" y="1410"/>
                </a:lnTo>
                <a:lnTo>
                  <a:pt x="509" y="1366"/>
                </a:lnTo>
                <a:lnTo>
                  <a:pt x="509" y="1310"/>
                </a:lnTo>
                <a:lnTo>
                  <a:pt x="515" y="1354"/>
                </a:lnTo>
                <a:lnTo>
                  <a:pt x="515" y="1391"/>
                </a:lnTo>
                <a:lnTo>
                  <a:pt x="522" y="1453"/>
                </a:lnTo>
                <a:lnTo>
                  <a:pt x="522" y="1503"/>
                </a:lnTo>
                <a:lnTo>
                  <a:pt x="522" y="1472"/>
                </a:lnTo>
                <a:lnTo>
                  <a:pt x="528" y="1509"/>
                </a:lnTo>
                <a:lnTo>
                  <a:pt x="528" y="1447"/>
                </a:lnTo>
                <a:lnTo>
                  <a:pt x="534" y="1484"/>
                </a:lnTo>
                <a:lnTo>
                  <a:pt x="534" y="1521"/>
                </a:lnTo>
                <a:lnTo>
                  <a:pt x="540" y="1434"/>
                </a:lnTo>
                <a:lnTo>
                  <a:pt x="540" y="1441"/>
                </a:lnTo>
                <a:lnTo>
                  <a:pt x="540" y="1453"/>
                </a:lnTo>
                <a:lnTo>
                  <a:pt x="546" y="1472"/>
                </a:lnTo>
                <a:lnTo>
                  <a:pt x="546" y="1484"/>
                </a:lnTo>
                <a:lnTo>
                  <a:pt x="553" y="1484"/>
                </a:lnTo>
                <a:lnTo>
                  <a:pt x="553" y="1459"/>
                </a:lnTo>
                <a:lnTo>
                  <a:pt x="559" y="1509"/>
                </a:lnTo>
                <a:lnTo>
                  <a:pt x="559" y="1559"/>
                </a:lnTo>
                <a:lnTo>
                  <a:pt x="559" y="1546"/>
                </a:lnTo>
                <a:lnTo>
                  <a:pt x="565" y="1478"/>
                </a:lnTo>
                <a:lnTo>
                  <a:pt x="565" y="1403"/>
                </a:lnTo>
                <a:lnTo>
                  <a:pt x="571" y="1434"/>
                </a:lnTo>
                <a:lnTo>
                  <a:pt x="571" y="1478"/>
                </a:lnTo>
                <a:lnTo>
                  <a:pt x="577" y="1416"/>
                </a:lnTo>
                <a:lnTo>
                  <a:pt x="577" y="1447"/>
                </a:lnTo>
                <a:lnTo>
                  <a:pt x="584" y="1422"/>
                </a:lnTo>
                <a:lnTo>
                  <a:pt x="584" y="1347"/>
                </a:lnTo>
                <a:lnTo>
                  <a:pt x="584" y="1329"/>
                </a:lnTo>
                <a:lnTo>
                  <a:pt x="590" y="1279"/>
                </a:lnTo>
                <a:lnTo>
                  <a:pt x="590" y="1360"/>
                </a:lnTo>
                <a:lnTo>
                  <a:pt x="596" y="1416"/>
                </a:lnTo>
                <a:lnTo>
                  <a:pt x="596" y="1366"/>
                </a:lnTo>
                <a:lnTo>
                  <a:pt x="602" y="1372"/>
                </a:lnTo>
                <a:lnTo>
                  <a:pt x="602" y="1323"/>
                </a:lnTo>
                <a:lnTo>
                  <a:pt x="602" y="1292"/>
                </a:lnTo>
                <a:lnTo>
                  <a:pt x="608" y="1273"/>
                </a:lnTo>
                <a:lnTo>
                  <a:pt x="608" y="1304"/>
                </a:lnTo>
                <a:lnTo>
                  <a:pt x="615" y="1360"/>
                </a:lnTo>
                <a:lnTo>
                  <a:pt x="615" y="1410"/>
                </a:lnTo>
                <a:lnTo>
                  <a:pt x="621" y="1453"/>
                </a:lnTo>
                <a:lnTo>
                  <a:pt x="621" y="1397"/>
                </a:lnTo>
                <a:lnTo>
                  <a:pt x="627" y="1397"/>
                </a:lnTo>
                <a:lnTo>
                  <a:pt x="627" y="1347"/>
                </a:lnTo>
                <a:lnTo>
                  <a:pt x="633" y="1354"/>
                </a:lnTo>
                <a:lnTo>
                  <a:pt x="633" y="1366"/>
                </a:lnTo>
                <a:lnTo>
                  <a:pt x="640" y="1372"/>
                </a:lnTo>
                <a:lnTo>
                  <a:pt x="640" y="1385"/>
                </a:lnTo>
                <a:lnTo>
                  <a:pt x="640" y="1329"/>
                </a:lnTo>
                <a:lnTo>
                  <a:pt x="646" y="1403"/>
                </a:lnTo>
                <a:lnTo>
                  <a:pt x="646" y="1428"/>
                </a:lnTo>
                <a:lnTo>
                  <a:pt x="652" y="1484"/>
                </a:lnTo>
                <a:lnTo>
                  <a:pt x="652" y="1447"/>
                </a:lnTo>
                <a:lnTo>
                  <a:pt x="658" y="1422"/>
                </a:lnTo>
                <a:lnTo>
                  <a:pt x="658" y="1347"/>
                </a:lnTo>
                <a:lnTo>
                  <a:pt x="664" y="1341"/>
                </a:lnTo>
                <a:lnTo>
                  <a:pt x="664" y="1360"/>
                </a:lnTo>
                <a:lnTo>
                  <a:pt x="664" y="1403"/>
                </a:lnTo>
                <a:lnTo>
                  <a:pt x="671" y="1385"/>
                </a:lnTo>
                <a:lnTo>
                  <a:pt x="671" y="1347"/>
                </a:lnTo>
                <a:lnTo>
                  <a:pt x="677" y="1372"/>
                </a:lnTo>
                <a:lnTo>
                  <a:pt x="677" y="1441"/>
                </a:lnTo>
                <a:lnTo>
                  <a:pt x="683" y="1447"/>
                </a:lnTo>
                <a:lnTo>
                  <a:pt x="683" y="1403"/>
                </a:lnTo>
                <a:lnTo>
                  <a:pt x="683" y="1360"/>
                </a:lnTo>
                <a:lnTo>
                  <a:pt x="689" y="1298"/>
                </a:lnTo>
                <a:lnTo>
                  <a:pt x="689" y="1260"/>
                </a:lnTo>
                <a:lnTo>
                  <a:pt x="695" y="1292"/>
                </a:lnTo>
                <a:lnTo>
                  <a:pt x="695" y="1279"/>
                </a:lnTo>
                <a:lnTo>
                  <a:pt x="702" y="1260"/>
                </a:lnTo>
                <a:lnTo>
                  <a:pt x="702" y="1310"/>
                </a:lnTo>
                <a:lnTo>
                  <a:pt x="702" y="1260"/>
                </a:lnTo>
                <a:lnTo>
                  <a:pt x="708" y="1254"/>
                </a:lnTo>
                <a:lnTo>
                  <a:pt x="714" y="1304"/>
                </a:lnTo>
                <a:lnTo>
                  <a:pt x="720" y="1254"/>
                </a:lnTo>
                <a:lnTo>
                  <a:pt x="720" y="1285"/>
                </a:lnTo>
                <a:lnTo>
                  <a:pt x="720" y="1273"/>
                </a:lnTo>
                <a:lnTo>
                  <a:pt x="726" y="1298"/>
                </a:lnTo>
                <a:lnTo>
                  <a:pt x="726" y="1292"/>
                </a:lnTo>
                <a:lnTo>
                  <a:pt x="733" y="1267"/>
                </a:lnTo>
                <a:lnTo>
                  <a:pt x="733" y="1292"/>
                </a:lnTo>
                <a:lnTo>
                  <a:pt x="739" y="1316"/>
                </a:lnTo>
                <a:lnTo>
                  <a:pt x="739" y="1298"/>
                </a:lnTo>
                <a:lnTo>
                  <a:pt x="745" y="1260"/>
                </a:lnTo>
                <a:lnTo>
                  <a:pt x="745" y="1292"/>
                </a:lnTo>
                <a:lnTo>
                  <a:pt x="745" y="1310"/>
                </a:lnTo>
                <a:lnTo>
                  <a:pt x="751" y="1304"/>
                </a:lnTo>
                <a:lnTo>
                  <a:pt x="751" y="1298"/>
                </a:lnTo>
                <a:lnTo>
                  <a:pt x="757" y="1279"/>
                </a:lnTo>
                <a:lnTo>
                  <a:pt x="757" y="1285"/>
                </a:lnTo>
                <a:lnTo>
                  <a:pt x="764" y="1254"/>
                </a:lnTo>
                <a:lnTo>
                  <a:pt x="764" y="1267"/>
                </a:lnTo>
                <a:lnTo>
                  <a:pt x="764" y="1323"/>
                </a:lnTo>
                <a:lnTo>
                  <a:pt x="770" y="1298"/>
                </a:lnTo>
                <a:lnTo>
                  <a:pt x="770" y="1242"/>
                </a:lnTo>
                <a:lnTo>
                  <a:pt x="776" y="1211"/>
                </a:lnTo>
                <a:lnTo>
                  <a:pt x="776" y="1198"/>
                </a:lnTo>
                <a:lnTo>
                  <a:pt x="782" y="1217"/>
                </a:lnTo>
                <a:lnTo>
                  <a:pt x="782" y="1285"/>
                </a:lnTo>
                <a:lnTo>
                  <a:pt x="782" y="1273"/>
                </a:lnTo>
                <a:lnTo>
                  <a:pt x="789" y="1304"/>
                </a:lnTo>
                <a:lnTo>
                  <a:pt x="789" y="1360"/>
                </a:lnTo>
                <a:lnTo>
                  <a:pt x="795" y="1354"/>
                </a:lnTo>
                <a:lnTo>
                  <a:pt x="795" y="1310"/>
                </a:lnTo>
                <a:lnTo>
                  <a:pt x="801" y="1292"/>
                </a:lnTo>
                <a:lnTo>
                  <a:pt x="801" y="1229"/>
                </a:lnTo>
                <a:lnTo>
                  <a:pt x="801" y="1180"/>
                </a:lnTo>
                <a:lnTo>
                  <a:pt x="807" y="1260"/>
                </a:lnTo>
                <a:lnTo>
                  <a:pt x="807" y="1292"/>
                </a:lnTo>
                <a:lnTo>
                  <a:pt x="813" y="1292"/>
                </a:lnTo>
                <a:lnTo>
                  <a:pt x="813" y="1335"/>
                </a:lnTo>
                <a:lnTo>
                  <a:pt x="820" y="1323"/>
                </a:lnTo>
                <a:lnTo>
                  <a:pt x="820" y="1391"/>
                </a:lnTo>
                <a:lnTo>
                  <a:pt x="820" y="1385"/>
                </a:lnTo>
                <a:lnTo>
                  <a:pt x="826" y="1354"/>
                </a:lnTo>
                <a:lnTo>
                  <a:pt x="826" y="1292"/>
                </a:lnTo>
                <a:lnTo>
                  <a:pt x="832" y="1260"/>
                </a:lnTo>
                <a:lnTo>
                  <a:pt x="832" y="1242"/>
                </a:lnTo>
                <a:lnTo>
                  <a:pt x="838" y="1260"/>
                </a:lnTo>
                <a:lnTo>
                  <a:pt x="838" y="1254"/>
                </a:lnTo>
                <a:lnTo>
                  <a:pt x="844" y="1223"/>
                </a:lnTo>
                <a:lnTo>
                  <a:pt x="844" y="1298"/>
                </a:lnTo>
                <a:lnTo>
                  <a:pt x="844" y="1242"/>
                </a:lnTo>
                <a:lnTo>
                  <a:pt x="851" y="1198"/>
                </a:lnTo>
                <a:lnTo>
                  <a:pt x="857" y="1254"/>
                </a:lnTo>
                <a:lnTo>
                  <a:pt x="857" y="1211"/>
                </a:lnTo>
                <a:lnTo>
                  <a:pt x="863" y="1229"/>
                </a:lnTo>
                <a:lnTo>
                  <a:pt x="863" y="1211"/>
                </a:lnTo>
                <a:lnTo>
                  <a:pt x="863" y="1236"/>
                </a:lnTo>
                <a:lnTo>
                  <a:pt x="869" y="1186"/>
                </a:lnTo>
                <a:lnTo>
                  <a:pt x="869" y="1267"/>
                </a:lnTo>
                <a:lnTo>
                  <a:pt x="875" y="1267"/>
                </a:lnTo>
                <a:lnTo>
                  <a:pt x="875" y="1310"/>
                </a:lnTo>
                <a:lnTo>
                  <a:pt x="882" y="1267"/>
                </a:lnTo>
                <a:lnTo>
                  <a:pt x="882" y="1298"/>
                </a:lnTo>
                <a:lnTo>
                  <a:pt x="882" y="1279"/>
                </a:lnTo>
                <a:lnTo>
                  <a:pt x="888" y="1354"/>
                </a:lnTo>
                <a:lnTo>
                  <a:pt x="888" y="1378"/>
                </a:lnTo>
                <a:lnTo>
                  <a:pt x="894" y="1385"/>
                </a:lnTo>
                <a:lnTo>
                  <a:pt x="900" y="1378"/>
                </a:lnTo>
                <a:lnTo>
                  <a:pt x="900" y="1360"/>
                </a:lnTo>
                <a:lnTo>
                  <a:pt x="900" y="1416"/>
                </a:lnTo>
                <a:lnTo>
                  <a:pt x="906" y="1354"/>
                </a:lnTo>
                <a:lnTo>
                  <a:pt x="906" y="1323"/>
                </a:lnTo>
                <a:lnTo>
                  <a:pt x="913" y="1285"/>
                </a:lnTo>
                <a:lnTo>
                  <a:pt x="913" y="1248"/>
                </a:lnTo>
                <a:lnTo>
                  <a:pt x="919" y="1236"/>
                </a:lnTo>
                <a:lnTo>
                  <a:pt x="919" y="1292"/>
                </a:lnTo>
                <a:lnTo>
                  <a:pt x="925" y="1335"/>
                </a:lnTo>
                <a:lnTo>
                  <a:pt x="925" y="1323"/>
                </a:lnTo>
                <a:lnTo>
                  <a:pt x="931" y="1391"/>
                </a:lnTo>
                <a:lnTo>
                  <a:pt x="931" y="1447"/>
                </a:lnTo>
                <a:lnTo>
                  <a:pt x="938" y="1472"/>
                </a:lnTo>
                <a:lnTo>
                  <a:pt x="944" y="1465"/>
                </a:lnTo>
                <a:lnTo>
                  <a:pt x="944" y="1397"/>
                </a:lnTo>
                <a:lnTo>
                  <a:pt x="944" y="1378"/>
                </a:lnTo>
                <a:lnTo>
                  <a:pt x="950" y="1397"/>
                </a:lnTo>
                <a:lnTo>
                  <a:pt x="956" y="1372"/>
                </a:lnTo>
                <a:lnTo>
                  <a:pt x="956" y="1416"/>
                </a:lnTo>
                <a:lnTo>
                  <a:pt x="962" y="1360"/>
                </a:lnTo>
                <a:lnTo>
                  <a:pt x="962" y="1292"/>
                </a:lnTo>
                <a:lnTo>
                  <a:pt x="962" y="1279"/>
                </a:lnTo>
                <a:lnTo>
                  <a:pt x="969" y="1354"/>
                </a:lnTo>
                <a:lnTo>
                  <a:pt x="969" y="1304"/>
                </a:lnTo>
                <a:lnTo>
                  <a:pt x="975" y="1285"/>
                </a:lnTo>
                <a:lnTo>
                  <a:pt x="975" y="1260"/>
                </a:lnTo>
                <a:lnTo>
                  <a:pt x="981" y="1323"/>
                </a:lnTo>
                <a:lnTo>
                  <a:pt x="981" y="1329"/>
                </a:lnTo>
                <a:lnTo>
                  <a:pt x="981" y="1347"/>
                </a:lnTo>
                <a:lnTo>
                  <a:pt x="987" y="1385"/>
                </a:lnTo>
                <a:lnTo>
                  <a:pt x="987" y="1329"/>
                </a:lnTo>
                <a:lnTo>
                  <a:pt x="993" y="1279"/>
                </a:lnTo>
                <a:lnTo>
                  <a:pt x="993" y="1285"/>
                </a:lnTo>
                <a:lnTo>
                  <a:pt x="1000" y="1217"/>
                </a:lnTo>
                <a:lnTo>
                  <a:pt x="1000" y="1273"/>
                </a:lnTo>
                <a:lnTo>
                  <a:pt x="1006" y="1223"/>
                </a:lnTo>
                <a:lnTo>
                  <a:pt x="1006" y="1186"/>
                </a:lnTo>
                <a:lnTo>
                  <a:pt x="1006" y="1205"/>
                </a:lnTo>
                <a:lnTo>
                  <a:pt x="1012" y="1192"/>
                </a:lnTo>
                <a:lnTo>
                  <a:pt x="1012" y="1136"/>
                </a:lnTo>
                <a:lnTo>
                  <a:pt x="1018" y="1130"/>
                </a:lnTo>
                <a:lnTo>
                  <a:pt x="1018" y="1174"/>
                </a:lnTo>
                <a:lnTo>
                  <a:pt x="1024" y="1205"/>
                </a:lnTo>
                <a:lnTo>
                  <a:pt x="1024" y="1254"/>
                </a:lnTo>
                <a:lnTo>
                  <a:pt x="1031" y="1267"/>
                </a:lnTo>
                <a:lnTo>
                  <a:pt x="1037" y="1248"/>
                </a:lnTo>
                <a:lnTo>
                  <a:pt x="1037" y="1304"/>
                </a:lnTo>
                <a:lnTo>
                  <a:pt x="1043" y="1323"/>
                </a:lnTo>
                <a:lnTo>
                  <a:pt x="1043" y="1298"/>
                </a:lnTo>
                <a:lnTo>
                  <a:pt x="1043" y="1335"/>
                </a:lnTo>
                <a:lnTo>
                  <a:pt x="1049" y="1310"/>
                </a:lnTo>
                <a:lnTo>
                  <a:pt x="1049" y="1335"/>
                </a:lnTo>
                <a:lnTo>
                  <a:pt x="1055" y="1310"/>
                </a:lnTo>
                <a:lnTo>
                  <a:pt x="1055" y="1298"/>
                </a:lnTo>
                <a:lnTo>
                  <a:pt x="1062" y="1292"/>
                </a:lnTo>
                <a:lnTo>
                  <a:pt x="1062" y="1279"/>
                </a:lnTo>
                <a:lnTo>
                  <a:pt x="1062" y="1205"/>
                </a:lnTo>
                <a:lnTo>
                  <a:pt x="1068" y="1229"/>
                </a:lnTo>
                <a:lnTo>
                  <a:pt x="1068" y="1236"/>
                </a:lnTo>
                <a:lnTo>
                  <a:pt x="1074" y="1260"/>
                </a:lnTo>
                <a:lnTo>
                  <a:pt x="1074" y="1267"/>
                </a:lnTo>
                <a:lnTo>
                  <a:pt x="1080" y="1285"/>
                </a:lnTo>
                <a:lnTo>
                  <a:pt x="1080" y="1292"/>
                </a:lnTo>
                <a:lnTo>
                  <a:pt x="1080" y="1279"/>
                </a:lnTo>
                <a:lnTo>
                  <a:pt x="1087" y="1236"/>
                </a:lnTo>
                <a:lnTo>
                  <a:pt x="1087" y="1254"/>
                </a:lnTo>
                <a:lnTo>
                  <a:pt x="1093" y="1298"/>
                </a:lnTo>
                <a:lnTo>
                  <a:pt x="1093" y="1292"/>
                </a:lnTo>
                <a:lnTo>
                  <a:pt x="1099" y="1279"/>
                </a:lnTo>
                <a:lnTo>
                  <a:pt x="1099" y="1335"/>
                </a:lnTo>
                <a:lnTo>
                  <a:pt x="1105" y="1292"/>
                </a:lnTo>
                <a:lnTo>
                  <a:pt x="1105" y="1242"/>
                </a:lnTo>
                <a:lnTo>
                  <a:pt x="1105" y="1267"/>
                </a:lnTo>
                <a:lnTo>
                  <a:pt x="1111" y="1285"/>
                </a:lnTo>
                <a:lnTo>
                  <a:pt x="1111" y="1236"/>
                </a:lnTo>
                <a:lnTo>
                  <a:pt x="1118" y="1186"/>
                </a:lnTo>
                <a:lnTo>
                  <a:pt x="1118" y="1111"/>
                </a:lnTo>
                <a:lnTo>
                  <a:pt x="1124" y="1111"/>
                </a:lnTo>
                <a:lnTo>
                  <a:pt x="1124" y="1056"/>
                </a:lnTo>
                <a:lnTo>
                  <a:pt x="1124" y="1068"/>
                </a:lnTo>
                <a:lnTo>
                  <a:pt x="1130" y="1025"/>
                </a:lnTo>
                <a:lnTo>
                  <a:pt x="1130" y="987"/>
                </a:lnTo>
                <a:lnTo>
                  <a:pt x="1136" y="1043"/>
                </a:lnTo>
                <a:lnTo>
                  <a:pt x="1136" y="1062"/>
                </a:lnTo>
                <a:lnTo>
                  <a:pt x="1142" y="1062"/>
                </a:lnTo>
                <a:lnTo>
                  <a:pt x="1142" y="1031"/>
                </a:lnTo>
                <a:lnTo>
                  <a:pt x="1142" y="1025"/>
                </a:lnTo>
                <a:lnTo>
                  <a:pt x="1149" y="1037"/>
                </a:lnTo>
                <a:lnTo>
                  <a:pt x="1149" y="1049"/>
                </a:lnTo>
                <a:lnTo>
                  <a:pt x="1155" y="1105"/>
                </a:lnTo>
                <a:lnTo>
                  <a:pt x="1155" y="1111"/>
                </a:lnTo>
                <a:lnTo>
                  <a:pt x="1161" y="1124"/>
                </a:lnTo>
                <a:lnTo>
                  <a:pt x="1161" y="1143"/>
                </a:lnTo>
                <a:lnTo>
                  <a:pt x="1161" y="1080"/>
                </a:lnTo>
                <a:lnTo>
                  <a:pt x="1167" y="1043"/>
                </a:lnTo>
                <a:lnTo>
                  <a:pt x="1167" y="981"/>
                </a:lnTo>
                <a:lnTo>
                  <a:pt x="1173" y="975"/>
                </a:lnTo>
                <a:lnTo>
                  <a:pt x="1173" y="1049"/>
                </a:lnTo>
                <a:lnTo>
                  <a:pt x="1180" y="1031"/>
                </a:lnTo>
                <a:lnTo>
                  <a:pt x="1180" y="987"/>
                </a:lnTo>
                <a:lnTo>
                  <a:pt x="1186" y="925"/>
                </a:lnTo>
                <a:lnTo>
                  <a:pt x="1186" y="969"/>
                </a:lnTo>
                <a:lnTo>
                  <a:pt x="1186" y="944"/>
                </a:lnTo>
                <a:lnTo>
                  <a:pt x="1192" y="950"/>
                </a:lnTo>
                <a:lnTo>
                  <a:pt x="1192" y="894"/>
                </a:lnTo>
                <a:lnTo>
                  <a:pt x="1198" y="876"/>
                </a:lnTo>
                <a:lnTo>
                  <a:pt x="1198" y="925"/>
                </a:lnTo>
                <a:lnTo>
                  <a:pt x="1204" y="938"/>
                </a:lnTo>
                <a:lnTo>
                  <a:pt x="1204" y="987"/>
                </a:lnTo>
                <a:lnTo>
                  <a:pt x="1204" y="919"/>
                </a:lnTo>
                <a:lnTo>
                  <a:pt x="1211" y="944"/>
                </a:lnTo>
                <a:lnTo>
                  <a:pt x="1211" y="1012"/>
                </a:lnTo>
                <a:lnTo>
                  <a:pt x="1217" y="975"/>
                </a:lnTo>
                <a:lnTo>
                  <a:pt x="1217" y="913"/>
                </a:lnTo>
                <a:lnTo>
                  <a:pt x="1223" y="950"/>
                </a:lnTo>
                <a:lnTo>
                  <a:pt x="1223" y="987"/>
                </a:lnTo>
                <a:lnTo>
                  <a:pt x="1223" y="919"/>
                </a:lnTo>
                <a:lnTo>
                  <a:pt x="1229" y="975"/>
                </a:lnTo>
                <a:lnTo>
                  <a:pt x="1229" y="913"/>
                </a:lnTo>
                <a:lnTo>
                  <a:pt x="1236" y="882"/>
                </a:lnTo>
                <a:lnTo>
                  <a:pt x="1236" y="838"/>
                </a:lnTo>
                <a:lnTo>
                  <a:pt x="1242" y="888"/>
                </a:lnTo>
                <a:lnTo>
                  <a:pt x="1242" y="900"/>
                </a:lnTo>
                <a:lnTo>
                  <a:pt x="1242" y="962"/>
                </a:lnTo>
                <a:lnTo>
                  <a:pt x="1248" y="907"/>
                </a:lnTo>
                <a:lnTo>
                  <a:pt x="1248" y="900"/>
                </a:lnTo>
                <a:lnTo>
                  <a:pt x="1254" y="925"/>
                </a:lnTo>
                <a:lnTo>
                  <a:pt x="1254" y="944"/>
                </a:lnTo>
                <a:lnTo>
                  <a:pt x="1260" y="888"/>
                </a:lnTo>
                <a:lnTo>
                  <a:pt x="1260" y="907"/>
                </a:lnTo>
                <a:lnTo>
                  <a:pt x="1267" y="962"/>
                </a:lnTo>
                <a:lnTo>
                  <a:pt x="1267" y="1000"/>
                </a:lnTo>
                <a:lnTo>
                  <a:pt x="1267" y="1049"/>
                </a:lnTo>
                <a:lnTo>
                  <a:pt x="1273" y="1025"/>
                </a:lnTo>
                <a:lnTo>
                  <a:pt x="1273" y="1062"/>
                </a:lnTo>
                <a:lnTo>
                  <a:pt x="1279" y="1043"/>
                </a:lnTo>
                <a:lnTo>
                  <a:pt x="1279" y="1080"/>
                </a:lnTo>
                <a:lnTo>
                  <a:pt x="1285" y="1018"/>
                </a:lnTo>
                <a:lnTo>
                  <a:pt x="1285" y="1025"/>
                </a:lnTo>
                <a:lnTo>
                  <a:pt x="1285" y="962"/>
                </a:lnTo>
                <a:lnTo>
                  <a:pt x="1291" y="1012"/>
                </a:lnTo>
                <a:lnTo>
                  <a:pt x="1291" y="981"/>
                </a:lnTo>
                <a:lnTo>
                  <a:pt x="1298" y="907"/>
                </a:lnTo>
                <a:lnTo>
                  <a:pt x="1298" y="931"/>
                </a:lnTo>
                <a:lnTo>
                  <a:pt x="1304" y="863"/>
                </a:lnTo>
                <a:lnTo>
                  <a:pt x="1304" y="919"/>
                </a:lnTo>
                <a:lnTo>
                  <a:pt x="1304" y="969"/>
                </a:lnTo>
                <a:lnTo>
                  <a:pt x="1310" y="994"/>
                </a:lnTo>
                <a:lnTo>
                  <a:pt x="1310" y="919"/>
                </a:lnTo>
                <a:lnTo>
                  <a:pt x="1316" y="969"/>
                </a:lnTo>
                <a:lnTo>
                  <a:pt x="1316" y="987"/>
                </a:lnTo>
                <a:lnTo>
                  <a:pt x="1322" y="900"/>
                </a:lnTo>
                <a:lnTo>
                  <a:pt x="1322" y="931"/>
                </a:lnTo>
                <a:lnTo>
                  <a:pt x="1322" y="919"/>
                </a:lnTo>
                <a:lnTo>
                  <a:pt x="1329" y="938"/>
                </a:lnTo>
                <a:lnTo>
                  <a:pt x="1329" y="894"/>
                </a:lnTo>
                <a:lnTo>
                  <a:pt x="1335" y="820"/>
                </a:lnTo>
                <a:lnTo>
                  <a:pt x="1335" y="782"/>
                </a:lnTo>
                <a:lnTo>
                  <a:pt x="1341" y="758"/>
                </a:lnTo>
                <a:lnTo>
                  <a:pt x="1341" y="813"/>
                </a:lnTo>
                <a:lnTo>
                  <a:pt x="1347" y="863"/>
                </a:lnTo>
                <a:lnTo>
                  <a:pt x="1347" y="925"/>
                </a:lnTo>
                <a:lnTo>
                  <a:pt x="1347" y="938"/>
                </a:lnTo>
                <a:lnTo>
                  <a:pt x="1354" y="876"/>
                </a:lnTo>
                <a:lnTo>
                  <a:pt x="1354" y="795"/>
                </a:lnTo>
                <a:lnTo>
                  <a:pt x="1360" y="857"/>
                </a:lnTo>
                <a:lnTo>
                  <a:pt x="1360" y="801"/>
                </a:lnTo>
                <a:lnTo>
                  <a:pt x="1366" y="782"/>
                </a:lnTo>
                <a:lnTo>
                  <a:pt x="1366" y="770"/>
                </a:lnTo>
                <a:lnTo>
                  <a:pt x="1366" y="801"/>
                </a:lnTo>
                <a:lnTo>
                  <a:pt x="1372" y="751"/>
                </a:lnTo>
                <a:lnTo>
                  <a:pt x="1372" y="782"/>
                </a:lnTo>
                <a:lnTo>
                  <a:pt x="1378" y="739"/>
                </a:lnTo>
                <a:lnTo>
                  <a:pt x="1378" y="714"/>
                </a:lnTo>
                <a:lnTo>
                  <a:pt x="1385" y="758"/>
                </a:lnTo>
                <a:lnTo>
                  <a:pt x="1385" y="739"/>
                </a:lnTo>
                <a:lnTo>
                  <a:pt x="1385" y="720"/>
                </a:lnTo>
                <a:lnTo>
                  <a:pt x="1391" y="696"/>
                </a:lnTo>
                <a:lnTo>
                  <a:pt x="1391" y="739"/>
                </a:lnTo>
                <a:lnTo>
                  <a:pt x="1397" y="720"/>
                </a:lnTo>
                <a:lnTo>
                  <a:pt x="1397" y="764"/>
                </a:lnTo>
                <a:lnTo>
                  <a:pt x="1403" y="751"/>
                </a:lnTo>
                <a:lnTo>
                  <a:pt x="1403" y="727"/>
                </a:lnTo>
                <a:lnTo>
                  <a:pt x="1403" y="696"/>
                </a:lnTo>
                <a:lnTo>
                  <a:pt x="1409" y="671"/>
                </a:lnTo>
                <a:lnTo>
                  <a:pt x="1409" y="615"/>
                </a:lnTo>
                <a:lnTo>
                  <a:pt x="1416" y="689"/>
                </a:lnTo>
                <a:lnTo>
                  <a:pt x="1416" y="714"/>
                </a:lnTo>
                <a:lnTo>
                  <a:pt x="1422" y="671"/>
                </a:lnTo>
                <a:lnTo>
                  <a:pt x="1422" y="696"/>
                </a:lnTo>
                <a:lnTo>
                  <a:pt x="1422" y="633"/>
                </a:lnTo>
                <a:lnTo>
                  <a:pt x="1428" y="609"/>
                </a:lnTo>
                <a:lnTo>
                  <a:pt x="1428" y="671"/>
                </a:lnTo>
                <a:lnTo>
                  <a:pt x="1434" y="727"/>
                </a:lnTo>
                <a:lnTo>
                  <a:pt x="1434" y="789"/>
                </a:lnTo>
                <a:lnTo>
                  <a:pt x="1440" y="813"/>
                </a:lnTo>
                <a:lnTo>
                  <a:pt x="1440" y="789"/>
                </a:lnTo>
                <a:lnTo>
                  <a:pt x="1447" y="782"/>
                </a:lnTo>
                <a:lnTo>
                  <a:pt x="1447" y="739"/>
                </a:lnTo>
                <a:lnTo>
                  <a:pt x="1447" y="714"/>
                </a:lnTo>
                <a:lnTo>
                  <a:pt x="1453" y="702"/>
                </a:lnTo>
                <a:lnTo>
                  <a:pt x="1453" y="751"/>
                </a:lnTo>
                <a:lnTo>
                  <a:pt x="1459" y="782"/>
                </a:lnTo>
                <a:lnTo>
                  <a:pt x="1465" y="795"/>
                </a:lnTo>
                <a:lnTo>
                  <a:pt x="1465" y="733"/>
                </a:lnTo>
                <a:lnTo>
                  <a:pt x="1465" y="745"/>
                </a:lnTo>
                <a:lnTo>
                  <a:pt x="1471" y="714"/>
                </a:lnTo>
                <a:lnTo>
                  <a:pt x="1471" y="627"/>
                </a:lnTo>
                <a:lnTo>
                  <a:pt x="1478" y="621"/>
                </a:lnTo>
                <a:lnTo>
                  <a:pt x="1478" y="553"/>
                </a:lnTo>
                <a:lnTo>
                  <a:pt x="1484" y="509"/>
                </a:lnTo>
                <a:lnTo>
                  <a:pt x="1484" y="460"/>
                </a:lnTo>
                <a:lnTo>
                  <a:pt x="1484" y="522"/>
                </a:lnTo>
                <a:lnTo>
                  <a:pt x="1490" y="484"/>
                </a:lnTo>
                <a:lnTo>
                  <a:pt x="1490" y="429"/>
                </a:lnTo>
                <a:lnTo>
                  <a:pt x="1496" y="491"/>
                </a:lnTo>
                <a:lnTo>
                  <a:pt x="1496" y="553"/>
                </a:lnTo>
                <a:lnTo>
                  <a:pt x="1503" y="509"/>
                </a:lnTo>
                <a:lnTo>
                  <a:pt x="1503" y="484"/>
                </a:lnTo>
                <a:lnTo>
                  <a:pt x="1503" y="466"/>
                </a:lnTo>
                <a:lnTo>
                  <a:pt x="1509" y="435"/>
                </a:lnTo>
                <a:lnTo>
                  <a:pt x="1509" y="422"/>
                </a:lnTo>
                <a:lnTo>
                  <a:pt x="1515" y="379"/>
                </a:lnTo>
                <a:lnTo>
                  <a:pt x="1515" y="422"/>
                </a:lnTo>
                <a:lnTo>
                  <a:pt x="1521" y="447"/>
                </a:lnTo>
                <a:lnTo>
                  <a:pt x="1521" y="491"/>
                </a:lnTo>
                <a:lnTo>
                  <a:pt x="1527" y="559"/>
                </a:lnTo>
                <a:lnTo>
                  <a:pt x="1527" y="615"/>
                </a:lnTo>
                <a:lnTo>
                  <a:pt x="1527" y="553"/>
                </a:lnTo>
                <a:lnTo>
                  <a:pt x="1534" y="565"/>
                </a:lnTo>
                <a:lnTo>
                  <a:pt x="1540" y="497"/>
                </a:lnTo>
                <a:lnTo>
                  <a:pt x="1540" y="534"/>
                </a:lnTo>
                <a:lnTo>
                  <a:pt x="1546" y="478"/>
                </a:lnTo>
                <a:lnTo>
                  <a:pt x="1546" y="453"/>
                </a:lnTo>
                <a:lnTo>
                  <a:pt x="1546" y="404"/>
                </a:lnTo>
                <a:lnTo>
                  <a:pt x="1552" y="410"/>
                </a:lnTo>
                <a:lnTo>
                  <a:pt x="1552" y="348"/>
                </a:lnTo>
                <a:lnTo>
                  <a:pt x="1558" y="373"/>
                </a:lnTo>
                <a:lnTo>
                  <a:pt x="1558" y="379"/>
                </a:lnTo>
                <a:lnTo>
                  <a:pt x="1565" y="429"/>
                </a:lnTo>
                <a:lnTo>
                  <a:pt x="1565" y="441"/>
                </a:lnTo>
                <a:lnTo>
                  <a:pt x="1571" y="422"/>
                </a:lnTo>
                <a:lnTo>
                  <a:pt x="1571" y="397"/>
                </a:lnTo>
                <a:lnTo>
                  <a:pt x="1577" y="335"/>
                </a:lnTo>
                <a:lnTo>
                  <a:pt x="1577" y="385"/>
                </a:lnTo>
                <a:lnTo>
                  <a:pt x="1583" y="447"/>
                </a:lnTo>
                <a:lnTo>
                  <a:pt x="1583" y="435"/>
                </a:lnTo>
                <a:lnTo>
                  <a:pt x="1583" y="366"/>
                </a:lnTo>
                <a:lnTo>
                  <a:pt x="1589" y="435"/>
                </a:lnTo>
                <a:lnTo>
                  <a:pt x="1589" y="379"/>
                </a:lnTo>
                <a:lnTo>
                  <a:pt x="1596" y="447"/>
                </a:lnTo>
                <a:lnTo>
                  <a:pt x="1596" y="441"/>
                </a:lnTo>
                <a:lnTo>
                  <a:pt x="1602" y="478"/>
                </a:lnTo>
                <a:lnTo>
                  <a:pt x="1602" y="441"/>
                </a:lnTo>
                <a:lnTo>
                  <a:pt x="1608" y="472"/>
                </a:lnTo>
                <a:lnTo>
                  <a:pt x="1608" y="397"/>
                </a:lnTo>
                <a:lnTo>
                  <a:pt x="1608" y="447"/>
                </a:lnTo>
                <a:lnTo>
                  <a:pt x="1614" y="441"/>
                </a:lnTo>
                <a:lnTo>
                  <a:pt x="1614" y="379"/>
                </a:lnTo>
                <a:lnTo>
                  <a:pt x="1620" y="317"/>
                </a:lnTo>
                <a:lnTo>
                  <a:pt x="1620" y="342"/>
                </a:lnTo>
                <a:lnTo>
                  <a:pt x="1627" y="354"/>
                </a:lnTo>
                <a:lnTo>
                  <a:pt x="1627" y="360"/>
                </a:lnTo>
                <a:lnTo>
                  <a:pt x="1627" y="410"/>
                </a:lnTo>
                <a:lnTo>
                  <a:pt x="1633" y="460"/>
                </a:lnTo>
                <a:lnTo>
                  <a:pt x="1633" y="441"/>
                </a:lnTo>
                <a:lnTo>
                  <a:pt x="1639" y="404"/>
                </a:lnTo>
                <a:lnTo>
                  <a:pt x="1639" y="410"/>
                </a:lnTo>
                <a:lnTo>
                  <a:pt x="1645" y="429"/>
                </a:lnTo>
                <a:lnTo>
                  <a:pt x="1645" y="447"/>
                </a:lnTo>
                <a:lnTo>
                  <a:pt x="1645" y="385"/>
                </a:lnTo>
                <a:lnTo>
                  <a:pt x="1652" y="366"/>
                </a:lnTo>
                <a:lnTo>
                  <a:pt x="1652" y="397"/>
                </a:lnTo>
                <a:lnTo>
                  <a:pt x="1658" y="323"/>
                </a:lnTo>
                <a:lnTo>
                  <a:pt x="1658" y="304"/>
                </a:lnTo>
                <a:lnTo>
                  <a:pt x="1664" y="348"/>
                </a:lnTo>
                <a:lnTo>
                  <a:pt x="1664" y="317"/>
                </a:lnTo>
                <a:lnTo>
                  <a:pt x="1664" y="298"/>
                </a:lnTo>
                <a:lnTo>
                  <a:pt x="1670" y="354"/>
                </a:lnTo>
                <a:lnTo>
                  <a:pt x="1670" y="416"/>
                </a:lnTo>
                <a:lnTo>
                  <a:pt x="1676" y="441"/>
                </a:lnTo>
                <a:lnTo>
                  <a:pt x="1676" y="478"/>
                </a:lnTo>
                <a:lnTo>
                  <a:pt x="1683" y="528"/>
                </a:lnTo>
                <a:lnTo>
                  <a:pt x="1683" y="453"/>
                </a:lnTo>
                <a:lnTo>
                  <a:pt x="1683" y="484"/>
                </a:lnTo>
                <a:lnTo>
                  <a:pt x="1689" y="534"/>
                </a:lnTo>
                <a:lnTo>
                  <a:pt x="1689" y="478"/>
                </a:lnTo>
                <a:lnTo>
                  <a:pt x="1695" y="453"/>
                </a:lnTo>
                <a:lnTo>
                  <a:pt x="1695" y="466"/>
                </a:lnTo>
                <a:lnTo>
                  <a:pt x="1701" y="472"/>
                </a:lnTo>
                <a:lnTo>
                  <a:pt x="1701" y="522"/>
                </a:lnTo>
                <a:lnTo>
                  <a:pt x="1707" y="441"/>
                </a:lnTo>
                <a:lnTo>
                  <a:pt x="1707" y="373"/>
                </a:lnTo>
                <a:lnTo>
                  <a:pt x="1707" y="397"/>
                </a:lnTo>
                <a:lnTo>
                  <a:pt x="1714" y="379"/>
                </a:lnTo>
                <a:lnTo>
                  <a:pt x="1714" y="416"/>
                </a:lnTo>
                <a:lnTo>
                  <a:pt x="1720" y="391"/>
                </a:lnTo>
                <a:lnTo>
                  <a:pt x="1720" y="397"/>
                </a:lnTo>
                <a:lnTo>
                  <a:pt x="1726" y="366"/>
                </a:lnTo>
                <a:lnTo>
                  <a:pt x="1726" y="304"/>
                </a:lnTo>
                <a:lnTo>
                  <a:pt x="1726" y="292"/>
                </a:lnTo>
                <a:lnTo>
                  <a:pt x="1732" y="217"/>
                </a:lnTo>
                <a:lnTo>
                  <a:pt x="1732" y="180"/>
                </a:lnTo>
                <a:lnTo>
                  <a:pt x="1738" y="236"/>
                </a:lnTo>
                <a:lnTo>
                  <a:pt x="1738" y="193"/>
                </a:lnTo>
                <a:lnTo>
                  <a:pt x="1745" y="242"/>
                </a:lnTo>
                <a:lnTo>
                  <a:pt x="1745" y="224"/>
                </a:lnTo>
                <a:lnTo>
                  <a:pt x="1745" y="199"/>
                </a:lnTo>
                <a:lnTo>
                  <a:pt x="1751" y="168"/>
                </a:lnTo>
                <a:lnTo>
                  <a:pt x="1751" y="193"/>
                </a:lnTo>
                <a:lnTo>
                  <a:pt x="1757" y="211"/>
                </a:lnTo>
                <a:lnTo>
                  <a:pt x="1757" y="217"/>
                </a:lnTo>
                <a:lnTo>
                  <a:pt x="1763" y="205"/>
                </a:lnTo>
                <a:lnTo>
                  <a:pt x="1763" y="261"/>
                </a:lnTo>
                <a:lnTo>
                  <a:pt x="1763" y="329"/>
                </a:lnTo>
                <a:lnTo>
                  <a:pt x="1769" y="286"/>
                </a:lnTo>
                <a:lnTo>
                  <a:pt x="1769" y="280"/>
                </a:lnTo>
                <a:lnTo>
                  <a:pt x="1776" y="317"/>
                </a:lnTo>
                <a:lnTo>
                  <a:pt x="1776" y="373"/>
                </a:lnTo>
                <a:lnTo>
                  <a:pt x="1782" y="410"/>
                </a:lnTo>
                <a:lnTo>
                  <a:pt x="1788" y="404"/>
                </a:lnTo>
                <a:lnTo>
                  <a:pt x="1788" y="453"/>
                </a:lnTo>
                <a:lnTo>
                  <a:pt x="1788" y="373"/>
                </a:lnTo>
                <a:lnTo>
                  <a:pt x="1794" y="410"/>
                </a:lnTo>
                <a:lnTo>
                  <a:pt x="1794" y="416"/>
                </a:lnTo>
                <a:lnTo>
                  <a:pt x="1801" y="429"/>
                </a:lnTo>
                <a:lnTo>
                  <a:pt x="1801" y="460"/>
                </a:lnTo>
                <a:lnTo>
                  <a:pt x="1807" y="385"/>
                </a:lnTo>
                <a:lnTo>
                  <a:pt x="1807" y="397"/>
                </a:lnTo>
                <a:lnTo>
                  <a:pt x="1807" y="348"/>
                </a:lnTo>
                <a:lnTo>
                  <a:pt x="1813" y="354"/>
                </a:lnTo>
                <a:lnTo>
                  <a:pt x="1813" y="360"/>
                </a:lnTo>
                <a:lnTo>
                  <a:pt x="1819" y="348"/>
                </a:lnTo>
                <a:lnTo>
                  <a:pt x="1819" y="385"/>
                </a:lnTo>
                <a:lnTo>
                  <a:pt x="1825" y="373"/>
                </a:lnTo>
                <a:lnTo>
                  <a:pt x="1825" y="342"/>
                </a:lnTo>
                <a:lnTo>
                  <a:pt x="1825" y="404"/>
                </a:lnTo>
                <a:lnTo>
                  <a:pt x="1832" y="342"/>
                </a:lnTo>
                <a:lnTo>
                  <a:pt x="1832" y="292"/>
                </a:lnTo>
                <a:lnTo>
                  <a:pt x="1838" y="261"/>
                </a:lnTo>
                <a:lnTo>
                  <a:pt x="1838" y="267"/>
                </a:lnTo>
                <a:lnTo>
                  <a:pt x="1844" y="323"/>
                </a:lnTo>
                <a:lnTo>
                  <a:pt x="1844" y="273"/>
                </a:lnTo>
                <a:lnTo>
                  <a:pt x="1844" y="317"/>
                </a:lnTo>
                <a:lnTo>
                  <a:pt x="1850" y="323"/>
                </a:lnTo>
                <a:lnTo>
                  <a:pt x="1850" y="385"/>
                </a:lnTo>
                <a:lnTo>
                  <a:pt x="1856" y="397"/>
                </a:lnTo>
                <a:lnTo>
                  <a:pt x="1856" y="335"/>
                </a:lnTo>
                <a:lnTo>
                  <a:pt x="1863" y="280"/>
                </a:lnTo>
                <a:lnTo>
                  <a:pt x="1863" y="304"/>
                </a:lnTo>
                <a:lnTo>
                  <a:pt x="1869" y="242"/>
                </a:lnTo>
                <a:lnTo>
                  <a:pt x="1869" y="248"/>
                </a:lnTo>
                <a:lnTo>
                  <a:pt x="1869" y="242"/>
                </a:lnTo>
                <a:lnTo>
                  <a:pt x="1875" y="230"/>
                </a:lnTo>
                <a:lnTo>
                  <a:pt x="1875" y="211"/>
                </a:lnTo>
                <a:lnTo>
                  <a:pt x="1881" y="199"/>
                </a:lnTo>
                <a:lnTo>
                  <a:pt x="1881" y="180"/>
                </a:lnTo>
                <a:lnTo>
                  <a:pt x="1887" y="186"/>
                </a:lnTo>
                <a:lnTo>
                  <a:pt x="1887" y="168"/>
                </a:lnTo>
                <a:lnTo>
                  <a:pt x="1887" y="174"/>
                </a:lnTo>
                <a:lnTo>
                  <a:pt x="1894" y="168"/>
                </a:lnTo>
                <a:lnTo>
                  <a:pt x="1894" y="112"/>
                </a:lnTo>
                <a:lnTo>
                  <a:pt x="1900" y="81"/>
                </a:lnTo>
                <a:lnTo>
                  <a:pt x="1900" y="124"/>
                </a:lnTo>
                <a:lnTo>
                  <a:pt x="1906" y="131"/>
                </a:lnTo>
                <a:lnTo>
                  <a:pt x="1906" y="193"/>
                </a:lnTo>
                <a:lnTo>
                  <a:pt x="1906" y="236"/>
                </a:lnTo>
                <a:lnTo>
                  <a:pt x="1912" y="199"/>
                </a:lnTo>
                <a:lnTo>
                  <a:pt x="1912" y="180"/>
                </a:lnTo>
                <a:lnTo>
                  <a:pt x="1918" y="255"/>
                </a:lnTo>
                <a:lnTo>
                  <a:pt x="1918" y="248"/>
                </a:lnTo>
                <a:lnTo>
                  <a:pt x="1925" y="255"/>
                </a:lnTo>
                <a:lnTo>
                  <a:pt x="1925" y="199"/>
                </a:lnTo>
                <a:lnTo>
                  <a:pt x="1925" y="236"/>
                </a:lnTo>
                <a:lnTo>
                  <a:pt x="1931" y="304"/>
                </a:lnTo>
                <a:lnTo>
                  <a:pt x="1937" y="230"/>
                </a:lnTo>
                <a:lnTo>
                  <a:pt x="1937" y="174"/>
                </a:lnTo>
                <a:lnTo>
                  <a:pt x="1943" y="174"/>
                </a:lnTo>
                <a:lnTo>
                  <a:pt x="1943" y="162"/>
                </a:lnTo>
                <a:lnTo>
                  <a:pt x="1943" y="137"/>
                </a:lnTo>
                <a:lnTo>
                  <a:pt x="1950" y="205"/>
                </a:lnTo>
                <a:lnTo>
                  <a:pt x="1950" y="280"/>
                </a:lnTo>
                <a:lnTo>
                  <a:pt x="1956" y="273"/>
                </a:lnTo>
                <a:lnTo>
                  <a:pt x="1956" y="342"/>
                </a:lnTo>
                <a:lnTo>
                  <a:pt x="1962" y="342"/>
                </a:lnTo>
                <a:lnTo>
                  <a:pt x="1962" y="379"/>
                </a:lnTo>
                <a:lnTo>
                  <a:pt x="1968" y="323"/>
                </a:lnTo>
                <a:lnTo>
                  <a:pt x="1968" y="304"/>
                </a:lnTo>
                <a:lnTo>
                  <a:pt x="1968" y="366"/>
                </a:lnTo>
                <a:lnTo>
                  <a:pt x="1974" y="304"/>
                </a:lnTo>
                <a:lnTo>
                  <a:pt x="1974" y="261"/>
                </a:lnTo>
                <a:lnTo>
                  <a:pt x="1981" y="205"/>
                </a:lnTo>
                <a:lnTo>
                  <a:pt x="1981" y="174"/>
                </a:lnTo>
                <a:lnTo>
                  <a:pt x="1987" y="199"/>
                </a:lnTo>
                <a:lnTo>
                  <a:pt x="1987" y="230"/>
                </a:lnTo>
                <a:lnTo>
                  <a:pt x="1987" y="236"/>
                </a:lnTo>
                <a:lnTo>
                  <a:pt x="1993" y="230"/>
                </a:lnTo>
                <a:lnTo>
                  <a:pt x="1993" y="193"/>
                </a:lnTo>
                <a:lnTo>
                  <a:pt x="1999" y="162"/>
                </a:lnTo>
                <a:lnTo>
                  <a:pt x="1999" y="174"/>
                </a:lnTo>
                <a:lnTo>
                  <a:pt x="2005" y="143"/>
                </a:lnTo>
                <a:lnTo>
                  <a:pt x="2005" y="155"/>
                </a:lnTo>
                <a:lnTo>
                  <a:pt x="2005" y="211"/>
                </a:lnTo>
                <a:lnTo>
                  <a:pt x="2012" y="205"/>
                </a:lnTo>
                <a:lnTo>
                  <a:pt x="2012" y="186"/>
                </a:lnTo>
                <a:lnTo>
                  <a:pt x="2018" y="174"/>
                </a:lnTo>
                <a:lnTo>
                  <a:pt x="2018" y="118"/>
                </a:lnTo>
                <a:lnTo>
                  <a:pt x="2024" y="93"/>
                </a:lnTo>
                <a:lnTo>
                  <a:pt x="2024" y="81"/>
                </a:lnTo>
                <a:lnTo>
                  <a:pt x="2024" y="44"/>
                </a:lnTo>
                <a:lnTo>
                  <a:pt x="2030" y="0"/>
                </a:lnTo>
                <a:lnTo>
                  <a:pt x="2030" y="25"/>
                </a:lnTo>
                <a:lnTo>
                  <a:pt x="2036" y="31"/>
                </a:lnTo>
                <a:lnTo>
                  <a:pt x="2036" y="13"/>
                </a:lnTo>
                <a:lnTo>
                  <a:pt x="2043" y="44"/>
                </a:lnTo>
                <a:lnTo>
                  <a:pt x="2043" y="62"/>
                </a:lnTo>
                <a:lnTo>
                  <a:pt x="2049" y="131"/>
                </a:lnTo>
                <a:lnTo>
                  <a:pt x="2049" y="199"/>
                </a:lnTo>
                <a:lnTo>
                  <a:pt x="2049" y="242"/>
                </a:lnTo>
                <a:lnTo>
                  <a:pt x="2055" y="304"/>
                </a:lnTo>
                <a:lnTo>
                  <a:pt x="2055" y="348"/>
                </a:lnTo>
                <a:lnTo>
                  <a:pt x="2061" y="348"/>
                </a:lnTo>
                <a:lnTo>
                  <a:pt x="2061" y="298"/>
                </a:lnTo>
                <a:lnTo>
                  <a:pt x="2067" y="323"/>
                </a:lnTo>
                <a:lnTo>
                  <a:pt x="2067" y="360"/>
                </a:lnTo>
                <a:lnTo>
                  <a:pt x="2067" y="292"/>
                </a:lnTo>
                <a:lnTo>
                  <a:pt x="2074" y="360"/>
                </a:lnTo>
                <a:lnTo>
                  <a:pt x="2074" y="335"/>
                </a:lnTo>
                <a:lnTo>
                  <a:pt x="2080" y="323"/>
                </a:lnTo>
                <a:lnTo>
                  <a:pt x="2080" y="298"/>
                </a:lnTo>
                <a:lnTo>
                  <a:pt x="2086" y="323"/>
                </a:lnTo>
                <a:lnTo>
                  <a:pt x="2086" y="354"/>
                </a:lnTo>
                <a:lnTo>
                  <a:pt x="2092" y="379"/>
                </a:lnTo>
                <a:lnTo>
                  <a:pt x="2092" y="342"/>
                </a:lnTo>
                <a:lnTo>
                  <a:pt x="2099" y="273"/>
                </a:lnTo>
                <a:lnTo>
                  <a:pt x="2099" y="292"/>
                </a:lnTo>
                <a:lnTo>
                  <a:pt x="2105" y="280"/>
                </a:lnTo>
                <a:lnTo>
                  <a:pt x="2105" y="335"/>
                </a:lnTo>
                <a:lnTo>
                  <a:pt x="2105" y="373"/>
                </a:lnTo>
                <a:lnTo>
                  <a:pt x="2111" y="397"/>
                </a:lnTo>
                <a:lnTo>
                  <a:pt x="2111" y="373"/>
                </a:lnTo>
                <a:lnTo>
                  <a:pt x="2117" y="366"/>
                </a:lnTo>
                <a:lnTo>
                  <a:pt x="2117" y="292"/>
                </a:lnTo>
                <a:lnTo>
                  <a:pt x="2123" y="329"/>
                </a:lnTo>
                <a:lnTo>
                  <a:pt x="2123" y="323"/>
                </a:lnTo>
                <a:lnTo>
                  <a:pt x="2130" y="317"/>
                </a:lnTo>
                <a:lnTo>
                  <a:pt x="2130" y="267"/>
                </a:lnTo>
                <a:lnTo>
                  <a:pt x="2130" y="311"/>
                </a:lnTo>
                <a:lnTo>
                  <a:pt x="2136" y="248"/>
                </a:lnTo>
                <a:lnTo>
                  <a:pt x="2136" y="193"/>
                </a:lnTo>
                <a:lnTo>
                  <a:pt x="2142" y="267"/>
                </a:lnTo>
                <a:lnTo>
                  <a:pt x="2142" y="230"/>
                </a:lnTo>
                <a:lnTo>
                  <a:pt x="2148" y="168"/>
                </a:lnTo>
                <a:lnTo>
                  <a:pt x="2148" y="137"/>
                </a:lnTo>
                <a:lnTo>
                  <a:pt x="2148" y="87"/>
                </a:lnTo>
                <a:lnTo>
                  <a:pt x="2154" y="149"/>
                </a:lnTo>
                <a:lnTo>
                  <a:pt x="2154" y="137"/>
                </a:lnTo>
                <a:lnTo>
                  <a:pt x="2161" y="87"/>
                </a:lnTo>
                <a:lnTo>
                  <a:pt x="2161" y="131"/>
                </a:lnTo>
                <a:lnTo>
                  <a:pt x="2167" y="124"/>
                </a:lnTo>
                <a:lnTo>
                  <a:pt x="2167" y="211"/>
                </a:lnTo>
                <a:lnTo>
                  <a:pt x="2173" y="149"/>
                </a:lnTo>
                <a:lnTo>
                  <a:pt x="2173" y="106"/>
                </a:lnTo>
                <a:lnTo>
                  <a:pt x="2179" y="93"/>
                </a:lnTo>
                <a:lnTo>
                  <a:pt x="2179" y="118"/>
                </a:lnTo>
                <a:lnTo>
                  <a:pt x="2185" y="106"/>
                </a:lnTo>
                <a:lnTo>
                  <a:pt x="2185" y="149"/>
                </a:lnTo>
                <a:lnTo>
                  <a:pt x="2192" y="112"/>
                </a:lnTo>
                <a:lnTo>
                  <a:pt x="2192" y="180"/>
                </a:lnTo>
                <a:lnTo>
                  <a:pt x="2198" y="217"/>
                </a:lnTo>
                <a:lnTo>
                  <a:pt x="2198" y="280"/>
                </a:lnTo>
                <a:lnTo>
                  <a:pt x="2204" y="292"/>
                </a:lnTo>
                <a:lnTo>
                  <a:pt x="2204" y="317"/>
                </a:lnTo>
                <a:lnTo>
                  <a:pt x="2204" y="248"/>
                </a:lnTo>
                <a:lnTo>
                  <a:pt x="2210" y="205"/>
                </a:lnTo>
                <a:lnTo>
                  <a:pt x="2210" y="242"/>
                </a:lnTo>
                <a:lnTo>
                  <a:pt x="2217" y="311"/>
                </a:lnTo>
                <a:lnTo>
                  <a:pt x="2217" y="373"/>
                </a:lnTo>
                <a:lnTo>
                  <a:pt x="2223" y="354"/>
                </a:lnTo>
                <a:lnTo>
                  <a:pt x="2223" y="311"/>
                </a:lnTo>
                <a:lnTo>
                  <a:pt x="2229" y="261"/>
                </a:lnTo>
                <a:lnTo>
                  <a:pt x="2229" y="242"/>
                </a:lnTo>
                <a:lnTo>
                  <a:pt x="2229" y="280"/>
                </a:lnTo>
                <a:lnTo>
                  <a:pt x="2235" y="329"/>
                </a:lnTo>
                <a:lnTo>
                  <a:pt x="2235" y="304"/>
                </a:lnTo>
                <a:lnTo>
                  <a:pt x="2241" y="236"/>
                </a:lnTo>
                <a:lnTo>
                  <a:pt x="2241" y="193"/>
                </a:lnTo>
                <a:lnTo>
                  <a:pt x="2248" y="143"/>
                </a:lnTo>
                <a:lnTo>
                  <a:pt x="2248" y="180"/>
                </a:lnTo>
                <a:lnTo>
                  <a:pt x="2248" y="224"/>
                </a:lnTo>
                <a:lnTo>
                  <a:pt x="2254" y="224"/>
                </a:lnTo>
                <a:lnTo>
                  <a:pt x="2254" y="273"/>
                </a:lnTo>
                <a:lnTo>
                  <a:pt x="2260" y="311"/>
                </a:lnTo>
                <a:lnTo>
                  <a:pt x="2260" y="348"/>
                </a:lnTo>
                <a:lnTo>
                  <a:pt x="2266" y="317"/>
                </a:lnTo>
                <a:lnTo>
                  <a:pt x="2266" y="379"/>
                </a:lnTo>
                <a:lnTo>
                  <a:pt x="2266" y="404"/>
                </a:lnTo>
                <a:lnTo>
                  <a:pt x="2272" y="366"/>
                </a:lnTo>
                <a:lnTo>
                  <a:pt x="2272" y="385"/>
                </a:lnTo>
                <a:lnTo>
                  <a:pt x="2279" y="397"/>
                </a:lnTo>
                <a:lnTo>
                  <a:pt x="2279" y="354"/>
                </a:lnTo>
                <a:lnTo>
                  <a:pt x="2285" y="280"/>
                </a:lnTo>
                <a:lnTo>
                  <a:pt x="2285" y="335"/>
                </a:lnTo>
                <a:lnTo>
                  <a:pt x="2285" y="385"/>
                </a:lnTo>
                <a:lnTo>
                  <a:pt x="2291" y="429"/>
                </a:lnTo>
                <a:lnTo>
                  <a:pt x="2291" y="460"/>
                </a:lnTo>
                <a:lnTo>
                  <a:pt x="2297" y="379"/>
                </a:lnTo>
                <a:lnTo>
                  <a:pt x="2297" y="422"/>
                </a:lnTo>
                <a:lnTo>
                  <a:pt x="2303" y="391"/>
                </a:lnTo>
                <a:lnTo>
                  <a:pt x="2303" y="410"/>
                </a:lnTo>
                <a:lnTo>
                  <a:pt x="2310" y="435"/>
                </a:lnTo>
                <a:lnTo>
                  <a:pt x="2310" y="391"/>
                </a:lnTo>
                <a:lnTo>
                  <a:pt x="2310" y="366"/>
                </a:lnTo>
                <a:lnTo>
                  <a:pt x="2316" y="298"/>
                </a:lnTo>
                <a:lnTo>
                  <a:pt x="2316" y="317"/>
                </a:lnTo>
                <a:lnTo>
                  <a:pt x="2322" y="286"/>
                </a:lnTo>
                <a:lnTo>
                  <a:pt x="2322" y="217"/>
                </a:lnTo>
                <a:lnTo>
                  <a:pt x="2328" y="211"/>
                </a:lnTo>
                <a:lnTo>
                  <a:pt x="2328" y="168"/>
                </a:lnTo>
                <a:lnTo>
                  <a:pt x="2328" y="137"/>
                </a:lnTo>
                <a:lnTo>
                  <a:pt x="2334" y="168"/>
                </a:lnTo>
                <a:lnTo>
                  <a:pt x="2334" y="149"/>
                </a:lnTo>
                <a:lnTo>
                  <a:pt x="2341" y="205"/>
                </a:lnTo>
                <a:lnTo>
                  <a:pt x="2341" y="149"/>
                </a:lnTo>
                <a:lnTo>
                  <a:pt x="2347" y="205"/>
                </a:lnTo>
                <a:lnTo>
                  <a:pt x="2347" y="168"/>
                </a:lnTo>
                <a:lnTo>
                  <a:pt x="2347" y="162"/>
                </a:lnTo>
                <a:lnTo>
                  <a:pt x="2353" y="224"/>
                </a:lnTo>
                <a:lnTo>
                  <a:pt x="2353" y="292"/>
                </a:lnTo>
                <a:lnTo>
                  <a:pt x="2359" y="323"/>
                </a:lnTo>
                <a:lnTo>
                  <a:pt x="2359" y="248"/>
                </a:lnTo>
                <a:lnTo>
                  <a:pt x="2366" y="186"/>
                </a:lnTo>
                <a:lnTo>
                  <a:pt x="2366" y="236"/>
                </a:lnTo>
                <a:lnTo>
                  <a:pt x="2366" y="174"/>
                </a:lnTo>
                <a:lnTo>
                  <a:pt x="2372" y="155"/>
                </a:lnTo>
                <a:lnTo>
                  <a:pt x="2372" y="230"/>
                </a:lnTo>
                <a:lnTo>
                  <a:pt x="2378" y="217"/>
                </a:lnTo>
                <a:lnTo>
                  <a:pt x="2378" y="242"/>
                </a:lnTo>
                <a:lnTo>
                  <a:pt x="2384" y="280"/>
                </a:lnTo>
                <a:lnTo>
                  <a:pt x="2384" y="323"/>
                </a:lnTo>
                <a:lnTo>
                  <a:pt x="2390" y="379"/>
                </a:lnTo>
                <a:lnTo>
                  <a:pt x="2390" y="441"/>
                </a:lnTo>
                <a:lnTo>
                  <a:pt x="2390" y="379"/>
                </a:lnTo>
                <a:lnTo>
                  <a:pt x="2397" y="435"/>
                </a:lnTo>
                <a:lnTo>
                  <a:pt x="2397" y="366"/>
                </a:lnTo>
                <a:lnTo>
                  <a:pt x="2403" y="379"/>
                </a:lnTo>
                <a:lnTo>
                  <a:pt x="2403" y="335"/>
                </a:lnTo>
                <a:lnTo>
                  <a:pt x="2409" y="261"/>
                </a:lnTo>
                <a:lnTo>
                  <a:pt x="2409" y="311"/>
                </a:lnTo>
                <a:lnTo>
                  <a:pt x="2409" y="354"/>
                </a:lnTo>
                <a:lnTo>
                  <a:pt x="2415" y="373"/>
                </a:lnTo>
                <a:lnTo>
                  <a:pt x="2415" y="429"/>
                </a:lnTo>
                <a:lnTo>
                  <a:pt x="2421" y="435"/>
                </a:lnTo>
                <a:lnTo>
                  <a:pt x="2421" y="484"/>
                </a:lnTo>
                <a:lnTo>
                  <a:pt x="2428" y="422"/>
                </a:lnTo>
                <a:lnTo>
                  <a:pt x="2428" y="335"/>
                </a:lnTo>
                <a:lnTo>
                  <a:pt x="2428" y="385"/>
                </a:lnTo>
                <a:lnTo>
                  <a:pt x="2434" y="354"/>
                </a:lnTo>
                <a:lnTo>
                  <a:pt x="2434" y="397"/>
                </a:lnTo>
                <a:lnTo>
                  <a:pt x="2440" y="410"/>
                </a:lnTo>
                <a:lnTo>
                  <a:pt x="2440" y="447"/>
                </a:lnTo>
                <a:lnTo>
                  <a:pt x="2446" y="466"/>
                </a:lnTo>
                <a:lnTo>
                  <a:pt x="2446" y="497"/>
                </a:lnTo>
                <a:lnTo>
                  <a:pt x="2452" y="509"/>
                </a:lnTo>
                <a:lnTo>
                  <a:pt x="2452" y="422"/>
                </a:lnTo>
                <a:lnTo>
                  <a:pt x="2459" y="422"/>
                </a:lnTo>
                <a:lnTo>
                  <a:pt x="2459" y="404"/>
                </a:lnTo>
                <a:lnTo>
                  <a:pt x="2465" y="447"/>
                </a:lnTo>
                <a:lnTo>
                  <a:pt x="2465" y="497"/>
                </a:lnTo>
                <a:lnTo>
                  <a:pt x="2465" y="522"/>
                </a:lnTo>
                <a:lnTo>
                  <a:pt x="2471" y="447"/>
                </a:lnTo>
                <a:lnTo>
                  <a:pt x="2471" y="379"/>
                </a:lnTo>
                <a:lnTo>
                  <a:pt x="2477" y="410"/>
                </a:lnTo>
                <a:lnTo>
                  <a:pt x="2477" y="329"/>
                </a:lnTo>
                <a:lnTo>
                  <a:pt x="2483" y="292"/>
                </a:lnTo>
                <a:lnTo>
                  <a:pt x="2483" y="236"/>
                </a:lnTo>
                <a:lnTo>
                  <a:pt x="2490" y="242"/>
                </a:lnTo>
                <a:lnTo>
                  <a:pt x="2490" y="248"/>
                </a:lnTo>
                <a:lnTo>
                  <a:pt x="2490" y="280"/>
                </a:lnTo>
                <a:lnTo>
                  <a:pt x="2496" y="342"/>
                </a:lnTo>
                <a:lnTo>
                  <a:pt x="2496" y="366"/>
                </a:lnTo>
                <a:lnTo>
                  <a:pt x="2502" y="397"/>
                </a:lnTo>
                <a:lnTo>
                  <a:pt x="2502" y="329"/>
                </a:lnTo>
                <a:lnTo>
                  <a:pt x="2508" y="373"/>
                </a:lnTo>
                <a:lnTo>
                  <a:pt x="2508" y="435"/>
                </a:lnTo>
                <a:lnTo>
                  <a:pt x="2515" y="391"/>
                </a:lnTo>
                <a:lnTo>
                  <a:pt x="2515" y="323"/>
                </a:lnTo>
                <a:lnTo>
                  <a:pt x="2521" y="304"/>
                </a:lnTo>
                <a:lnTo>
                  <a:pt x="2521" y="348"/>
                </a:lnTo>
                <a:lnTo>
                  <a:pt x="2527" y="366"/>
                </a:lnTo>
                <a:lnTo>
                  <a:pt x="2527" y="391"/>
                </a:lnTo>
                <a:lnTo>
                  <a:pt x="2527" y="453"/>
                </a:lnTo>
                <a:lnTo>
                  <a:pt x="2533" y="447"/>
                </a:lnTo>
                <a:lnTo>
                  <a:pt x="2533" y="410"/>
                </a:lnTo>
                <a:lnTo>
                  <a:pt x="2539" y="453"/>
                </a:lnTo>
                <a:lnTo>
                  <a:pt x="2539" y="397"/>
                </a:lnTo>
                <a:lnTo>
                  <a:pt x="2546" y="317"/>
                </a:lnTo>
                <a:lnTo>
                  <a:pt x="2546" y="280"/>
                </a:lnTo>
                <a:lnTo>
                  <a:pt x="2546" y="242"/>
                </a:lnTo>
                <a:lnTo>
                  <a:pt x="2552" y="280"/>
                </a:lnTo>
                <a:lnTo>
                  <a:pt x="2552" y="323"/>
                </a:lnTo>
                <a:lnTo>
                  <a:pt x="2558" y="348"/>
                </a:lnTo>
                <a:lnTo>
                  <a:pt x="2558" y="311"/>
                </a:lnTo>
                <a:lnTo>
                  <a:pt x="2564" y="242"/>
                </a:lnTo>
                <a:lnTo>
                  <a:pt x="2564" y="224"/>
                </a:lnTo>
                <a:lnTo>
                  <a:pt x="2570" y="224"/>
                </a:lnTo>
                <a:lnTo>
                  <a:pt x="2570" y="174"/>
                </a:lnTo>
                <a:lnTo>
                  <a:pt x="2570" y="143"/>
                </a:lnTo>
                <a:lnTo>
                  <a:pt x="2577" y="131"/>
                </a:lnTo>
                <a:lnTo>
                  <a:pt x="2577" y="118"/>
                </a:lnTo>
                <a:lnTo>
                  <a:pt x="2583" y="93"/>
                </a:lnTo>
                <a:lnTo>
                  <a:pt x="2583" y="44"/>
                </a:lnTo>
                <a:lnTo>
                  <a:pt x="2589" y="68"/>
                </a:lnTo>
                <a:lnTo>
                  <a:pt x="2589" y="44"/>
                </a:lnTo>
                <a:lnTo>
                  <a:pt x="2595" y="93"/>
                </a:lnTo>
                <a:lnTo>
                  <a:pt x="2595" y="87"/>
                </a:lnTo>
                <a:lnTo>
                  <a:pt x="2601" y="124"/>
                </a:lnTo>
                <a:lnTo>
                  <a:pt x="2601" y="81"/>
                </a:lnTo>
                <a:lnTo>
                  <a:pt x="2608" y="99"/>
                </a:lnTo>
                <a:lnTo>
                  <a:pt x="2608" y="174"/>
                </a:lnTo>
                <a:lnTo>
                  <a:pt x="2608" y="155"/>
                </a:lnTo>
                <a:lnTo>
                  <a:pt x="2614" y="168"/>
                </a:lnTo>
                <a:lnTo>
                  <a:pt x="2614" y="217"/>
                </a:lnTo>
                <a:lnTo>
                  <a:pt x="2620" y="193"/>
                </a:lnTo>
                <a:lnTo>
                  <a:pt x="2620" y="261"/>
                </a:lnTo>
                <a:lnTo>
                  <a:pt x="2626" y="193"/>
                </a:lnTo>
                <a:lnTo>
                  <a:pt x="2626" y="242"/>
                </a:lnTo>
                <a:lnTo>
                  <a:pt x="2626" y="292"/>
                </a:lnTo>
                <a:lnTo>
                  <a:pt x="2632" y="273"/>
                </a:lnTo>
                <a:lnTo>
                  <a:pt x="2632" y="342"/>
                </a:lnTo>
                <a:lnTo>
                  <a:pt x="2639" y="354"/>
                </a:lnTo>
                <a:lnTo>
                  <a:pt x="2639" y="379"/>
                </a:lnTo>
                <a:lnTo>
                  <a:pt x="2645" y="435"/>
                </a:lnTo>
                <a:lnTo>
                  <a:pt x="2645" y="472"/>
                </a:lnTo>
                <a:lnTo>
                  <a:pt x="2651" y="466"/>
                </a:lnTo>
                <a:lnTo>
                  <a:pt x="2651" y="404"/>
                </a:lnTo>
                <a:lnTo>
                  <a:pt x="2651" y="335"/>
                </a:lnTo>
                <a:lnTo>
                  <a:pt x="2657" y="397"/>
                </a:lnTo>
                <a:lnTo>
                  <a:pt x="2657" y="348"/>
                </a:lnTo>
                <a:lnTo>
                  <a:pt x="2664" y="292"/>
                </a:lnTo>
                <a:lnTo>
                  <a:pt x="2664" y="261"/>
                </a:lnTo>
                <a:lnTo>
                  <a:pt x="2670" y="193"/>
                </a:lnTo>
                <a:lnTo>
                  <a:pt x="2670" y="180"/>
                </a:lnTo>
                <a:lnTo>
                  <a:pt x="2670" y="155"/>
                </a:lnTo>
                <a:lnTo>
                  <a:pt x="2676" y="186"/>
                </a:lnTo>
                <a:lnTo>
                  <a:pt x="2676" y="143"/>
                </a:lnTo>
                <a:lnTo>
                  <a:pt x="2682" y="174"/>
                </a:lnTo>
                <a:lnTo>
                  <a:pt x="2682" y="248"/>
                </a:lnTo>
                <a:lnTo>
                  <a:pt x="2688" y="217"/>
                </a:lnTo>
                <a:lnTo>
                  <a:pt x="2688" y="162"/>
                </a:lnTo>
              </a:path>
            </a:pathLst>
          </a:custGeom>
          <a:noFill/>
          <a:ln w="9525">
            <a:solidFill>
              <a:srgbClr val="FF0000"/>
            </a:solidFill>
            <a:prstDash val="solid"/>
            <a:round/>
            <a:headEnd/>
            <a:tailEnd/>
          </a:ln>
        </p:spPr>
        <p:txBody>
          <a:bodyPr/>
          <a:lstStyle/>
          <a:p>
            <a:endParaRPr lang="nl-BE"/>
          </a:p>
        </p:txBody>
      </p:sp>
      <p:sp>
        <p:nvSpPr>
          <p:cNvPr id="47" name="Text Box 62"/>
          <p:cNvSpPr txBox="1">
            <a:spLocks noChangeArrowheads="1"/>
          </p:cNvSpPr>
          <p:nvPr/>
        </p:nvSpPr>
        <p:spPr bwMode="auto">
          <a:xfrm>
            <a:off x="4684713" y="4168775"/>
            <a:ext cx="885825" cy="274638"/>
          </a:xfrm>
          <a:prstGeom prst="rect">
            <a:avLst/>
          </a:prstGeom>
          <a:noFill/>
          <a:ln w="9525">
            <a:noFill/>
            <a:miter lim="800000"/>
            <a:headEnd/>
            <a:tailEnd/>
          </a:ln>
          <a:effectLst/>
        </p:spPr>
        <p:txBody>
          <a:bodyPr wrap="none">
            <a:spAutoFit/>
          </a:bodyPr>
          <a:lstStyle/>
          <a:p>
            <a:pPr algn="l" eaLnBrk="0" hangingPunct="0"/>
            <a:r>
              <a:rPr lang="en-US" sz="1200" b="1">
                <a:solidFill>
                  <a:schemeClr val="tx1"/>
                </a:solidFill>
              </a:rPr>
              <a:t>GRADE B</a:t>
            </a:r>
          </a:p>
        </p:txBody>
      </p:sp>
      <p:sp>
        <p:nvSpPr>
          <p:cNvPr id="48" name="Text Box 63"/>
          <p:cNvSpPr txBox="1">
            <a:spLocks noChangeArrowheads="1"/>
          </p:cNvSpPr>
          <p:nvPr/>
        </p:nvSpPr>
        <p:spPr bwMode="auto">
          <a:xfrm>
            <a:off x="7581900" y="5289550"/>
            <a:ext cx="885825" cy="274638"/>
          </a:xfrm>
          <a:prstGeom prst="rect">
            <a:avLst/>
          </a:prstGeom>
          <a:noFill/>
          <a:ln w="9525">
            <a:noFill/>
            <a:miter lim="800000"/>
            <a:headEnd/>
            <a:tailEnd/>
          </a:ln>
          <a:effectLst/>
        </p:spPr>
        <p:txBody>
          <a:bodyPr wrap="none">
            <a:spAutoFit/>
          </a:bodyPr>
          <a:lstStyle/>
          <a:p>
            <a:pPr algn="l" eaLnBrk="0" hangingPunct="0"/>
            <a:r>
              <a:rPr lang="en-US" sz="1200" b="1">
                <a:solidFill>
                  <a:schemeClr val="tx1"/>
                </a:solidFill>
              </a:rPr>
              <a:t>GRADE A</a:t>
            </a:r>
          </a:p>
        </p:txBody>
      </p:sp>
      <p:sp>
        <p:nvSpPr>
          <p:cNvPr id="49" name="Text Box 65"/>
          <p:cNvSpPr txBox="1">
            <a:spLocks noChangeArrowheads="1"/>
          </p:cNvSpPr>
          <p:nvPr/>
        </p:nvSpPr>
        <p:spPr bwMode="auto">
          <a:xfrm>
            <a:off x="4300538" y="5329238"/>
            <a:ext cx="801687" cy="274637"/>
          </a:xfrm>
          <a:prstGeom prst="rect">
            <a:avLst/>
          </a:prstGeom>
          <a:noFill/>
          <a:ln w="9525">
            <a:noFill/>
            <a:miter lim="800000"/>
            <a:headEnd/>
            <a:tailEnd/>
          </a:ln>
          <a:effectLst/>
        </p:spPr>
        <p:txBody>
          <a:bodyPr wrap="none">
            <a:spAutoFit/>
          </a:bodyPr>
          <a:lstStyle/>
          <a:p>
            <a:pPr algn="l" eaLnBrk="0" hangingPunct="0"/>
            <a:r>
              <a:rPr lang="en-US" sz="1200" b="1">
                <a:solidFill>
                  <a:schemeClr val="tx1"/>
                </a:solidFill>
              </a:rPr>
              <a:t>Off-spec</a:t>
            </a:r>
          </a:p>
        </p:txBody>
      </p:sp>
      <p:pic>
        <p:nvPicPr>
          <p:cNvPr id="50" name="Picture 67" descr="D:\sista\strategy\ir2000\D&amp;A_didaktiek\website\procesregelaars_files\iroptiondna_blikvanger_frame_files\casehomepage_files\chem2.gif"/>
          <p:cNvPicPr>
            <a:picLocks noChangeAspect="1" noChangeArrowheads="1"/>
          </p:cNvPicPr>
          <p:nvPr/>
        </p:nvPicPr>
        <p:blipFill>
          <a:blip r:embed="rId2"/>
          <a:srcRect/>
          <a:stretch>
            <a:fillRect/>
          </a:stretch>
        </p:blipFill>
        <p:spPr bwMode="auto">
          <a:xfrm>
            <a:off x="247650" y="1114425"/>
            <a:ext cx="1828800" cy="1447800"/>
          </a:xfrm>
          <a:prstGeom prst="rect">
            <a:avLst/>
          </a:prstGeom>
          <a:noFill/>
        </p:spPr>
      </p:pic>
      <p:pic>
        <p:nvPicPr>
          <p:cNvPr id="51" name="Picture 69" descr="D:\sista\strategy\ir2000\D&amp;A_didaktiek\website\procesregelaars_files\iroptiondna_blikvanger_frame_files\casehomepage_files\basisregeltech.gif"/>
          <p:cNvPicPr>
            <a:picLocks noChangeAspect="1" noChangeArrowheads="1"/>
          </p:cNvPicPr>
          <p:nvPr/>
        </p:nvPicPr>
        <p:blipFill>
          <a:blip r:embed="rId3"/>
          <a:srcRect/>
          <a:stretch>
            <a:fillRect/>
          </a:stretch>
        </p:blipFill>
        <p:spPr bwMode="auto">
          <a:xfrm>
            <a:off x="4619625" y="142875"/>
            <a:ext cx="4314825" cy="1665288"/>
          </a:xfrm>
          <a:prstGeom prst="rect">
            <a:avLst/>
          </a:prstGeom>
          <a:noFill/>
        </p:spPr>
      </p:pic>
      <p:sp>
        <p:nvSpPr>
          <p:cNvPr id="52" name="Text Box 78"/>
          <p:cNvSpPr txBox="1">
            <a:spLocks noChangeArrowheads="1"/>
          </p:cNvSpPr>
          <p:nvPr/>
        </p:nvSpPr>
        <p:spPr bwMode="auto">
          <a:xfrm>
            <a:off x="5962650" y="4181475"/>
            <a:ext cx="885825" cy="274638"/>
          </a:xfrm>
          <a:prstGeom prst="rect">
            <a:avLst/>
          </a:prstGeom>
          <a:noFill/>
          <a:ln w="9525">
            <a:noFill/>
            <a:miter lim="800000"/>
            <a:headEnd/>
            <a:tailEnd/>
          </a:ln>
          <a:effectLst/>
        </p:spPr>
        <p:txBody>
          <a:bodyPr wrap="none">
            <a:spAutoFit/>
          </a:bodyPr>
          <a:lstStyle/>
          <a:p>
            <a:pPr algn="l" eaLnBrk="0" hangingPunct="0"/>
            <a:r>
              <a:rPr lang="en-US" sz="1200" b="1">
                <a:solidFill>
                  <a:schemeClr val="tx1"/>
                </a:solidFill>
              </a:rPr>
              <a:t>GRADE B</a:t>
            </a:r>
          </a:p>
        </p:txBody>
      </p:sp>
      <p:pic>
        <p:nvPicPr>
          <p:cNvPr id="53" name="Picture 80" descr="C:\TEMP\platform.gif"/>
          <p:cNvPicPr>
            <a:picLocks noChangeAspect="1" noChangeArrowheads="1"/>
          </p:cNvPicPr>
          <p:nvPr/>
        </p:nvPicPr>
        <p:blipFill>
          <a:blip r:embed="rId4"/>
          <a:srcRect/>
          <a:stretch>
            <a:fillRect/>
          </a:stretch>
        </p:blipFill>
        <p:spPr bwMode="auto">
          <a:xfrm>
            <a:off x="1638300" y="171450"/>
            <a:ext cx="1979613" cy="1220788"/>
          </a:xfrm>
          <a:prstGeom prst="rect">
            <a:avLst/>
          </a:prstGeom>
          <a:noFill/>
        </p:spPr>
      </p:pic>
      <p:grpSp>
        <p:nvGrpSpPr>
          <p:cNvPr id="54" name="Group 92"/>
          <p:cNvGrpSpPr>
            <a:grpSpLocks/>
          </p:cNvGrpSpPr>
          <p:nvPr/>
        </p:nvGrpSpPr>
        <p:grpSpPr bwMode="auto">
          <a:xfrm>
            <a:off x="4573588" y="3462338"/>
            <a:ext cx="2465387" cy="3217862"/>
            <a:chOff x="3426" y="1873"/>
            <a:chExt cx="1434" cy="2027"/>
          </a:xfrm>
        </p:grpSpPr>
        <p:sp>
          <p:nvSpPr>
            <p:cNvPr id="55" name="Rectangle 93"/>
            <p:cNvSpPr>
              <a:spLocks noChangeAspect="1" noChangeArrowheads="1"/>
            </p:cNvSpPr>
            <p:nvPr/>
          </p:nvSpPr>
          <p:spPr bwMode="auto">
            <a:xfrm>
              <a:off x="3437" y="2029"/>
              <a:ext cx="1155" cy="473"/>
            </a:xfrm>
            <a:prstGeom prst="rect">
              <a:avLst/>
            </a:prstGeom>
            <a:solidFill>
              <a:srgbClr val="FFFFFF"/>
            </a:solidFill>
            <a:ln w="9525">
              <a:noFill/>
              <a:miter lim="800000"/>
              <a:headEnd/>
              <a:tailEnd/>
            </a:ln>
          </p:spPr>
          <p:txBody>
            <a:bodyPr/>
            <a:lstStyle/>
            <a:p>
              <a:endParaRPr lang="nl-BE"/>
            </a:p>
          </p:txBody>
        </p:sp>
        <p:sp>
          <p:nvSpPr>
            <p:cNvPr id="56" name="Rectangle 94"/>
            <p:cNvSpPr>
              <a:spLocks noChangeAspect="1" noChangeArrowheads="1"/>
            </p:cNvSpPr>
            <p:nvPr/>
          </p:nvSpPr>
          <p:spPr bwMode="auto">
            <a:xfrm>
              <a:off x="3437" y="2029"/>
              <a:ext cx="1155" cy="473"/>
            </a:xfrm>
            <a:prstGeom prst="rect">
              <a:avLst/>
            </a:prstGeom>
            <a:noFill/>
            <a:ln w="0">
              <a:solidFill>
                <a:srgbClr val="FFFFFF"/>
              </a:solidFill>
              <a:miter lim="800000"/>
              <a:headEnd/>
              <a:tailEnd/>
            </a:ln>
          </p:spPr>
          <p:txBody>
            <a:bodyPr/>
            <a:lstStyle/>
            <a:p>
              <a:endParaRPr lang="nl-BE"/>
            </a:p>
          </p:txBody>
        </p:sp>
        <p:sp>
          <p:nvSpPr>
            <p:cNvPr id="57" name="Freeform 95"/>
            <p:cNvSpPr>
              <a:spLocks noChangeAspect="1"/>
            </p:cNvSpPr>
            <p:nvPr/>
          </p:nvSpPr>
          <p:spPr bwMode="auto">
            <a:xfrm>
              <a:off x="3437" y="2029"/>
              <a:ext cx="0" cy="473"/>
            </a:xfrm>
            <a:custGeom>
              <a:avLst/>
              <a:gdLst/>
              <a:ahLst/>
              <a:cxnLst>
                <a:cxn ang="0">
                  <a:pos x="0" y="92"/>
                </a:cxn>
                <a:cxn ang="0">
                  <a:pos x="0" y="0"/>
                </a:cxn>
                <a:cxn ang="0">
                  <a:pos x="0" y="0"/>
                </a:cxn>
              </a:cxnLst>
              <a:rect l="0" t="0" r="r" b="b"/>
              <a:pathLst>
                <a:path h="92">
                  <a:moveTo>
                    <a:pt x="0" y="92"/>
                  </a:moveTo>
                  <a:lnTo>
                    <a:pt x="0" y="0"/>
                  </a:lnTo>
                  <a:lnTo>
                    <a:pt x="0" y="0"/>
                  </a:lnTo>
                </a:path>
              </a:pathLst>
            </a:custGeom>
            <a:noFill/>
            <a:ln w="0">
              <a:solidFill>
                <a:srgbClr val="000000"/>
              </a:solidFill>
              <a:prstDash val="sysDot"/>
              <a:round/>
              <a:headEnd/>
              <a:tailEnd/>
            </a:ln>
          </p:spPr>
          <p:txBody>
            <a:bodyPr/>
            <a:lstStyle/>
            <a:p>
              <a:endParaRPr lang="nl-BE"/>
            </a:p>
          </p:txBody>
        </p:sp>
        <p:sp>
          <p:nvSpPr>
            <p:cNvPr id="58" name="Freeform 96"/>
            <p:cNvSpPr>
              <a:spLocks noChangeAspect="1"/>
            </p:cNvSpPr>
            <p:nvPr/>
          </p:nvSpPr>
          <p:spPr bwMode="auto">
            <a:xfrm>
              <a:off x="3551" y="2029"/>
              <a:ext cx="1" cy="473"/>
            </a:xfrm>
            <a:custGeom>
              <a:avLst/>
              <a:gdLst/>
              <a:ahLst/>
              <a:cxnLst>
                <a:cxn ang="0">
                  <a:pos x="0" y="92"/>
                </a:cxn>
                <a:cxn ang="0">
                  <a:pos x="0" y="0"/>
                </a:cxn>
                <a:cxn ang="0">
                  <a:pos x="0" y="0"/>
                </a:cxn>
              </a:cxnLst>
              <a:rect l="0" t="0" r="r" b="b"/>
              <a:pathLst>
                <a:path h="92">
                  <a:moveTo>
                    <a:pt x="0" y="92"/>
                  </a:moveTo>
                  <a:lnTo>
                    <a:pt x="0" y="0"/>
                  </a:lnTo>
                  <a:lnTo>
                    <a:pt x="0" y="0"/>
                  </a:lnTo>
                </a:path>
              </a:pathLst>
            </a:custGeom>
            <a:noFill/>
            <a:ln w="0">
              <a:solidFill>
                <a:srgbClr val="000000"/>
              </a:solidFill>
              <a:prstDash val="sysDot"/>
              <a:round/>
              <a:headEnd/>
              <a:tailEnd/>
            </a:ln>
          </p:spPr>
          <p:txBody>
            <a:bodyPr/>
            <a:lstStyle/>
            <a:p>
              <a:endParaRPr lang="nl-BE"/>
            </a:p>
          </p:txBody>
        </p:sp>
        <p:sp>
          <p:nvSpPr>
            <p:cNvPr id="59" name="Freeform 97"/>
            <p:cNvSpPr>
              <a:spLocks noChangeAspect="1"/>
            </p:cNvSpPr>
            <p:nvPr/>
          </p:nvSpPr>
          <p:spPr bwMode="auto">
            <a:xfrm>
              <a:off x="3669" y="2029"/>
              <a:ext cx="1" cy="473"/>
            </a:xfrm>
            <a:custGeom>
              <a:avLst/>
              <a:gdLst/>
              <a:ahLst/>
              <a:cxnLst>
                <a:cxn ang="0">
                  <a:pos x="0" y="92"/>
                </a:cxn>
                <a:cxn ang="0">
                  <a:pos x="0" y="0"/>
                </a:cxn>
                <a:cxn ang="0">
                  <a:pos x="0" y="0"/>
                </a:cxn>
              </a:cxnLst>
              <a:rect l="0" t="0" r="r" b="b"/>
              <a:pathLst>
                <a:path h="92">
                  <a:moveTo>
                    <a:pt x="0" y="92"/>
                  </a:moveTo>
                  <a:lnTo>
                    <a:pt x="0" y="0"/>
                  </a:lnTo>
                  <a:lnTo>
                    <a:pt x="0" y="0"/>
                  </a:lnTo>
                </a:path>
              </a:pathLst>
            </a:custGeom>
            <a:noFill/>
            <a:ln w="0">
              <a:solidFill>
                <a:srgbClr val="000000"/>
              </a:solidFill>
              <a:prstDash val="sysDot"/>
              <a:round/>
              <a:headEnd/>
              <a:tailEnd/>
            </a:ln>
          </p:spPr>
          <p:txBody>
            <a:bodyPr/>
            <a:lstStyle/>
            <a:p>
              <a:endParaRPr lang="nl-BE"/>
            </a:p>
          </p:txBody>
        </p:sp>
        <p:sp>
          <p:nvSpPr>
            <p:cNvPr id="60" name="Freeform 98"/>
            <p:cNvSpPr>
              <a:spLocks noChangeAspect="1"/>
            </p:cNvSpPr>
            <p:nvPr/>
          </p:nvSpPr>
          <p:spPr bwMode="auto">
            <a:xfrm>
              <a:off x="3783" y="2029"/>
              <a:ext cx="1" cy="473"/>
            </a:xfrm>
            <a:custGeom>
              <a:avLst/>
              <a:gdLst/>
              <a:ahLst/>
              <a:cxnLst>
                <a:cxn ang="0">
                  <a:pos x="0" y="92"/>
                </a:cxn>
                <a:cxn ang="0">
                  <a:pos x="0" y="0"/>
                </a:cxn>
                <a:cxn ang="0">
                  <a:pos x="0" y="0"/>
                </a:cxn>
              </a:cxnLst>
              <a:rect l="0" t="0" r="r" b="b"/>
              <a:pathLst>
                <a:path h="92">
                  <a:moveTo>
                    <a:pt x="0" y="92"/>
                  </a:moveTo>
                  <a:lnTo>
                    <a:pt x="0" y="0"/>
                  </a:lnTo>
                  <a:lnTo>
                    <a:pt x="0" y="0"/>
                  </a:lnTo>
                </a:path>
              </a:pathLst>
            </a:custGeom>
            <a:noFill/>
            <a:ln w="0">
              <a:solidFill>
                <a:srgbClr val="000000"/>
              </a:solidFill>
              <a:prstDash val="sysDot"/>
              <a:round/>
              <a:headEnd/>
              <a:tailEnd/>
            </a:ln>
          </p:spPr>
          <p:txBody>
            <a:bodyPr/>
            <a:lstStyle/>
            <a:p>
              <a:endParaRPr lang="nl-BE"/>
            </a:p>
          </p:txBody>
        </p:sp>
        <p:sp>
          <p:nvSpPr>
            <p:cNvPr id="61" name="Freeform 99"/>
            <p:cNvSpPr>
              <a:spLocks noChangeAspect="1"/>
            </p:cNvSpPr>
            <p:nvPr/>
          </p:nvSpPr>
          <p:spPr bwMode="auto">
            <a:xfrm>
              <a:off x="3898" y="2029"/>
              <a:ext cx="1" cy="473"/>
            </a:xfrm>
            <a:custGeom>
              <a:avLst/>
              <a:gdLst/>
              <a:ahLst/>
              <a:cxnLst>
                <a:cxn ang="0">
                  <a:pos x="0" y="92"/>
                </a:cxn>
                <a:cxn ang="0">
                  <a:pos x="0" y="0"/>
                </a:cxn>
                <a:cxn ang="0">
                  <a:pos x="0" y="0"/>
                </a:cxn>
              </a:cxnLst>
              <a:rect l="0" t="0" r="r" b="b"/>
              <a:pathLst>
                <a:path h="92">
                  <a:moveTo>
                    <a:pt x="0" y="92"/>
                  </a:moveTo>
                  <a:lnTo>
                    <a:pt x="0" y="0"/>
                  </a:lnTo>
                  <a:lnTo>
                    <a:pt x="0" y="0"/>
                  </a:lnTo>
                </a:path>
              </a:pathLst>
            </a:custGeom>
            <a:noFill/>
            <a:ln w="0">
              <a:solidFill>
                <a:srgbClr val="000000"/>
              </a:solidFill>
              <a:prstDash val="sysDot"/>
              <a:round/>
              <a:headEnd/>
              <a:tailEnd/>
            </a:ln>
          </p:spPr>
          <p:txBody>
            <a:bodyPr/>
            <a:lstStyle/>
            <a:p>
              <a:endParaRPr lang="nl-BE"/>
            </a:p>
          </p:txBody>
        </p:sp>
        <p:sp>
          <p:nvSpPr>
            <p:cNvPr id="62" name="Freeform 100"/>
            <p:cNvSpPr>
              <a:spLocks noChangeAspect="1"/>
            </p:cNvSpPr>
            <p:nvPr/>
          </p:nvSpPr>
          <p:spPr bwMode="auto">
            <a:xfrm>
              <a:off x="4015" y="2029"/>
              <a:ext cx="1" cy="473"/>
            </a:xfrm>
            <a:custGeom>
              <a:avLst/>
              <a:gdLst/>
              <a:ahLst/>
              <a:cxnLst>
                <a:cxn ang="0">
                  <a:pos x="0" y="92"/>
                </a:cxn>
                <a:cxn ang="0">
                  <a:pos x="0" y="0"/>
                </a:cxn>
                <a:cxn ang="0">
                  <a:pos x="0" y="0"/>
                </a:cxn>
              </a:cxnLst>
              <a:rect l="0" t="0" r="r" b="b"/>
              <a:pathLst>
                <a:path h="92">
                  <a:moveTo>
                    <a:pt x="0" y="92"/>
                  </a:moveTo>
                  <a:lnTo>
                    <a:pt x="0" y="0"/>
                  </a:lnTo>
                  <a:lnTo>
                    <a:pt x="0" y="0"/>
                  </a:lnTo>
                </a:path>
              </a:pathLst>
            </a:custGeom>
            <a:noFill/>
            <a:ln w="0">
              <a:solidFill>
                <a:srgbClr val="000000"/>
              </a:solidFill>
              <a:prstDash val="sysDot"/>
              <a:round/>
              <a:headEnd/>
              <a:tailEnd/>
            </a:ln>
          </p:spPr>
          <p:txBody>
            <a:bodyPr/>
            <a:lstStyle/>
            <a:p>
              <a:endParaRPr lang="nl-BE"/>
            </a:p>
          </p:txBody>
        </p:sp>
        <p:sp>
          <p:nvSpPr>
            <p:cNvPr id="63" name="Freeform 101"/>
            <p:cNvSpPr>
              <a:spLocks noChangeAspect="1"/>
            </p:cNvSpPr>
            <p:nvPr/>
          </p:nvSpPr>
          <p:spPr bwMode="auto">
            <a:xfrm>
              <a:off x="4130" y="2029"/>
              <a:ext cx="1" cy="473"/>
            </a:xfrm>
            <a:custGeom>
              <a:avLst/>
              <a:gdLst/>
              <a:ahLst/>
              <a:cxnLst>
                <a:cxn ang="0">
                  <a:pos x="0" y="92"/>
                </a:cxn>
                <a:cxn ang="0">
                  <a:pos x="0" y="0"/>
                </a:cxn>
                <a:cxn ang="0">
                  <a:pos x="0" y="0"/>
                </a:cxn>
              </a:cxnLst>
              <a:rect l="0" t="0" r="r" b="b"/>
              <a:pathLst>
                <a:path h="92">
                  <a:moveTo>
                    <a:pt x="0" y="92"/>
                  </a:moveTo>
                  <a:lnTo>
                    <a:pt x="0" y="0"/>
                  </a:lnTo>
                  <a:lnTo>
                    <a:pt x="0" y="0"/>
                  </a:lnTo>
                </a:path>
              </a:pathLst>
            </a:custGeom>
            <a:noFill/>
            <a:ln w="0">
              <a:solidFill>
                <a:srgbClr val="000000"/>
              </a:solidFill>
              <a:prstDash val="sysDot"/>
              <a:round/>
              <a:headEnd/>
              <a:tailEnd/>
            </a:ln>
          </p:spPr>
          <p:txBody>
            <a:bodyPr/>
            <a:lstStyle/>
            <a:p>
              <a:endParaRPr lang="nl-BE"/>
            </a:p>
          </p:txBody>
        </p:sp>
        <p:sp>
          <p:nvSpPr>
            <p:cNvPr id="64" name="Freeform 102"/>
            <p:cNvSpPr>
              <a:spLocks noChangeAspect="1"/>
            </p:cNvSpPr>
            <p:nvPr/>
          </p:nvSpPr>
          <p:spPr bwMode="auto">
            <a:xfrm>
              <a:off x="4244" y="2029"/>
              <a:ext cx="1" cy="473"/>
            </a:xfrm>
            <a:custGeom>
              <a:avLst/>
              <a:gdLst/>
              <a:ahLst/>
              <a:cxnLst>
                <a:cxn ang="0">
                  <a:pos x="0" y="92"/>
                </a:cxn>
                <a:cxn ang="0">
                  <a:pos x="0" y="0"/>
                </a:cxn>
                <a:cxn ang="0">
                  <a:pos x="0" y="0"/>
                </a:cxn>
              </a:cxnLst>
              <a:rect l="0" t="0" r="r" b="b"/>
              <a:pathLst>
                <a:path h="92">
                  <a:moveTo>
                    <a:pt x="0" y="92"/>
                  </a:moveTo>
                  <a:lnTo>
                    <a:pt x="0" y="0"/>
                  </a:lnTo>
                  <a:lnTo>
                    <a:pt x="0" y="0"/>
                  </a:lnTo>
                </a:path>
              </a:pathLst>
            </a:custGeom>
            <a:noFill/>
            <a:ln w="0">
              <a:solidFill>
                <a:srgbClr val="000000"/>
              </a:solidFill>
              <a:prstDash val="sysDot"/>
              <a:round/>
              <a:headEnd/>
              <a:tailEnd/>
            </a:ln>
          </p:spPr>
          <p:txBody>
            <a:bodyPr/>
            <a:lstStyle/>
            <a:p>
              <a:endParaRPr lang="nl-BE"/>
            </a:p>
          </p:txBody>
        </p:sp>
        <p:sp>
          <p:nvSpPr>
            <p:cNvPr id="65" name="Freeform 103"/>
            <p:cNvSpPr>
              <a:spLocks noChangeAspect="1"/>
            </p:cNvSpPr>
            <p:nvPr/>
          </p:nvSpPr>
          <p:spPr bwMode="auto">
            <a:xfrm>
              <a:off x="4359" y="2029"/>
              <a:ext cx="1" cy="473"/>
            </a:xfrm>
            <a:custGeom>
              <a:avLst/>
              <a:gdLst/>
              <a:ahLst/>
              <a:cxnLst>
                <a:cxn ang="0">
                  <a:pos x="0" y="92"/>
                </a:cxn>
                <a:cxn ang="0">
                  <a:pos x="0" y="0"/>
                </a:cxn>
                <a:cxn ang="0">
                  <a:pos x="0" y="0"/>
                </a:cxn>
              </a:cxnLst>
              <a:rect l="0" t="0" r="r" b="b"/>
              <a:pathLst>
                <a:path h="92">
                  <a:moveTo>
                    <a:pt x="0" y="92"/>
                  </a:moveTo>
                  <a:lnTo>
                    <a:pt x="0" y="0"/>
                  </a:lnTo>
                  <a:lnTo>
                    <a:pt x="0" y="0"/>
                  </a:lnTo>
                </a:path>
              </a:pathLst>
            </a:custGeom>
            <a:noFill/>
            <a:ln w="0">
              <a:solidFill>
                <a:srgbClr val="000000"/>
              </a:solidFill>
              <a:prstDash val="sysDot"/>
              <a:round/>
              <a:headEnd/>
              <a:tailEnd/>
            </a:ln>
          </p:spPr>
          <p:txBody>
            <a:bodyPr/>
            <a:lstStyle/>
            <a:p>
              <a:endParaRPr lang="nl-BE"/>
            </a:p>
          </p:txBody>
        </p:sp>
        <p:sp>
          <p:nvSpPr>
            <p:cNvPr id="66" name="Freeform 104"/>
            <p:cNvSpPr>
              <a:spLocks noChangeAspect="1"/>
            </p:cNvSpPr>
            <p:nvPr/>
          </p:nvSpPr>
          <p:spPr bwMode="auto">
            <a:xfrm>
              <a:off x="4476" y="2029"/>
              <a:ext cx="1" cy="473"/>
            </a:xfrm>
            <a:custGeom>
              <a:avLst/>
              <a:gdLst/>
              <a:ahLst/>
              <a:cxnLst>
                <a:cxn ang="0">
                  <a:pos x="0" y="92"/>
                </a:cxn>
                <a:cxn ang="0">
                  <a:pos x="0" y="0"/>
                </a:cxn>
                <a:cxn ang="0">
                  <a:pos x="0" y="0"/>
                </a:cxn>
              </a:cxnLst>
              <a:rect l="0" t="0" r="r" b="b"/>
              <a:pathLst>
                <a:path h="92">
                  <a:moveTo>
                    <a:pt x="0" y="92"/>
                  </a:moveTo>
                  <a:lnTo>
                    <a:pt x="0" y="0"/>
                  </a:lnTo>
                  <a:lnTo>
                    <a:pt x="0" y="0"/>
                  </a:lnTo>
                </a:path>
              </a:pathLst>
            </a:custGeom>
            <a:noFill/>
            <a:ln w="0">
              <a:solidFill>
                <a:srgbClr val="000000"/>
              </a:solidFill>
              <a:prstDash val="sysDot"/>
              <a:round/>
              <a:headEnd/>
              <a:tailEnd/>
            </a:ln>
          </p:spPr>
          <p:txBody>
            <a:bodyPr/>
            <a:lstStyle/>
            <a:p>
              <a:endParaRPr lang="nl-BE"/>
            </a:p>
          </p:txBody>
        </p:sp>
        <p:sp>
          <p:nvSpPr>
            <p:cNvPr id="67" name="Freeform 105"/>
            <p:cNvSpPr>
              <a:spLocks noChangeAspect="1"/>
            </p:cNvSpPr>
            <p:nvPr/>
          </p:nvSpPr>
          <p:spPr bwMode="auto">
            <a:xfrm>
              <a:off x="4592" y="2029"/>
              <a:ext cx="0" cy="473"/>
            </a:xfrm>
            <a:custGeom>
              <a:avLst/>
              <a:gdLst/>
              <a:ahLst/>
              <a:cxnLst>
                <a:cxn ang="0">
                  <a:pos x="0" y="92"/>
                </a:cxn>
                <a:cxn ang="0">
                  <a:pos x="0" y="0"/>
                </a:cxn>
                <a:cxn ang="0">
                  <a:pos x="0" y="0"/>
                </a:cxn>
              </a:cxnLst>
              <a:rect l="0" t="0" r="r" b="b"/>
              <a:pathLst>
                <a:path h="92">
                  <a:moveTo>
                    <a:pt x="0" y="92"/>
                  </a:moveTo>
                  <a:lnTo>
                    <a:pt x="0" y="0"/>
                  </a:lnTo>
                  <a:lnTo>
                    <a:pt x="0" y="0"/>
                  </a:lnTo>
                </a:path>
              </a:pathLst>
            </a:custGeom>
            <a:noFill/>
            <a:ln w="0">
              <a:solidFill>
                <a:srgbClr val="000000"/>
              </a:solidFill>
              <a:prstDash val="sysDot"/>
              <a:round/>
              <a:headEnd/>
              <a:tailEnd/>
            </a:ln>
          </p:spPr>
          <p:txBody>
            <a:bodyPr/>
            <a:lstStyle/>
            <a:p>
              <a:endParaRPr lang="nl-BE"/>
            </a:p>
          </p:txBody>
        </p:sp>
        <p:sp>
          <p:nvSpPr>
            <p:cNvPr id="68" name="Freeform 106"/>
            <p:cNvSpPr>
              <a:spLocks noChangeAspect="1"/>
            </p:cNvSpPr>
            <p:nvPr/>
          </p:nvSpPr>
          <p:spPr bwMode="auto">
            <a:xfrm>
              <a:off x="3437" y="2446"/>
              <a:ext cx="1155" cy="1"/>
            </a:xfrm>
            <a:custGeom>
              <a:avLst/>
              <a:gdLst/>
              <a:ahLst/>
              <a:cxnLst>
                <a:cxn ang="0">
                  <a:pos x="0" y="0"/>
                </a:cxn>
                <a:cxn ang="0">
                  <a:pos x="433" y="0"/>
                </a:cxn>
                <a:cxn ang="0">
                  <a:pos x="433" y="0"/>
                </a:cxn>
              </a:cxnLst>
              <a:rect l="0" t="0" r="r" b="b"/>
              <a:pathLst>
                <a:path w="433">
                  <a:moveTo>
                    <a:pt x="0" y="0"/>
                  </a:moveTo>
                  <a:lnTo>
                    <a:pt x="433" y="0"/>
                  </a:lnTo>
                  <a:lnTo>
                    <a:pt x="433" y="0"/>
                  </a:lnTo>
                </a:path>
              </a:pathLst>
            </a:custGeom>
            <a:noFill/>
            <a:ln w="0">
              <a:solidFill>
                <a:srgbClr val="000000"/>
              </a:solidFill>
              <a:prstDash val="sysDot"/>
              <a:round/>
              <a:headEnd/>
              <a:tailEnd/>
            </a:ln>
          </p:spPr>
          <p:txBody>
            <a:bodyPr/>
            <a:lstStyle/>
            <a:p>
              <a:endParaRPr lang="nl-BE"/>
            </a:p>
          </p:txBody>
        </p:sp>
        <p:sp>
          <p:nvSpPr>
            <p:cNvPr id="69" name="Freeform 107"/>
            <p:cNvSpPr>
              <a:spLocks noChangeAspect="1"/>
            </p:cNvSpPr>
            <p:nvPr/>
          </p:nvSpPr>
          <p:spPr bwMode="auto">
            <a:xfrm>
              <a:off x="3437" y="2327"/>
              <a:ext cx="1155" cy="1"/>
            </a:xfrm>
            <a:custGeom>
              <a:avLst/>
              <a:gdLst/>
              <a:ahLst/>
              <a:cxnLst>
                <a:cxn ang="0">
                  <a:pos x="0" y="0"/>
                </a:cxn>
                <a:cxn ang="0">
                  <a:pos x="433" y="0"/>
                </a:cxn>
                <a:cxn ang="0">
                  <a:pos x="433" y="0"/>
                </a:cxn>
              </a:cxnLst>
              <a:rect l="0" t="0" r="r" b="b"/>
              <a:pathLst>
                <a:path w="433">
                  <a:moveTo>
                    <a:pt x="0" y="0"/>
                  </a:moveTo>
                  <a:lnTo>
                    <a:pt x="433" y="0"/>
                  </a:lnTo>
                  <a:lnTo>
                    <a:pt x="433" y="0"/>
                  </a:lnTo>
                </a:path>
              </a:pathLst>
            </a:custGeom>
            <a:noFill/>
            <a:ln w="0">
              <a:solidFill>
                <a:srgbClr val="000000"/>
              </a:solidFill>
              <a:prstDash val="sysDot"/>
              <a:round/>
              <a:headEnd/>
              <a:tailEnd/>
            </a:ln>
          </p:spPr>
          <p:txBody>
            <a:bodyPr/>
            <a:lstStyle/>
            <a:p>
              <a:endParaRPr lang="nl-BE"/>
            </a:p>
          </p:txBody>
        </p:sp>
        <p:sp>
          <p:nvSpPr>
            <p:cNvPr id="70" name="Freeform 108"/>
            <p:cNvSpPr>
              <a:spLocks noChangeAspect="1"/>
            </p:cNvSpPr>
            <p:nvPr/>
          </p:nvSpPr>
          <p:spPr bwMode="auto">
            <a:xfrm>
              <a:off x="3437" y="2209"/>
              <a:ext cx="1155" cy="1"/>
            </a:xfrm>
            <a:custGeom>
              <a:avLst/>
              <a:gdLst/>
              <a:ahLst/>
              <a:cxnLst>
                <a:cxn ang="0">
                  <a:pos x="0" y="0"/>
                </a:cxn>
                <a:cxn ang="0">
                  <a:pos x="433" y="0"/>
                </a:cxn>
                <a:cxn ang="0">
                  <a:pos x="433" y="0"/>
                </a:cxn>
              </a:cxnLst>
              <a:rect l="0" t="0" r="r" b="b"/>
              <a:pathLst>
                <a:path w="433">
                  <a:moveTo>
                    <a:pt x="0" y="0"/>
                  </a:moveTo>
                  <a:lnTo>
                    <a:pt x="433" y="0"/>
                  </a:lnTo>
                  <a:lnTo>
                    <a:pt x="433" y="0"/>
                  </a:lnTo>
                </a:path>
              </a:pathLst>
            </a:custGeom>
            <a:noFill/>
            <a:ln w="0">
              <a:solidFill>
                <a:srgbClr val="000000"/>
              </a:solidFill>
              <a:prstDash val="sysDot"/>
              <a:round/>
              <a:headEnd/>
              <a:tailEnd/>
            </a:ln>
          </p:spPr>
          <p:txBody>
            <a:bodyPr/>
            <a:lstStyle/>
            <a:p>
              <a:endParaRPr lang="nl-BE"/>
            </a:p>
          </p:txBody>
        </p:sp>
        <p:sp>
          <p:nvSpPr>
            <p:cNvPr id="71" name="Freeform 109"/>
            <p:cNvSpPr>
              <a:spLocks noChangeAspect="1"/>
            </p:cNvSpPr>
            <p:nvPr/>
          </p:nvSpPr>
          <p:spPr bwMode="auto">
            <a:xfrm>
              <a:off x="3437" y="2091"/>
              <a:ext cx="1155" cy="1"/>
            </a:xfrm>
            <a:custGeom>
              <a:avLst/>
              <a:gdLst/>
              <a:ahLst/>
              <a:cxnLst>
                <a:cxn ang="0">
                  <a:pos x="0" y="0"/>
                </a:cxn>
                <a:cxn ang="0">
                  <a:pos x="433" y="0"/>
                </a:cxn>
                <a:cxn ang="0">
                  <a:pos x="433" y="0"/>
                </a:cxn>
              </a:cxnLst>
              <a:rect l="0" t="0" r="r" b="b"/>
              <a:pathLst>
                <a:path w="433">
                  <a:moveTo>
                    <a:pt x="0" y="0"/>
                  </a:moveTo>
                  <a:lnTo>
                    <a:pt x="433" y="0"/>
                  </a:lnTo>
                  <a:lnTo>
                    <a:pt x="433" y="0"/>
                  </a:lnTo>
                </a:path>
              </a:pathLst>
            </a:custGeom>
            <a:noFill/>
            <a:ln w="0">
              <a:solidFill>
                <a:srgbClr val="000000"/>
              </a:solidFill>
              <a:prstDash val="sysDot"/>
              <a:round/>
              <a:headEnd/>
              <a:tailEnd/>
            </a:ln>
          </p:spPr>
          <p:txBody>
            <a:bodyPr/>
            <a:lstStyle/>
            <a:p>
              <a:endParaRPr lang="nl-BE"/>
            </a:p>
          </p:txBody>
        </p:sp>
        <p:sp>
          <p:nvSpPr>
            <p:cNvPr id="72" name="Line 110"/>
            <p:cNvSpPr>
              <a:spLocks noChangeAspect="1" noChangeShapeType="1"/>
            </p:cNvSpPr>
            <p:nvPr/>
          </p:nvSpPr>
          <p:spPr bwMode="auto">
            <a:xfrm>
              <a:off x="3437" y="2029"/>
              <a:ext cx="1155" cy="1"/>
            </a:xfrm>
            <a:prstGeom prst="line">
              <a:avLst/>
            </a:prstGeom>
            <a:noFill/>
            <a:ln w="0">
              <a:solidFill>
                <a:srgbClr val="000000"/>
              </a:solidFill>
              <a:round/>
              <a:headEnd/>
              <a:tailEnd/>
            </a:ln>
          </p:spPr>
          <p:txBody>
            <a:bodyPr/>
            <a:lstStyle/>
            <a:p>
              <a:endParaRPr lang="nl-BE"/>
            </a:p>
          </p:txBody>
        </p:sp>
        <p:sp>
          <p:nvSpPr>
            <p:cNvPr id="73" name="Line 111"/>
            <p:cNvSpPr>
              <a:spLocks noChangeAspect="1" noChangeShapeType="1"/>
            </p:cNvSpPr>
            <p:nvPr/>
          </p:nvSpPr>
          <p:spPr bwMode="auto">
            <a:xfrm>
              <a:off x="3437" y="2502"/>
              <a:ext cx="1155" cy="1"/>
            </a:xfrm>
            <a:prstGeom prst="line">
              <a:avLst/>
            </a:prstGeom>
            <a:noFill/>
            <a:ln w="0">
              <a:solidFill>
                <a:srgbClr val="000000"/>
              </a:solidFill>
              <a:round/>
              <a:headEnd/>
              <a:tailEnd/>
            </a:ln>
          </p:spPr>
          <p:txBody>
            <a:bodyPr/>
            <a:lstStyle/>
            <a:p>
              <a:endParaRPr lang="nl-BE"/>
            </a:p>
          </p:txBody>
        </p:sp>
        <p:sp>
          <p:nvSpPr>
            <p:cNvPr id="74" name="Line 112"/>
            <p:cNvSpPr>
              <a:spLocks noChangeAspect="1" noChangeShapeType="1"/>
            </p:cNvSpPr>
            <p:nvPr/>
          </p:nvSpPr>
          <p:spPr bwMode="auto">
            <a:xfrm flipV="1">
              <a:off x="4592" y="2029"/>
              <a:ext cx="0" cy="473"/>
            </a:xfrm>
            <a:prstGeom prst="line">
              <a:avLst/>
            </a:prstGeom>
            <a:noFill/>
            <a:ln w="0">
              <a:solidFill>
                <a:srgbClr val="000000"/>
              </a:solidFill>
              <a:round/>
              <a:headEnd/>
              <a:tailEnd/>
            </a:ln>
          </p:spPr>
          <p:txBody>
            <a:bodyPr/>
            <a:lstStyle/>
            <a:p>
              <a:endParaRPr lang="nl-BE"/>
            </a:p>
          </p:txBody>
        </p:sp>
        <p:sp>
          <p:nvSpPr>
            <p:cNvPr id="75" name="Line 113"/>
            <p:cNvSpPr>
              <a:spLocks noChangeAspect="1" noChangeShapeType="1"/>
            </p:cNvSpPr>
            <p:nvPr/>
          </p:nvSpPr>
          <p:spPr bwMode="auto">
            <a:xfrm flipV="1">
              <a:off x="3437" y="2029"/>
              <a:ext cx="0" cy="473"/>
            </a:xfrm>
            <a:prstGeom prst="line">
              <a:avLst/>
            </a:prstGeom>
            <a:noFill/>
            <a:ln w="0">
              <a:solidFill>
                <a:srgbClr val="000000"/>
              </a:solidFill>
              <a:round/>
              <a:headEnd/>
              <a:tailEnd/>
            </a:ln>
          </p:spPr>
          <p:txBody>
            <a:bodyPr/>
            <a:lstStyle/>
            <a:p>
              <a:endParaRPr lang="nl-BE"/>
            </a:p>
          </p:txBody>
        </p:sp>
        <p:sp>
          <p:nvSpPr>
            <p:cNvPr id="76" name="Line 114"/>
            <p:cNvSpPr>
              <a:spLocks noChangeAspect="1" noChangeShapeType="1"/>
            </p:cNvSpPr>
            <p:nvPr/>
          </p:nvSpPr>
          <p:spPr bwMode="auto">
            <a:xfrm>
              <a:off x="3437" y="2502"/>
              <a:ext cx="1155" cy="1"/>
            </a:xfrm>
            <a:prstGeom prst="line">
              <a:avLst/>
            </a:prstGeom>
            <a:noFill/>
            <a:ln w="0">
              <a:solidFill>
                <a:srgbClr val="000000"/>
              </a:solidFill>
              <a:round/>
              <a:headEnd/>
              <a:tailEnd/>
            </a:ln>
          </p:spPr>
          <p:txBody>
            <a:bodyPr/>
            <a:lstStyle/>
            <a:p>
              <a:endParaRPr lang="nl-BE"/>
            </a:p>
          </p:txBody>
        </p:sp>
        <p:sp>
          <p:nvSpPr>
            <p:cNvPr id="77" name="Line 115"/>
            <p:cNvSpPr>
              <a:spLocks noChangeAspect="1" noChangeShapeType="1"/>
            </p:cNvSpPr>
            <p:nvPr/>
          </p:nvSpPr>
          <p:spPr bwMode="auto">
            <a:xfrm flipV="1">
              <a:off x="3437" y="2029"/>
              <a:ext cx="0" cy="473"/>
            </a:xfrm>
            <a:prstGeom prst="line">
              <a:avLst/>
            </a:prstGeom>
            <a:noFill/>
            <a:ln w="0">
              <a:solidFill>
                <a:srgbClr val="000000"/>
              </a:solidFill>
              <a:round/>
              <a:headEnd/>
              <a:tailEnd/>
            </a:ln>
          </p:spPr>
          <p:txBody>
            <a:bodyPr/>
            <a:lstStyle/>
            <a:p>
              <a:endParaRPr lang="nl-BE"/>
            </a:p>
          </p:txBody>
        </p:sp>
        <p:sp>
          <p:nvSpPr>
            <p:cNvPr id="78" name="Line 116"/>
            <p:cNvSpPr>
              <a:spLocks noChangeAspect="1" noChangeShapeType="1"/>
            </p:cNvSpPr>
            <p:nvPr/>
          </p:nvSpPr>
          <p:spPr bwMode="auto">
            <a:xfrm flipV="1">
              <a:off x="3437" y="2482"/>
              <a:ext cx="0" cy="20"/>
            </a:xfrm>
            <a:prstGeom prst="line">
              <a:avLst/>
            </a:prstGeom>
            <a:noFill/>
            <a:ln w="0">
              <a:solidFill>
                <a:srgbClr val="000000"/>
              </a:solidFill>
              <a:round/>
              <a:headEnd/>
              <a:tailEnd/>
            </a:ln>
          </p:spPr>
          <p:txBody>
            <a:bodyPr/>
            <a:lstStyle/>
            <a:p>
              <a:endParaRPr lang="nl-BE"/>
            </a:p>
          </p:txBody>
        </p:sp>
        <p:sp>
          <p:nvSpPr>
            <p:cNvPr id="79" name="Line 117"/>
            <p:cNvSpPr>
              <a:spLocks noChangeAspect="1" noChangeShapeType="1"/>
            </p:cNvSpPr>
            <p:nvPr/>
          </p:nvSpPr>
          <p:spPr bwMode="auto">
            <a:xfrm>
              <a:off x="3437" y="2029"/>
              <a:ext cx="0" cy="21"/>
            </a:xfrm>
            <a:prstGeom prst="line">
              <a:avLst/>
            </a:prstGeom>
            <a:noFill/>
            <a:ln w="0">
              <a:solidFill>
                <a:srgbClr val="000000"/>
              </a:solidFill>
              <a:round/>
              <a:headEnd/>
              <a:tailEnd/>
            </a:ln>
          </p:spPr>
          <p:txBody>
            <a:bodyPr/>
            <a:lstStyle/>
            <a:p>
              <a:endParaRPr lang="nl-BE"/>
            </a:p>
          </p:txBody>
        </p:sp>
        <p:sp>
          <p:nvSpPr>
            <p:cNvPr id="80" name="Line 118"/>
            <p:cNvSpPr>
              <a:spLocks noChangeAspect="1" noChangeShapeType="1"/>
            </p:cNvSpPr>
            <p:nvPr/>
          </p:nvSpPr>
          <p:spPr bwMode="auto">
            <a:xfrm flipV="1">
              <a:off x="3551" y="2482"/>
              <a:ext cx="1" cy="20"/>
            </a:xfrm>
            <a:prstGeom prst="line">
              <a:avLst/>
            </a:prstGeom>
            <a:noFill/>
            <a:ln w="0">
              <a:solidFill>
                <a:srgbClr val="000000"/>
              </a:solidFill>
              <a:round/>
              <a:headEnd/>
              <a:tailEnd/>
            </a:ln>
          </p:spPr>
          <p:txBody>
            <a:bodyPr/>
            <a:lstStyle/>
            <a:p>
              <a:endParaRPr lang="nl-BE"/>
            </a:p>
          </p:txBody>
        </p:sp>
        <p:sp>
          <p:nvSpPr>
            <p:cNvPr id="81" name="Line 119"/>
            <p:cNvSpPr>
              <a:spLocks noChangeAspect="1" noChangeShapeType="1"/>
            </p:cNvSpPr>
            <p:nvPr/>
          </p:nvSpPr>
          <p:spPr bwMode="auto">
            <a:xfrm>
              <a:off x="3551" y="2029"/>
              <a:ext cx="1" cy="21"/>
            </a:xfrm>
            <a:prstGeom prst="line">
              <a:avLst/>
            </a:prstGeom>
            <a:noFill/>
            <a:ln w="0">
              <a:solidFill>
                <a:srgbClr val="000000"/>
              </a:solidFill>
              <a:round/>
              <a:headEnd/>
              <a:tailEnd/>
            </a:ln>
          </p:spPr>
          <p:txBody>
            <a:bodyPr/>
            <a:lstStyle/>
            <a:p>
              <a:endParaRPr lang="nl-BE"/>
            </a:p>
          </p:txBody>
        </p:sp>
        <p:sp>
          <p:nvSpPr>
            <p:cNvPr id="82" name="Line 120"/>
            <p:cNvSpPr>
              <a:spLocks noChangeAspect="1" noChangeShapeType="1"/>
            </p:cNvSpPr>
            <p:nvPr/>
          </p:nvSpPr>
          <p:spPr bwMode="auto">
            <a:xfrm flipV="1">
              <a:off x="3669" y="2482"/>
              <a:ext cx="1" cy="20"/>
            </a:xfrm>
            <a:prstGeom prst="line">
              <a:avLst/>
            </a:prstGeom>
            <a:noFill/>
            <a:ln w="0">
              <a:solidFill>
                <a:srgbClr val="000000"/>
              </a:solidFill>
              <a:round/>
              <a:headEnd/>
              <a:tailEnd/>
            </a:ln>
          </p:spPr>
          <p:txBody>
            <a:bodyPr/>
            <a:lstStyle/>
            <a:p>
              <a:endParaRPr lang="nl-BE"/>
            </a:p>
          </p:txBody>
        </p:sp>
        <p:sp>
          <p:nvSpPr>
            <p:cNvPr id="83" name="Line 121"/>
            <p:cNvSpPr>
              <a:spLocks noChangeAspect="1" noChangeShapeType="1"/>
            </p:cNvSpPr>
            <p:nvPr/>
          </p:nvSpPr>
          <p:spPr bwMode="auto">
            <a:xfrm>
              <a:off x="3669" y="2029"/>
              <a:ext cx="1" cy="21"/>
            </a:xfrm>
            <a:prstGeom prst="line">
              <a:avLst/>
            </a:prstGeom>
            <a:noFill/>
            <a:ln w="0">
              <a:solidFill>
                <a:srgbClr val="000000"/>
              </a:solidFill>
              <a:round/>
              <a:headEnd/>
              <a:tailEnd/>
            </a:ln>
          </p:spPr>
          <p:txBody>
            <a:bodyPr/>
            <a:lstStyle/>
            <a:p>
              <a:endParaRPr lang="nl-BE"/>
            </a:p>
          </p:txBody>
        </p:sp>
        <p:sp>
          <p:nvSpPr>
            <p:cNvPr id="84" name="Line 122"/>
            <p:cNvSpPr>
              <a:spLocks noChangeAspect="1" noChangeShapeType="1"/>
            </p:cNvSpPr>
            <p:nvPr/>
          </p:nvSpPr>
          <p:spPr bwMode="auto">
            <a:xfrm flipV="1">
              <a:off x="3783" y="2482"/>
              <a:ext cx="1" cy="20"/>
            </a:xfrm>
            <a:prstGeom prst="line">
              <a:avLst/>
            </a:prstGeom>
            <a:noFill/>
            <a:ln w="0">
              <a:solidFill>
                <a:srgbClr val="000000"/>
              </a:solidFill>
              <a:round/>
              <a:headEnd/>
              <a:tailEnd/>
            </a:ln>
          </p:spPr>
          <p:txBody>
            <a:bodyPr/>
            <a:lstStyle/>
            <a:p>
              <a:endParaRPr lang="nl-BE"/>
            </a:p>
          </p:txBody>
        </p:sp>
        <p:sp>
          <p:nvSpPr>
            <p:cNvPr id="85" name="Line 123"/>
            <p:cNvSpPr>
              <a:spLocks noChangeAspect="1" noChangeShapeType="1"/>
            </p:cNvSpPr>
            <p:nvPr/>
          </p:nvSpPr>
          <p:spPr bwMode="auto">
            <a:xfrm>
              <a:off x="3783" y="2029"/>
              <a:ext cx="1" cy="21"/>
            </a:xfrm>
            <a:prstGeom prst="line">
              <a:avLst/>
            </a:prstGeom>
            <a:noFill/>
            <a:ln w="0">
              <a:solidFill>
                <a:srgbClr val="000000"/>
              </a:solidFill>
              <a:round/>
              <a:headEnd/>
              <a:tailEnd/>
            </a:ln>
          </p:spPr>
          <p:txBody>
            <a:bodyPr/>
            <a:lstStyle/>
            <a:p>
              <a:endParaRPr lang="nl-BE"/>
            </a:p>
          </p:txBody>
        </p:sp>
        <p:sp>
          <p:nvSpPr>
            <p:cNvPr id="86" name="Line 124"/>
            <p:cNvSpPr>
              <a:spLocks noChangeAspect="1" noChangeShapeType="1"/>
            </p:cNvSpPr>
            <p:nvPr/>
          </p:nvSpPr>
          <p:spPr bwMode="auto">
            <a:xfrm flipV="1">
              <a:off x="3898" y="2482"/>
              <a:ext cx="1" cy="20"/>
            </a:xfrm>
            <a:prstGeom prst="line">
              <a:avLst/>
            </a:prstGeom>
            <a:noFill/>
            <a:ln w="0">
              <a:solidFill>
                <a:srgbClr val="000000"/>
              </a:solidFill>
              <a:round/>
              <a:headEnd/>
              <a:tailEnd/>
            </a:ln>
          </p:spPr>
          <p:txBody>
            <a:bodyPr/>
            <a:lstStyle/>
            <a:p>
              <a:endParaRPr lang="nl-BE"/>
            </a:p>
          </p:txBody>
        </p:sp>
        <p:sp>
          <p:nvSpPr>
            <p:cNvPr id="87" name="Line 125"/>
            <p:cNvSpPr>
              <a:spLocks noChangeAspect="1" noChangeShapeType="1"/>
            </p:cNvSpPr>
            <p:nvPr/>
          </p:nvSpPr>
          <p:spPr bwMode="auto">
            <a:xfrm>
              <a:off x="3898" y="2029"/>
              <a:ext cx="1" cy="21"/>
            </a:xfrm>
            <a:prstGeom prst="line">
              <a:avLst/>
            </a:prstGeom>
            <a:noFill/>
            <a:ln w="0">
              <a:solidFill>
                <a:srgbClr val="000000"/>
              </a:solidFill>
              <a:round/>
              <a:headEnd/>
              <a:tailEnd/>
            </a:ln>
          </p:spPr>
          <p:txBody>
            <a:bodyPr/>
            <a:lstStyle/>
            <a:p>
              <a:endParaRPr lang="nl-BE"/>
            </a:p>
          </p:txBody>
        </p:sp>
        <p:sp>
          <p:nvSpPr>
            <p:cNvPr id="88" name="Line 126"/>
            <p:cNvSpPr>
              <a:spLocks noChangeAspect="1" noChangeShapeType="1"/>
            </p:cNvSpPr>
            <p:nvPr/>
          </p:nvSpPr>
          <p:spPr bwMode="auto">
            <a:xfrm flipV="1">
              <a:off x="4015" y="2482"/>
              <a:ext cx="1" cy="20"/>
            </a:xfrm>
            <a:prstGeom prst="line">
              <a:avLst/>
            </a:prstGeom>
            <a:noFill/>
            <a:ln w="0">
              <a:solidFill>
                <a:srgbClr val="000000"/>
              </a:solidFill>
              <a:round/>
              <a:headEnd/>
              <a:tailEnd/>
            </a:ln>
          </p:spPr>
          <p:txBody>
            <a:bodyPr/>
            <a:lstStyle/>
            <a:p>
              <a:endParaRPr lang="nl-BE"/>
            </a:p>
          </p:txBody>
        </p:sp>
        <p:sp>
          <p:nvSpPr>
            <p:cNvPr id="89" name="Line 127"/>
            <p:cNvSpPr>
              <a:spLocks noChangeAspect="1" noChangeShapeType="1"/>
            </p:cNvSpPr>
            <p:nvPr/>
          </p:nvSpPr>
          <p:spPr bwMode="auto">
            <a:xfrm>
              <a:off x="4015" y="2029"/>
              <a:ext cx="1" cy="21"/>
            </a:xfrm>
            <a:prstGeom prst="line">
              <a:avLst/>
            </a:prstGeom>
            <a:noFill/>
            <a:ln w="0">
              <a:solidFill>
                <a:srgbClr val="000000"/>
              </a:solidFill>
              <a:round/>
              <a:headEnd/>
              <a:tailEnd/>
            </a:ln>
          </p:spPr>
          <p:txBody>
            <a:bodyPr/>
            <a:lstStyle/>
            <a:p>
              <a:endParaRPr lang="nl-BE"/>
            </a:p>
          </p:txBody>
        </p:sp>
        <p:sp>
          <p:nvSpPr>
            <p:cNvPr id="90" name="Line 128"/>
            <p:cNvSpPr>
              <a:spLocks noChangeAspect="1" noChangeShapeType="1"/>
            </p:cNvSpPr>
            <p:nvPr/>
          </p:nvSpPr>
          <p:spPr bwMode="auto">
            <a:xfrm flipV="1">
              <a:off x="4130" y="2482"/>
              <a:ext cx="1" cy="20"/>
            </a:xfrm>
            <a:prstGeom prst="line">
              <a:avLst/>
            </a:prstGeom>
            <a:noFill/>
            <a:ln w="0">
              <a:solidFill>
                <a:srgbClr val="000000"/>
              </a:solidFill>
              <a:round/>
              <a:headEnd/>
              <a:tailEnd/>
            </a:ln>
          </p:spPr>
          <p:txBody>
            <a:bodyPr/>
            <a:lstStyle/>
            <a:p>
              <a:endParaRPr lang="nl-BE"/>
            </a:p>
          </p:txBody>
        </p:sp>
        <p:sp>
          <p:nvSpPr>
            <p:cNvPr id="91" name="Line 129"/>
            <p:cNvSpPr>
              <a:spLocks noChangeAspect="1" noChangeShapeType="1"/>
            </p:cNvSpPr>
            <p:nvPr/>
          </p:nvSpPr>
          <p:spPr bwMode="auto">
            <a:xfrm>
              <a:off x="4130" y="2029"/>
              <a:ext cx="1" cy="21"/>
            </a:xfrm>
            <a:prstGeom prst="line">
              <a:avLst/>
            </a:prstGeom>
            <a:noFill/>
            <a:ln w="0">
              <a:solidFill>
                <a:srgbClr val="000000"/>
              </a:solidFill>
              <a:round/>
              <a:headEnd/>
              <a:tailEnd/>
            </a:ln>
          </p:spPr>
          <p:txBody>
            <a:bodyPr/>
            <a:lstStyle/>
            <a:p>
              <a:endParaRPr lang="nl-BE"/>
            </a:p>
          </p:txBody>
        </p:sp>
        <p:sp>
          <p:nvSpPr>
            <p:cNvPr id="92" name="Line 130"/>
            <p:cNvSpPr>
              <a:spLocks noChangeAspect="1" noChangeShapeType="1"/>
            </p:cNvSpPr>
            <p:nvPr/>
          </p:nvSpPr>
          <p:spPr bwMode="auto">
            <a:xfrm flipV="1">
              <a:off x="4244" y="2482"/>
              <a:ext cx="1" cy="20"/>
            </a:xfrm>
            <a:prstGeom prst="line">
              <a:avLst/>
            </a:prstGeom>
            <a:noFill/>
            <a:ln w="0">
              <a:solidFill>
                <a:srgbClr val="000000"/>
              </a:solidFill>
              <a:round/>
              <a:headEnd/>
              <a:tailEnd/>
            </a:ln>
          </p:spPr>
          <p:txBody>
            <a:bodyPr/>
            <a:lstStyle/>
            <a:p>
              <a:endParaRPr lang="nl-BE"/>
            </a:p>
          </p:txBody>
        </p:sp>
        <p:sp>
          <p:nvSpPr>
            <p:cNvPr id="93" name="Line 131"/>
            <p:cNvSpPr>
              <a:spLocks noChangeAspect="1" noChangeShapeType="1"/>
            </p:cNvSpPr>
            <p:nvPr/>
          </p:nvSpPr>
          <p:spPr bwMode="auto">
            <a:xfrm>
              <a:off x="4244" y="2029"/>
              <a:ext cx="1" cy="21"/>
            </a:xfrm>
            <a:prstGeom prst="line">
              <a:avLst/>
            </a:prstGeom>
            <a:noFill/>
            <a:ln w="0">
              <a:solidFill>
                <a:srgbClr val="000000"/>
              </a:solidFill>
              <a:round/>
              <a:headEnd/>
              <a:tailEnd/>
            </a:ln>
          </p:spPr>
          <p:txBody>
            <a:bodyPr/>
            <a:lstStyle/>
            <a:p>
              <a:endParaRPr lang="nl-BE"/>
            </a:p>
          </p:txBody>
        </p:sp>
        <p:sp>
          <p:nvSpPr>
            <p:cNvPr id="94" name="Line 132"/>
            <p:cNvSpPr>
              <a:spLocks noChangeAspect="1" noChangeShapeType="1"/>
            </p:cNvSpPr>
            <p:nvPr/>
          </p:nvSpPr>
          <p:spPr bwMode="auto">
            <a:xfrm flipV="1">
              <a:off x="4359" y="2482"/>
              <a:ext cx="1" cy="20"/>
            </a:xfrm>
            <a:prstGeom prst="line">
              <a:avLst/>
            </a:prstGeom>
            <a:noFill/>
            <a:ln w="0">
              <a:solidFill>
                <a:srgbClr val="000000"/>
              </a:solidFill>
              <a:round/>
              <a:headEnd/>
              <a:tailEnd/>
            </a:ln>
          </p:spPr>
          <p:txBody>
            <a:bodyPr/>
            <a:lstStyle/>
            <a:p>
              <a:endParaRPr lang="nl-BE"/>
            </a:p>
          </p:txBody>
        </p:sp>
        <p:sp>
          <p:nvSpPr>
            <p:cNvPr id="95" name="Line 133"/>
            <p:cNvSpPr>
              <a:spLocks noChangeAspect="1" noChangeShapeType="1"/>
            </p:cNvSpPr>
            <p:nvPr/>
          </p:nvSpPr>
          <p:spPr bwMode="auto">
            <a:xfrm>
              <a:off x="4359" y="2029"/>
              <a:ext cx="1" cy="21"/>
            </a:xfrm>
            <a:prstGeom prst="line">
              <a:avLst/>
            </a:prstGeom>
            <a:noFill/>
            <a:ln w="0">
              <a:solidFill>
                <a:srgbClr val="000000"/>
              </a:solidFill>
              <a:round/>
              <a:headEnd/>
              <a:tailEnd/>
            </a:ln>
          </p:spPr>
          <p:txBody>
            <a:bodyPr/>
            <a:lstStyle/>
            <a:p>
              <a:endParaRPr lang="nl-BE"/>
            </a:p>
          </p:txBody>
        </p:sp>
        <p:sp>
          <p:nvSpPr>
            <p:cNvPr id="96" name="Line 134"/>
            <p:cNvSpPr>
              <a:spLocks noChangeAspect="1" noChangeShapeType="1"/>
            </p:cNvSpPr>
            <p:nvPr/>
          </p:nvSpPr>
          <p:spPr bwMode="auto">
            <a:xfrm flipV="1">
              <a:off x="4476" y="2482"/>
              <a:ext cx="1" cy="20"/>
            </a:xfrm>
            <a:prstGeom prst="line">
              <a:avLst/>
            </a:prstGeom>
            <a:noFill/>
            <a:ln w="0">
              <a:solidFill>
                <a:srgbClr val="000000"/>
              </a:solidFill>
              <a:round/>
              <a:headEnd/>
              <a:tailEnd/>
            </a:ln>
          </p:spPr>
          <p:txBody>
            <a:bodyPr/>
            <a:lstStyle/>
            <a:p>
              <a:endParaRPr lang="nl-BE"/>
            </a:p>
          </p:txBody>
        </p:sp>
        <p:sp>
          <p:nvSpPr>
            <p:cNvPr id="97" name="Line 135"/>
            <p:cNvSpPr>
              <a:spLocks noChangeAspect="1" noChangeShapeType="1"/>
            </p:cNvSpPr>
            <p:nvPr/>
          </p:nvSpPr>
          <p:spPr bwMode="auto">
            <a:xfrm>
              <a:off x="4476" y="2029"/>
              <a:ext cx="1" cy="21"/>
            </a:xfrm>
            <a:prstGeom prst="line">
              <a:avLst/>
            </a:prstGeom>
            <a:noFill/>
            <a:ln w="0">
              <a:solidFill>
                <a:srgbClr val="000000"/>
              </a:solidFill>
              <a:round/>
              <a:headEnd/>
              <a:tailEnd/>
            </a:ln>
          </p:spPr>
          <p:txBody>
            <a:bodyPr/>
            <a:lstStyle/>
            <a:p>
              <a:endParaRPr lang="nl-BE"/>
            </a:p>
          </p:txBody>
        </p:sp>
        <p:sp>
          <p:nvSpPr>
            <p:cNvPr id="98" name="Line 136"/>
            <p:cNvSpPr>
              <a:spLocks noChangeAspect="1" noChangeShapeType="1"/>
            </p:cNvSpPr>
            <p:nvPr/>
          </p:nvSpPr>
          <p:spPr bwMode="auto">
            <a:xfrm flipV="1">
              <a:off x="4592" y="2482"/>
              <a:ext cx="0" cy="20"/>
            </a:xfrm>
            <a:prstGeom prst="line">
              <a:avLst/>
            </a:prstGeom>
            <a:noFill/>
            <a:ln w="0">
              <a:solidFill>
                <a:srgbClr val="000000"/>
              </a:solidFill>
              <a:round/>
              <a:headEnd/>
              <a:tailEnd/>
            </a:ln>
          </p:spPr>
          <p:txBody>
            <a:bodyPr/>
            <a:lstStyle/>
            <a:p>
              <a:endParaRPr lang="nl-BE"/>
            </a:p>
          </p:txBody>
        </p:sp>
        <p:sp>
          <p:nvSpPr>
            <p:cNvPr id="99" name="Line 137"/>
            <p:cNvSpPr>
              <a:spLocks noChangeAspect="1" noChangeShapeType="1"/>
            </p:cNvSpPr>
            <p:nvPr/>
          </p:nvSpPr>
          <p:spPr bwMode="auto">
            <a:xfrm>
              <a:off x="4592" y="2029"/>
              <a:ext cx="0" cy="21"/>
            </a:xfrm>
            <a:prstGeom prst="line">
              <a:avLst/>
            </a:prstGeom>
            <a:noFill/>
            <a:ln w="0">
              <a:solidFill>
                <a:srgbClr val="000000"/>
              </a:solidFill>
              <a:round/>
              <a:headEnd/>
              <a:tailEnd/>
            </a:ln>
          </p:spPr>
          <p:txBody>
            <a:bodyPr/>
            <a:lstStyle/>
            <a:p>
              <a:endParaRPr lang="nl-BE"/>
            </a:p>
          </p:txBody>
        </p:sp>
        <p:sp>
          <p:nvSpPr>
            <p:cNvPr id="100" name="Line 138"/>
            <p:cNvSpPr>
              <a:spLocks noChangeAspect="1" noChangeShapeType="1"/>
            </p:cNvSpPr>
            <p:nvPr/>
          </p:nvSpPr>
          <p:spPr bwMode="auto">
            <a:xfrm>
              <a:off x="3437" y="2446"/>
              <a:ext cx="9" cy="1"/>
            </a:xfrm>
            <a:prstGeom prst="line">
              <a:avLst/>
            </a:prstGeom>
            <a:noFill/>
            <a:ln w="0">
              <a:solidFill>
                <a:srgbClr val="000000"/>
              </a:solidFill>
              <a:round/>
              <a:headEnd/>
              <a:tailEnd/>
            </a:ln>
          </p:spPr>
          <p:txBody>
            <a:bodyPr/>
            <a:lstStyle/>
            <a:p>
              <a:endParaRPr lang="nl-BE"/>
            </a:p>
          </p:txBody>
        </p:sp>
        <p:sp>
          <p:nvSpPr>
            <p:cNvPr id="101" name="Line 139"/>
            <p:cNvSpPr>
              <a:spLocks noChangeAspect="1" noChangeShapeType="1"/>
            </p:cNvSpPr>
            <p:nvPr/>
          </p:nvSpPr>
          <p:spPr bwMode="auto">
            <a:xfrm flipH="1">
              <a:off x="4581" y="2446"/>
              <a:ext cx="11" cy="1"/>
            </a:xfrm>
            <a:prstGeom prst="line">
              <a:avLst/>
            </a:prstGeom>
            <a:noFill/>
            <a:ln w="0">
              <a:solidFill>
                <a:srgbClr val="000000"/>
              </a:solidFill>
              <a:round/>
              <a:headEnd/>
              <a:tailEnd/>
            </a:ln>
          </p:spPr>
          <p:txBody>
            <a:bodyPr/>
            <a:lstStyle/>
            <a:p>
              <a:endParaRPr lang="nl-BE"/>
            </a:p>
          </p:txBody>
        </p:sp>
        <p:sp>
          <p:nvSpPr>
            <p:cNvPr id="102" name="Line 140"/>
            <p:cNvSpPr>
              <a:spLocks noChangeAspect="1" noChangeShapeType="1"/>
            </p:cNvSpPr>
            <p:nvPr/>
          </p:nvSpPr>
          <p:spPr bwMode="auto">
            <a:xfrm>
              <a:off x="3437" y="2327"/>
              <a:ext cx="9" cy="1"/>
            </a:xfrm>
            <a:prstGeom prst="line">
              <a:avLst/>
            </a:prstGeom>
            <a:noFill/>
            <a:ln w="0">
              <a:solidFill>
                <a:srgbClr val="000000"/>
              </a:solidFill>
              <a:round/>
              <a:headEnd/>
              <a:tailEnd/>
            </a:ln>
          </p:spPr>
          <p:txBody>
            <a:bodyPr/>
            <a:lstStyle/>
            <a:p>
              <a:endParaRPr lang="nl-BE"/>
            </a:p>
          </p:txBody>
        </p:sp>
        <p:sp>
          <p:nvSpPr>
            <p:cNvPr id="103" name="Line 141"/>
            <p:cNvSpPr>
              <a:spLocks noChangeAspect="1" noChangeShapeType="1"/>
            </p:cNvSpPr>
            <p:nvPr/>
          </p:nvSpPr>
          <p:spPr bwMode="auto">
            <a:xfrm flipH="1">
              <a:off x="4581" y="2327"/>
              <a:ext cx="11" cy="1"/>
            </a:xfrm>
            <a:prstGeom prst="line">
              <a:avLst/>
            </a:prstGeom>
            <a:noFill/>
            <a:ln w="0">
              <a:solidFill>
                <a:srgbClr val="000000"/>
              </a:solidFill>
              <a:round/>
              <a:headEnd/>
              <a:tailEnd/>
            </a:ln>
          </p:spPr>
          <p:txBody>
            <a:bodyPr/>
            <a:lstStyle/>
            <a:p>
              <a:endParaRPr lang="nl-BE"/>
            </a:p>
          </p:txBody>
        </p:sp>
        <p:sp>
          <p:nvSpPr>
            <p:cNvPr id="104" name="Line 142"/>
            <p:cNvSpPr>
              <a:spLocks noChangeAspect="1" noChangeShapeType="1"/>
            </p:cNvSpPr>
            <p:nvPr/>
          </p:nvSpPr>
          <p:spPr bwMode="auto">
            <a:xfrm>
              <a:off x="3437" y="2209"/>
              <a:ext cx="9" cy="1"/>
            </a:xfrm>
            <a:prstGeom prst="line">
              <a:avLst/>
            </a:prstGeom>
            <a:noFill/>
            <a:ln w="0">
              <a:solidFill>
                <a:srgbClr val="000000"/>
              </a:solidFill>
              <a:round/>
              <a:headEnd/>
              <a:tailEnd/>
            </a:ln>
          </p:spPr>
          <p:txBody>
            <a:bodyPr/>
            <a:lstStyle/>
            <a:p>
              <a:endParaRPr lang="nl-BE"/>
            </a:p>
          </p:txBody>
        </p:sp>
        <p:sp>
          <p:nvSpPr>
            <p:cNvPr id="105" name="Line 143"/>
            <p:cNvSpPr>
              <a:spLocks noChangeAspect="1" noChangeShapeType="1"/>
            </p:cNvSpPr>
            <p:nvPr/>
          </p:nvSpPr>
          <p:spPr bwMode="auto">
            <a:xfrm flipH="1">
              <a:off x="4581" y="2209"/>
              <a:ext cx="11" cy="1"/>
            </a:xfrm>
            <a:prstGeom prst="line">
              <a:avLst/>
            </a:prstGeom>
            <a:noFill/>
            <a:ln w="0">
              <a:solidFill>
                <a:srgbClr val="000000"/>
              </a:solidFill>
              <a:round/>
              <a:headEnd/>
              <a:tailEnd/>
            </a:ln>
          </p:spPr>
          <p:txBody>
            <a:bodyPr/>
            <a:lstStyle/>
            <a:p>
              <a:endParaRPr lang="nl-BE"/>
            </a:p>
          </p:txBody>
        </p:sp>
        <p:sp>
          <p:nvSpPr>
            <p:cNvPr id="106" name="Line 144"/>
            <p:cNvSpPr>
              <a:spLocks noChangeAspect="1" noChangeShapeType="1"/>
            </p:cNvSpPr>
            <p:nvPr/>
          </p:nvSpPr>
          <p:spPr bwMode="auto">
            <a:xfrm>
              <a:off x="3437" y="2091"/>
              <a:ext cx="9" cy="1"/>
            </a:xfrm>
            <a:prstGeom prst="line">
              <a:avLst/>
            </a:prstGeom>
            <a:noFill/>
            <a:ln w="0">
              <a:solidFill>
                <a:srgbClr val="000000"/>
              </a:solidFill>
              <a:round/>
              <a:headEnd/>
              <a:tailEnd/>
            </a:ln>
          </p:spPr>
          <p:txBody>
            <a:bodyPr/>
            <a:lstStyle/>
            <a:p>
              <a:endParaRPr lang="nl-BE"/>
            </a:p>
          </p:txBody>
        </p:sp>
        <p:sp>
          <p:nvSpPr>
            <p:cNvPr id="107" name="Line 145"/>
            <p:cNvSpPr>
              <a:spLocks noChangeAspect="1" noChangeShapeType="1"/>
            </p:cNvSpPr>
            <p:nvPr/>
          </p:nvSpPr>
          <p:spPr bwMode="auto">
            <a:xfrm flipH="1">
              <a:off x="4581" y="2091"/>
              <a:ext cx="11" cy="1"/>
            </a:xfrm>
            <a:prstGeom prst="line">
              <a:avLst/>
            </a:prstGeom>
            <a:noFill/>
            <a:ln w="0">
              <a:solidFill>
                <a:srgbClr val="000000"/>
              </a:solidFill>
              <a:round/>
              <a:headEnd/>
              <a:tailEnd/>
            </a:ln>
          </p:spPr>
          <p:txBody>
            <a:bodyPr/>
            <a:lstStyle/>
            <a:p>
              <a:endParaRPr lang="nl-BE"/>
            </a:p>
          </p:txBody>
        </p:sp>
        <p:sp>
          <p:nvSpPr>
            <p:cNvPr id="108" name="Line 146"/>
            <p:cNvSpPr>
              <a:spLocks noChangeAspect="1" noChangeShapeType="1"/>
            </p:cNvSpPr>
            <p:nvPr/>
          </p:nvSpPr>
          <p:spPr bwMode="auto">
            <a:xfrm>
              <a:off x="3437" y="2029"/>
              <a:ext cx="1155" cy="1"/>
            </a:xfrm>
            <a:prstGeom prst="line">
              <a:avLst/>
            </a:prstGeom>
            <a:noFill/>
            <a:ln w="0">
              <a:solidFill>
                <a:srgbClr val="000000"/>
              </a:solidFill>
              <a:round/>
              <a:headEnd/>
              <a:tailEnd/>
            </a:ln>
          </p:spPr>
          <p:txBody>
            <a:bodyPr/>
            <a:lstStyle/>
            <a:p>
              <a:endParaRPr lang="nl-BE"/>
            </a:p>
          </p:txBody>
        </p:sp>
        <p:sp>
          <p:nvSpPr>
            <p:cNvPr id="109" name="Line 147"/>
            <p:cNvSpPr>
              <a:spLocks noChangeAspect="1" noChangeShapeType="1"/>
            </p:cNvSpPr>
            <p:nvPr/>
          </p:nvSpPr>
          <p:spPr bwMode="auto">
            <a:xfrm>
              <a:off x="3437" y="2502"/>
              <a:ext cx="1155" cy="1"/>
            </a:xfrm>
            <a:prstGeom prst="line">
              <a:avLst/>
            </a:prstGeom>
            <a:noFill/>
            <a:ln w="0">
              <a:solidFill>
                <a:srgbClr val="000000"/>
              </a:solidFill>
              <a:round/>
              <a:headEnd/>
              <a:tailEnd/>
            </a:ln>
          </p:spPr>
          <p:txBody>
            <a:bodyPr/>
            <a:lstStyle/>
            <a:p>
              <a:endParaRPr lang="nl-BE"/>
            </a:p>
          </p:txBody>
        </p:sp>
        <p:sp>
          <p:nvSpPr>
            <p:cNvPr id="110" name="Line 148"/>
            <p:cNvSpPr>
              <a:spLocks noChangeAspect="1" noChangeShapeType="1"/>
            </p:cNvSpPr>
            <p:nvPr/>
          </p:nvSpPr>
          <p:spPr bwMode="auto">
            <a:xfrm flipV="1">
              <a:off x="4592" y="2029"/>
              <a:ext cx="0" cy="473"/>
            </a:xfrm>
            <a:prstGeom prst="line">
              <a:avLst/>
            </a:prstGeom>
            <a:noFill/>
            <a:ln w="0">
              <a:solidFill>
                <a:srgbClr val="000000"/>
              </a:solidFill>
              <a:round/>
              <a:headEnd/>
              <a:tailEnd/>
            </a:ln>
          </p:spPr>
          <p:txBody>
            <a:bodyPr/>
            <a:lstStyle/>
            <a:p>
              <a:endParaRPr lang="nl-BE"/>
            </a:p>
          </p:txBody>
        </p:sp>
        <p:sp>
          <p:nvSpPr>
            <p:cNvPr id="111" name="Line 149"/>
            <p:cNvSpPr>
              <a:spLocks noChangeAspect="1" noChangeShapeType="1"/>
            </p:cNvSpPr>
            <p:nvPr/>
          </p:nvSpPr>
          <p:spPr bwMode="auto">
            <a:xfrm flipV="1">
              <a:off x="3437" y="2029"/>
              <a:ext cx="0" cy="473"/>
            </a:xfrm>
            <a:prstGeom prst="line">
              <a:avLst/>
            </a:prstGeom>
            <a:noFill/>
            <a:ln w="0">
              <a:solidFill>
                <a:srgbClr val="000000"/>
              </a:solidFill>
              <a:round/>
              <a:headEnd/>
              <a:tailEnd/>
            </a:ln>
          </p:spPr>
          <p:txBody>
            <a:bodyPr/>
            <a:lstStyle/>
            <a:p>
              <a:endParaRPr lang="nl-BE"/>
            </a:p>
          </p:txBody>
        </p:sp>
        <p:sp>
          <p:nvSpPr>
            <p:cNvPr id="112" name="Freeform 150"/>
            <p:cNvSpPr>
              <a:spLocks noChangeAspect="1"/>
            </p:cNvSpPr>
            <p:nvPr/>
          </p:nvSpPr>
          <p:spPr bwMode="auto">
            <a:xfrm>
              <a:off x="3446" y="2230"/>
              <a:ext cx="1146" cy="200"/>
            </a:xfrm>
            <a:custGeom>
              <a:avLst/>
              <a:gdLst/>
              <a:ahLst/>
              <a:cxnLst>
                <a:cxn ang="0">
                  <a:pos x="0" y="234"/>
                </a:cxn>
                <a:cxn ang="0">
                  <a:pos x="54" y="216"/>
                </a:cxn>
                <a:cxn ang="0">
                  <a:pos x="232" y="204"/>
                </a:cxn>
                <a:cxn ang="0">
                  <a:pos x="232" y="192"/>
                </a:cxn>
                <a:cxn ang="0">
                  <a:pos x="309" y="180"/>
                </a:cxn>
                <a:cxn ang="0">
                  <a:pos x="347" y="162"/>
                </a:cxn>
                <a:cxn ang="0">
                  <a:pos x="490" y="150"/>
                </a:cxn>
                <a:cxn ang="0">
                  <a:pos x="617" y="138"/>
                </a:cxn>
                <a:cxn ang="0">
                  <a:pos x="644" y="120"/>
                </a:cxn>
                <a:cxn ang="0">
                  <a:pos x="362" y="108"/>
                </a:cxn>
                <a:cxn ang="0">
                  <a:pos x="517" y="96"/>
                </a:cxn>
                <a:cxn ang="0">
                  <a:pos x="555" y="78"/>
                </a:cxn>
                <a:cxn ang="0">
                  <a:pos x="463" y="66"/>
                </a:cxn>
                <a:cxn ang="0">
                  <a:pos x="478" y="54"/>
                </a:cxn>
                <a:cxn ang="0">
                  <a:pos x="502" y="42"/>
                </a:cxn>
                <a:cxn ang="0">
                  <a:pos x="656" y="24"/>
                </a:cxn>
                <a:cxn ang="0">
                  <a:pos x="1092" y="12"/>
                </a:cxn>
                <a:cxn ang="0">
                  <a:pos x="1273" y="0"/>
                </a:cxn>
              </a:cxnLst>
              <a:rect l="0" t="0" r="r" b="b"/>
              <a:pathLst>
                <a:path w="1273" h="234">
                  <a:moveTo>
                    <a:pt x="0" y="234"/>
                  </a:moveTo>
                  <a:lnTo>
                    <a:pt x="54" y="216"/>
                  </a:lnTo>
                  <a:lnTo>
                    <a:pt x="232" y="204"/>
                  </a:lnTo>
                  <a:lnTo>
                    <a:pt x="232" y="192"/>
                  </a:lnTo>
                  <a:lnTo>
                    <a:pt x="309" y="180"/>
                  </a:lnTo>
                  <a:lnTo>
                    <a:pt x="347" y="162"/>
                  </a:lnTo>
                  <a:lnTo>
                    <a:pt x="490" y="150"/>
                  </a:lnTo>
                  <a:lnTo>
                    <a:pt x="617" y="138"/>
                  </a:lnTo>
                  <a:lnTo>
                    <a:pt x="644" y="120"/>
                  </a:lnTo>
                  <a:lnTo>
                    <a:pt x="362" y="108"/>
                  </a:lnTo>
                  <a:lnTo>
                    <a:pt x="517" y="96"/>
                  </a:lnTo>
                  <a:lnTo>
                    <a:pt x="555" y="78"/>
                  </a:lnTo>
                  <a:lnTo>
                    <a:pt x="463" y="66"/>
                  </a:lnTo>
                  <a:lnTo>
                    <a:pt x="478" y="54"/>
                  </a:lnTo>
                  <a:lnTo>
                    <a:pt x="502" y="42"/>
                  </a:lnTo>
                  <a:lnTo>
                    <a:pt x="656" y="24"/>
                  </a:lnTo>
                  <a:lnTo>
                    <a:pt x="1092" y="12"/>
                  </a:lnTo>
                  <a:lnTo>
                    <a:pt x="1273" y="0"/>
                  </a:lnTo>
                </a:path>
              </a:pathLst>
            </a:custGeom>
            <a:noFill/>
            <a:ln w="28575" cmpd="sng">
              <a:solidFill>
                <a:schemeClr val="tx1"/>
              </a:solidFill>
              <a:prstDash val="solid"/>
              <a:round/>
              <a:headEnd/>
              <a:tailEnd/>
            </a:ln>
          </p:spPr>
          <p:txBody>
            <a:bodyPr/>
            <a:lstStyle/>
            <a:p>
              <a:endParaRPr lang="nl-BE"/>
            </a:p>
          </p:txBody>
        </p:sp>
        <p:sp>
          <p:nvSpPr>
            <p:cNvPr id="113" name="Freeform 151"/>
            <p:cNvSpPr>
              <a:spLocks noChangeAspect="1"/>
            </p:cNvSpPr>
            <p:nvPr/>
          </p:nvSpPr>
          <p:spPr bwMode="auto">
            <a:xfrm>
              <a:off x="3446" y="2086"/>
              <a:ext cx="1146" cy="144"/>
            </a:xfrm>
            <a:custGeom>
              <a:avLst/>
              <a:gdLst/>
              <a:ahLst/>
              <a:cxnLst>
                <a:cxn ang="0">
                  <a:pos x="1273" y="168"/>
                </a:cxn>
                <a:cxn ang="0">
                  <a:pos x="1003" y="150"/>
                </a:cxn>
                <a:cxn ang="0">
                  <a:pos x="1107" y="138"/>
                </a:cxn>
                <a:cxn ang="0">
                  <a:pos x="594" y="126"/>
                </a:cxn>
                <a:cxn ang="0">
                  <a:pos x="285" y="108"/>
                </a:cxn>
                <a:cxn ang="0">
                  <a:pos x="220" y="96"/>
                </a:cxn>
                <a:cxn ang="0">
                  <a:pos x="208" y="84"/>
                </a:cxn>
                <a:cxn ang="0">
                  <a:pos x="104" y="72"/>
                </a:cxn>
                <a:cxn ang="0">
                  <a:pos x="54" y="54"/>
                </a:cxn>
                <a:cxn ang="0">
                  <a:pos x="15" y="42"/>
                </a:cxn>
                <a:cxn ang="0">
                  <a:pos x="27" y="30"/>
                </a:cxn>
                <a:cxn ang="0">
                  <a:pos x="0" y="12"/>
                </a:cxn>
                <a:cxn ang="0">
                  <a:pos x="27" y="0"/>
                </a:cxn>
              </a:cxnLst>
              <a:rect l="0" t="0" r="r" b="b"/>
              <a:pathLst>
                <a:path w="1273" h="168">
                  <a:moveTo>
                    <a:pt x="1273" y="168"/>
                  </a:moveTo>
                  <a:lnTo>
                    <a:pt x="1003" y="150"/>
                  </a:lnTo>
                  <a:lnTo>
                    <a:pt x="1107" y="138"/>
                  </a:lnTo>
                  <a:lnTo>
                    <a:pt x="594" y="126"/>
                  </a:lnTo>
                  <a:lnTo>
                    <a:pt x="285" y="108"/>
                  </a:lnTo>
                  <a:lnTo>
                    <a:pt x="220" y="96"/>
                  </a:lnTo>
                  <a:lnTo>
                    <a:pt x="208" y="84"/>
                  </a:lnTo>
                  <a:lnTo>
                    <a:pt x="104" y="72"/>
                  </a:lnTo>
                  <a:lnTo>
                    <a:pt x="54" y="54"/>
                  </a:lnTo>
                  <a:lnTo>
                    <a:pt x="15" y="42"/>
                  </a:lnTo>
                  <a:lnTo>
                    <a:pt x="27" y="30"/>
                  </a:lnTo>
                  <a:lnTo>
                    <a:pt x="0" y="12"/>
                  </a:lnTo>
                  <a:lnTo>
                    <a:pt x="27" y="0"/>
                  </a:lnTo>
                </a:path>
              </a:pathLst>
            </a:custGeom>
            <a:noFill/>
            <a:ln w="28575" cmpd="sng">
              <a:solidFill>
                <a:schemeClr val="tx1"/>
              </a:solidFill>
              <a:prstDash val="solid"/>
              <a:round/>
              <a:headEnd/>
              <a:tailEnd/>
            </a:ln>
          </p:spPr>
          <p:txBody>
            <a:bodyPr/>
            <a:lstStyle/>
            <a:p>
              <a:endParaRPr lang="nl-BE"/>
            </a:p>
          </p:txBody>
        </p:sp>
        <p:sp>
          <p:nvSpPr>
            <p:cNvPr id="114" name="Freeform 152"/>
            <p:cNvSpPr>
              <a:spLocks noChangeAspect="1"/>
            </p:cNvSpPr>
            <p:nvPr/>
          </p:nvSpPr>
          <p:spPr bwMode="auto">
            <a:xfrm flipV="1">
              <a:off x="3446" y="2304"/>
              <a:ext cx="1138" cy="41"/>
            </a:xfrm>
            <a:custGeom>
              <a:avLst/>
              <a:gdLst/>
              <a:ahLst/>
              <a:cxnLst>
                <a:cxn ang="0">
                  <a:pos x="0" y="0"/>
                </a:cxn>
                <a:cxn ang="0">
                  <a:pos x="39" y="0"/>
                </a:cxn>
                <a:cxn ang="0">
                  <a:pos x="78" y="0"/>
                </a:cxn>
                <a:cxn ang="0">
                  <a:pos x="116" y="0"/>
                </a:cxn>
                <a:cxn ang="0">
                  <a:pos x="155" y="0"/>
                </a:cxn>
                <a:cxn ang="0">
                  <a:pos x="193" y="0"/>
                </a:cxn>
                <a:cxn ang="0">
                  <a:pos x="232" y="0"/>
                </a:cxn>
                <a:cxn ang="0">
                  <a:pos x="270" y="0"/>
                </a:cxn>
                <a:cxn ang="0">
                  <a:pos x="309" y="0"/>
                </a:cxn>
                <a:cxn ang="0">
                  <a:pos x="347" y="0"/>
                </a:cxn>
                <a:cxn ang="0">
                  <a:pos x="386" y="0"/>
                </a:cxn>
                <a:cxn ang="0">
                  <a:pos x="425" y="0"/>
                </a:cxn>
                <a:cxn ang="0">
                  <a:pos x="463" y="0"/>
                </a:cxn>
                <a:cxn ang="0">
                  <a:pos x="502" y="0"/>
                </a:cxn>
                <a:cxn ang="0">
                  <a:pos x="540" y="0"/>
                </a:cxn>
                <a:cxn ang="0">
                  <a:pos x="579" y="0"/>
                </a:cxn>
                <a:cxn ang="0">
                  <a:pos x="617" y="0"/>
                </a:cxn>
                <a:cxn ang="0">
                  <a:pos x="656" y="0"/>
                </a:cxn>
                <a:cxn ang="0">
                  <a:pos x="694" y="0"/>
                </a:cxn>
                <a:cxn ang="0">
                  <a:pos x="733" y="0"/>
                </a:cxn>
                <a:cxn ang="0">
                  <a:pos x="772" y="0"/>
                </a:cxn>
                <a:cxn ang="0">
                  <a:pos x="810" y="0"/>
                </a:cxn>
                <a:cxn ang="0">
                  <a:pos x="849" y="0"/>
                </a:cxn>
                <a:cxn ang="0">
                  <a:pos x="887" y="0"/>
                </a:cxn>
                <a:cxn ang="0">
                  <a:pos x="926" y="0"/>
                </a:cxn>
                <a:cxn ang="0">
                  <a:pos x="964" y="0"/>
                </a:cxn>
                <a:cxn ang="0">
                  <a:pos x="1003" y="0"/>
                </a:cxn>
                <a:cxn ang="0">
                  <a:pos x="1042" y="0"/>
                </a:cxn>
                <a:cxn ang="0">
                  <a:pos x="1080" y="0"/>
                </a:cxn>
                <a:cxn ang="0">
                  <a:pos x="1119" y="0"/>
                </a:cxn>
              </a:cxnLst>
              <a:rect l="0" t="0" r="r" b="b"/>
              <a:pathLst>
                <a:path w="1119">
                  <a:moveTo>
                    <a:pt x="0" y="0"/>
                  </a:moveTo>
                  <a:lnTo>
                    <a:pt x="39" y="0"/>
                  </a:lnTo>
                  <a:lnTo>
                    <a:pt x="78" y="0"/>
                  </a:lnTo>
                  <a:lnTo>
                    <a:pt x="116" y="0"/>
                  </a:lnTo>
                  <a:lnTo>
                    <a:pt x="155" y="0"/>
                  </a:lnTo>
                  <a:lnTo>
                    <a:pt x="193" y="0"/>
                  </a:lnTo>
                  <a:lnTo>
                    <a:pt x="232" y="0"/>
                  </a:lnTo>
                  <a:lnTo>
                    <a:pt x="270" y="0"/>
                  </a:lnTo>
                  <a:lnTo>
                    <a:pt x="309" y="0"/>
                  </a:lnTo>
                  <a:lnTo>
                    <a:pt x="347" y="0"/>
                  </a:lnTo>
                  <a:lnTo>
                    <a:pt x="386" y="0"/>
                  </a:lnTo>
                  <a:lnTo>
                    <a:pt x="425" y="0"/>
                  </a:lnTo>
                  <a:lnTo>
                    <a:pt x="463" y="0"/>
                  </a:lnTo>
                  <a:lnTo>
                    <a:pt x="502" y="0"/>
                  </a:lnTo>
                  <a:lnTo>
                    <a:pt x="540" y="0"/>
                  </a:lnTo>
                  <a:lnTo>
                    <a:pt x="579" y="0"/>
                  </a:lnTo>
                  <a:lnTo>
                    <a:pt x="617" y="0"/>
                  </a:lnTo>
                  <a:lnTo>
                    <a:pt x="656" y="0"/>
                  </a:lnTo>
                  <a:lnTo>
                    <a:pt x="694" y="0"/>
                  </a:lnTo>
                  <a:lnTo>
                    <a:pt x="733" y="0"/>
                  </a:lnTo>
                  <a:lnTo>
                    <a:pt x="772" y="0"/>
                  </a:lnTo>
                  <a:lnTo>
                    <a:pt x="810" y="0"/>
                  </a:lnTo>
                  <a:lnTo>
                    <a:pt x="849" y="0"/>
                  </a:lnTo>
                  <a:lnTo>
                    <a:pt x="887" y="0"/>
                  </a:lnTo>
                  <a:lnTo>
                    <a:pt x="926" y="0"/>
                  </a:lnTo>
                  <a:lnTo>
                    <a:pt x="964" y="0"/>
                  </a:lnTo>
                  <a:lnTo>
                    <a:pt x="1003" y="0"/>
                  </a:lnTo>
                  <a:lnTo>
                    <a:pt x="1042" y="0"/>
                  </a:lnTo>
                  <a:lnTo>
                    <a:pt x="1080" y="0"/>
                  </a:lnTo>
                  <a:lnTo>
                    <a:pt x="1119" y="0"/>
                  </a:lnTo>
                </a:path>
              </a:pathLst>
            </a:custGeom>
            <a:noFill/>
            <a:ln w="28575" cmpd="sng">
              <a:solidFill>
                <a:srgbClr val="007F00"/>
              </a:solidFill>
              <a:prstDash val="sysDashDot"/>
              <a:round/>
              <a:headEnd/>
              <a:tailEnd/>
            </a:ln>
          </p:spPr>
          <p:txBody>
            <a:bodyPr/>
            <a:lstStyle/>
            <a:p>
              <a:endParaRPr lang="nl-BE"/>
            </a:p>
          </p:txBody>
        </p:sp>
        <p:sp>
          <p:nvSpPr>
            <p:cNvPr id="115" name="Rectangle 153"/>
            <p:cNvSpPr>
              <a:spLocks noChangeAspect="1" noChangeArrowheads="1"/>
            </p:cNvSpPr>
            <p:nvPr/>
          </p:nvSpPr>
          <p:spPr bwMode="auto">
            <a:xfrm>
              <a:off x="3437" y="2667"/>
              <a:ext cx="1155" cy="478"/>
            </a:xfrm>
            <a:prstGeom prst="rect">
              <a:avLst/>
            </a:prstGeom>
            <a:solidFill>
              <a:srgbClr val="FFFFFF"/>
            </a:solidFill>
            <a:ln w="9525">
              <a:noFill/>
              <a:miter lim="800000"/>
              <a:headEnd/>
              <a:tailEnd/>
            </a:ln>
          </p:spPr>
          <p:txBody>
            <a:bodyPr/>
            <a:lstStyle/>
            <a:p>
              <a:endParaRPr lang="nl-BE"/>
            </a:p>
          </p:txBody>
        </p:sp>
        <p:sp>
          <p:nvSpPr>
            <p:cNvPr id="116" name="Rectangle 154"/>
            <p:cNvSpPr>
              <a:spLocks noChangeAspect="1" noChangeArrowheads="1"/>
            </p:cNvSpPr>
            <p:nvPr/>
          </p:nvSpPr>
          <p:spPr bwMode="auto">
            <a:xfrm>
              <a:off x="3437" y="2667"/>
              <a:ext cx="1155" cy="478"/>
            </a:xfrm>
            <a:prstGeom prst="rect">
              <a:avLst/>
            </a:prstGeom>
            <a:noFill/>
            <a:ln w="0">
              <a:solidFill>
                <a:srgbClr val="FFFFFF"/>
              </a:solidFill>
              <a:miter lim="800000"/>
              <a:headEnd/>
              <a:tailEnd/>
            </a:ln>
          </p:spPr>
          <p:txBody>
            <a:bodyPr/>
            <a:lstStyle/>
            <a:p>
              <a:endParaRPr lang="nl-BE"/>
            </a:p>
          </p:txBody>
        </p:sp>
        <p:sp>
          <p:nvSpPr>
            <p:cNvPr id="117" name="Freeform 155"/>
            <p:cNvSpPr>
              <a:spLocks noChangeAspect="1"/>
            </p:cNvSpPr>
            <p:nvPr/>
          </p:nvSpPr>
          <p:spPr bwMode="auto">
            <a:xfrm>
              <a:off x="3437" y="2667"/>
              <a:ext cx="0" cy="478"/>
            </a:xfrm>
            <a:custGeom>
              <a:avLst/>
              <a:gdLst/>
              <a:ahLst/>
              <a:cxnLst>
                <a:cxn ang="0">
                  <a:pos x="0" y="93"/>
                </a:cxn>
                <a:cxn ang="0">
                  <a:pos x="0" y="0"/>
                </a:cxn>
                <a:cxn ang="0">
                  <a:pos x="0" y="0"/>
                </a:cxn>
              </a:cxnLst>
              <a:rect l="0" t="0" r="r" b="b"/>
              <a:pathLst>
                <a:path h="93">
                  <a:moveTo>
                    <a:pt x="0" y="93"/>
                  </a:moveTo>
                  <a:lnTo>
                    <a:pt x="0" y="0"/>
                  </a:lnTo>
                  <a:lnTo>
                    <a:pt x="0" y="0"/>
                  </a:lnTo>
                </a:path>
              </a:pathLst>
            </a:custGeom>
            <a:noFill/>
            <a:ln w="0">
              <a:solidFill>
                <a:srgbClr val="000000"/>
              </a:solidFill>
              <a:prstDash val="sysDot"/>
              <a:round/>
              <a:headEnd/>
              <a:tailEnd/>
            </a:ln>
          </p:spPr>
          <p:txBody>
            <a:bodyPr/>
            <a:lstStyle/>
            <a:p>
              <a:endParaRPr lang="nl-BE"/>
            </a:p>
          </p:txBody>
        </p:sp>
        <p:sp>
          <p:nvSpPr>
            <p:cNvPr id="118" name="Freeform 156"/>
            <p:cNvSpPr>
              <a:spLocks noChangeAspect="1"/>
            </p:cNvSpPr>
            <p:nvPr/>
          </p:nvSpPr>
          <p:spPr bwMode="auto">
            <a:xfrm>
              <a:off x="3551" y="2667"/>
              <a:ext cx="1" cy="478"/>
            </a:xfrm>
            <a:custGeom>
              <a:avLst/>
              <a:gdLst/>
              <a:ahLst/>
              <a:cxnLst>
                <a:cxn ang="0">
                  <a:pos x="0" y="93"/>
                </a:cxn>
                <a:cxn ang="0">
                  <a:pos x="0" y="0"/>
                </a:cxn>
                <a:cxn ang="0">
                  <a:pos x="0" y="0"/>
                </a:cxn>
              </a:cxnLst>
              <a:rect l="0" t="0" r="r" b="b"/>
              <a:pathLst>
                <a:path h="93">
                  <a:moveTo>
                    <a:pt x="0" y="93"/>
                  </a:moveTo>
                  <a:lnTo>
                    <a:pt x="0" y="0"/>
                  </a:lnTo>
                  <a:lnTo>
                    <a:pt x="0" y="0"/>
                  </a:lnTo>
                </a:path>
              </a:pathLst>
            </a:custGeom>
            <a:noFill/>
            <a:ln w="0">
              <a:solidFill>
                <a:srgbClr val="000000"/>
              </a:solidFill>
              <a:prstDash val="sysDot"/>
              <a:round/>
              <a:headEnd/>
              <a:tailEnd/>
            </a:ln>
          </p:spPr>
          <p:txBody>
            <a:bodyPr/>
            <a:lstStyle/>
            <a:p>
              <a:endParaRPr lang="nl-BE"/>
            </a:p>
          </p:txBody>
        </p:sp>
        <p:sp>
          <p:nvSpPr>
            <p:cNvPr id="119" name="Freeform 157"/>
            <p:cNvSpPr>
              <a:spLocks noChangeAspect="1"/>
            </p:cNvSpPr>
            <p:nvPr/>
          </p:nvSpPr>
          <p:spPr bwMode="auto">
            <a:xfrm>
              <a:off x="3669" y="2667"/>
              <a:ext cx="1" cy="478"/>
            </a:xfrm>
            <a:custGeom>
              <a:avLst/>
              <a:gdLst/>
              <a:ahLst/>
              <a:cxnLst>
                <a:cxn ang="0">
                  <a:pos x="0" y="93"/>
                </a:cxn>
                <a:cxn ang="0">
                  <a:pos x="0" y="0"/>
                </a:cxn>
                <a:cxn ang="0">
                  <a:pos x="0" y="0"/>
                </a:cxn>
              </a:cxnLst>
              <a:rect l="0" t="0" r="r" b="b"/>
              <a:pathLst>
                <a:path h="93">
                  <a:moveTo>
                    <a:pt x="0" y="93"/>
                  </a:moveTo>
                  <a:lnTo>
                    <a:pt x="0" y="0"/>
                  </a:lnTo>
                  <a:lnTo>
                    <a:pt x="0" y="0"/>
                  </a:lnTo>
                </a:path>
              </a:pathLst>
            </a:custGeom>
            <a:noFill/>
            <a:ln w="0">
              <a:solidFill>
                <a:srgbClr val="000000"/>
              </a:solidFill>
              <a:prstDash val="sysDot"/>
              <a:round/>
              <a:headEnd/>
              <a:tailEnd/>
            </a:ln>
          </p:spPr>
          <p:txBody>
            <a:bodyPr/>
            <a:lstStyle/>
            <a:p>
              <a:endParaRPr lang="nl-BE"/>
            </a:p>
          </p:txBody>
        </p:sp>
        <p:sp>
          <p:nvSpPr>
            <p:cNvPr id="120" name="Freeform 158"/>
            <p:cNvSpPr>
              <a:spLocks noChangeAspect="1"/>
            </p:cNvSpPr>
            <p:nvPr/>
          </p:nvSpPr>
          <p:spPr bwMode="auto">
            <a:xfrm>
              <a:off x="3783" y="2667"/>
              <a:ext cx="1" cy="478"/>
            </a:xfrm>
            <a:custGeom>
              <a:avLst/>
              <a:gdLst/>
              <a:ahLst/>
              <a:cxnLst>
                <a:cxn ang="0">
                  <a:pos x="0" y="93"/>
                </a:cxn>
                <a:cxn ang="0">
                  <a:pos x="0" y="0"/>
                </a:cxn>
                <a:cxn ang="0">
                  <a:pos x="0" y="0"/>
                </a:cxn>
              </a:cxnLst>
              <a:rect l="0" t="0" r="r" b="b"/>
              <a:pathLst>
                <a:path h="93">
                  <a:moveTo>
                    <a:pt x="0" y="93"/>
                  </a:moveTo>
                  <a:lnTo>
                    <a:pt x="0" y="0"/>
                  </a:lnTo>
                  <a:lnTo>
                    <a:pt x="0" y="0"/>
                  </a:lnTo>
                </a:path>
              </a:pathLst>
            </a:custGeom>
            <a:noFill/>
            <a:ln w="0">
              <a:solidFill>
                <a:srgbClr val="000000"/>
              </a:solidFill>
              <a:prstDash val="sysDot"/>
              <a:round/>
              <a:headEnd/>
              <a:tailEnd/>
            </a:ln>
          </p:spPr>
          <p:txBody>
            <a:bodyPr/>
            <a:lstStyle/>
            <a:p>
              <a:endParaRPr lang="nl-BE"/>
            </a:p>
          </p:txBody>
        </p:sp>
        <p:sp>
          <p:nvSpPr>
            <p:cNvPr id="121" name="Freeform 159"/>
            <p:cNvSpPr>
              <a:spLocks noChangeAspect="1"/>
            </p:cNvSpPr>
            <p:nvPr/>
          </p:nvSpPr>
          <p:spPr bwMode="auto">
            <a:xfrm>
              <a:off x="3898" y="2667"/>
              <a:ext cx="1" cy="478"/>
            </a:xfrm>
            <a:custGeom>
              <a:avLst/>
              <a:gdLst/>
              <a:ahLst/>
              <a:cxnLst>
                <a:cxn ang="0">
                  <a:pos x="0" y="93"/>
                </a:cxn>
                <a:cxn ang="0">
                  <a:pos x="0" y="0"/>
                </a:cxn>
                <a:cxn ang="0">
                  <a:pos x="0" y="0"/>
                </a:cxn>
              </a:cxnLst>
              <a:rect l="0" t="0" r="r" b="b"/>
              <a:pathLst>
                <a:path h="93">
                  <a:moveTo>
                    <a:pt x="0" y="93"/>
                  </a:moveTo>
                  <a:lnTo>
                    <a:pt x="0" y="0"/>
                  </a:lnTo>
                  <a:lnTo>
                    <a:pt x="0" y="0"/>
                  </a:lnTo>
                </a:path>
              </a:pathLst>
            </a:custGeom>
            <a:noFill/>
            <a:ln w="0">
              <a:solidFill>
                <a:srgbClr val="000000"/>
              </a:solidFill>
              <a:prstDash val="sysDot"/>
              <a:round/>
              <a:headEnd/>
              <a:tailEnd/>
            </a:ln>
          </p:spPr>
          <p:txBody>
            <a:bodyPr/>
            <a:lstStyle/>
            <a:p>
              <a:endParaRPr lang="nl-BE"/>
            </a:p>
          </p:txBody>
        </p:sp>
        <p:sp>
          <p:nvSpPr>
            <p:cNvPr id="122" name="Freeform 160"/>
            <p:cNvSpPr>
              <a:spLocks noChangeAspect="1"/>
            </p:cNvSpPr>
            <p:nvPr/>
          </p:nvSpPr>
          <p:spPr bwMode="auto">
            <a:xfrm>
              <a:off x="4015" y="2667"/>
              <a:ext cx="1" cy="478"/>
            </a:xfrm>
            <a:custGeom>
              <a:avLst/>
              <a:gdLst/>
              <a:ahLst/>
              <a:cxnLst>
                <a:cxn ang="0">
                  <a:pos x="0" y="93"/>
                </a:cxn>
                <a:cxn ang="0">
                  <a:pos x="0" y="0"/>
                </a:cxn>
                <a:cxn ang="0">
                  <a:pos x="0" y="0"/>
                </a:cxn>
              </a:cxnLst>
              <a:rect l="0" t="0" r="r" b="b"/>
              <a:pathLst>
                <a:path h="93">
                  <a:moveTo>
                    <a:pt x="0" y="93"/>
                  </a:moveTo>
                  <a:lnTo>
                    <a:pt x="0" y="0"/>
                  </a:lnTo>
                  <a:lnTo>
                    <a:pt x="0" y="0"/>
                  </a:lnTo>
                </a:path>
              </a:pathLst>
            </a:custGeom>
            <a:noFill/>
            <a:ln w="0">
              <a:solidFill>
                <a:srgbClr val="000000"/>
              </a:solidFill>
              <a:prstDash val="sysDot"/>
              <a:round/>
              <a:headEnd/>
              <a:tailEnd/>
            </a:ln>
          </p:spPr>
          <p:txBody>
            <a:bodyPr/>
            <a:lstStyle/>
            <a:p>
              <a:endParaRPr lang="nl-BE"/>
            </a:p>
          </p:txBody>
        </p:sp>
        <p:sp>
          <p:nvSpPr>
            <p:cNvPr id="123" name="Freeform 161"/>
            <p:cNvSpPr>
              <a:spLocks noChangeAspect="1"/>
            </p:cNvSpPr>
            <p:nvPr/>
          </p:nvSpPr>
          <p:spPr bwMode="auto">
            <a:xfrm>
              <a:off x="4130" y="2667"/>
              <a:ext cx="1" cy="478"/>
            </a:xfrm>
            <a:custGeom>
              <a:avLst/>
              <a:gdLst/>
              <a:ahLst/>
              <a:cxnLst>
                <a:cxn ang="0">
                  <a:pos x="0" y="93"/>
                </a:cxn>
                <a:cxn ang="0">
                  <a:pos x="0" y="0"/>
                </a:cxn>
                <a:cxn ang="0">
                  <a:pos x="0" y="0"/>
                </a:cxn>
              </a:cxnLst>
              <a:rect l="0" t="0" r="r" b="b"/>
              <a:pathLst>
                <a:path h="93">
                  <a:moveTo>
                    <a:pt x="0" y="93"/>
                  </a:moveTo>
                  <a:lnTo>
                    <a:pt x="0" y="0"/>
                  </a:lnTo>
                  <a:lnTo>
                    <a:pt x="0" y="0"/>
                  </a:lnTo>
                </a:path>
              </a:pathLst>
            </a:custGeom>
            <a:noFill/>
            <a:ln w="0">
              <a:solidFill>
                <a:srgbClr val="000000"/>
              </a:solidFill>
              <a:prstDash val="sysDot"/>
              <a:round/>
              <a:headEnd/>
              <a:tailEnd/>
            </a:ln>
          </p:spPr>
          <p:txBody>
            <a:bodyPr/>
            <a:lstStyle/>
            <a:p>
              <a:endParaRPr lang="nl-BE"/>
            </a:p>
          </p:txBody>
        </p:sp>
        <p:sp>
          <p:nvSpPr>
            <p:cNvPr id="124" name="Freeform 162"/>
            <p:cNvSpPr>
              <a:spLocks noChangeAspect="1"/>
            </p:cNvSpPr>
            <p:nvPr/>
          </p:nvSpPr>
          <p:spPr bwMode="auto">
            <a:xfrm>
              <a:off x="4244" y="2667"/>
              <a:ext cx="1" cy="478"/>
            </a:xfrm>
            <a:custGeom>
              <a:avLst/>
              <a:gdLst/>
              <a:ahLst/>
              <a:cxnLst>
                <a:cxn ang="0">
                  <a:pos x="0" y="93"/>
                </a:cxn>
                <a:cxn ang="0">
                  <a:pos x="0" y="0"/>
                </a:cxn>
                <a:cxn ang="0">
                  <a:pos x="0" y="0"/>
                </a:cxn>
              </a:cxnLst>
              <a:rect l="0" t="0" r="r" b="b"/>
              <a:pathLst>
                <a:path h="93">
                  <a:moveTo>
                    <a:pt x="0" y="93"/>
                  </a:moveTo>
                  <a:lnTo>
                    <a:pt x="0" y="0"/>
                  </a:lnTo>
                  <a:lnTo>
                    <a:pt x="0" y="0"/>
                  </a:lnTo>
                </a:path>
              </a:pathLst>
            </a:custGeom>
            <a:noFill/>
            <a:ln w="0">
              <a:solidFill>
                <a:srgbClr val="000000"/>
              </a:solidFill>
              <a:prstDash val="sysDot"/>
              <a:round/>
              <a:headEnd/>
              <a:tailEnd/>
            </a:ln>
          </p:spPr>
          <p:txBody>
            <a:bodyPr/>
            <a:lstStyle/>
            <a:p>
              <a:endParaRPr lang="nl-BE"/>
            </a:p>
          </p:txBody>
        </p:sp>
        <p:sp>
          <p:nvSpPr>
            <p:cNvPr id="125" name="Freeform 163"/>
            <p:cNvSpPr>
              <a:spLocks noChangeAspect="1"/>
            </p:cNvSpPr>
            <p:nvPr/>
          </p:nvSpPr>
          <p:spPr bwMode="auto">
            <a:xfrm>
              <a:off x="4359" y="2667"/>
              <a:ext cx="1" cy="478"/>
            </a:xfrm>
            <a:custGeom>
              <a:avLst/>
              <a:gdLst/>
              <a:ahLst/>
              <a:cxnLst>
                <a:cxn ang="0">
                  <a:pos x="0" y="93"/>
                </a:cxn>
                <a:cxn ang="0">
                  <a:pos x="0" y="0"/>
                </a:cxn>
                <a:cxn ang="0">
                  <a:pos x="0" y="0"/>
                </a:cxn>
              </a:cxnLst>
              <a:rect l="0" t="0" r="r" b="b"/>
              <a:pathLst>
                <a:path h="93">
                  <a:moveTo>
                    <a:pt x="0" y="93"/>
                  </a:moveTo>
                  <a:lnTo>
                    <a:pt x="0" y="0"/>
                  </a:lnTo>
                  <a:lnTo>
                    <a:pt x="0" y="0"/>
                  </a:lnTo>
                </a:path>
              </a:pathLst>
            </a:custGeom>
            <a:noFill/>
            <a:ln w="0">
              <a:solidFill>
                <a:srgbClr val="000000"/>
              </a:solidFill>
              <a:prstDash val="sysDot"/>
              <a:round/>
              <a:headEnd/>
              <a:tailEnd/>
            </a:ln>
          </p:spPr>
          <p:txBody>
            <a:bodyPr/>
            <a:lstStyle/>
            <a:p>
              <a:endParaRPr lang="nl-BE"/>
            </a:p>
          </p:txBody>
        </p:sp>
        <p:sp>
          <p:nvSpPr>
            <p:cNvPr id="126" name="Freeform 164"/>
            <p:cNvSpPr>
              <a:spLocks noChangeAspect="1"/>
            </p:cNvSpPr>
            <p:nvPr/>
          </p:nvSpPr>
          <p:spPr bwMode="auto">
            <a:xfrm>
              <a:off x="4476" y="2667"/>
              <a:ext cx="1" cy="478"/>
            </a:xfrm>
            <a:custGeom>
              <a:avLst/>
              <a:gdLst/>
              <a:ahLst/>
              <a:cxnLst>
                <a:cxn ang="0">
                  <a:pos x="0" y="93"/>
                </a:cxn>
                <a:cxn ang="0">
                  <a:pos x="0" y="0"/>
                </a:cxn>
                <a:cxn ang="0">
                  <a:pos x="0" y="0"/>
                </a:cxn>
              </a:cxnLst>
              <a:rect l="0" t="0" r="r" b="b"/>
              <a:pathLst>
                <a:path h="93">
                  <a:moveTo>
                    <a:pt x="0" y="93"/>
                  </a:moveTo>
                  <a:lnTo>
                    <a:pt x="0" y="0"/>
                  </a:lnTo>
                  <a:lnTo>
                    <a:pt x="0" y="0"/>
                  </a:lnTo>
                </a:path>
              </a:pathLst>
            </a:custGeom>
            <a:noFill/>
            <a:ln w="0">
              <a:solidFill>
                <a:srgbClr val="000000"/>
              </a:solidFill>
              <a:prstDash val="sysDot"/>
              <a:round/>
              <a:headEnd/>
              <a:tailEnd/>
            </a:ln>
          </p:spPr>
          <p:txBody>
            <a:bodyPr/>
            <a:lstStyle/>
            <a:p>
              <a:endParaRPr lang="nl-BE"/>
            </a:p>
          </p:txBody>
        </p:sp>
        <p:sp>
          <p:nvSpPr>
            <p:cNvPr id="127" name="Freeform 165"/>
            <p:cNvSpPr>
              <a:spLocks noChangeAspect="1"/>
            </p:cNvSpPr>
            <p:nvPr/>
          </p:nvSpPr>
          <p:spPr bwMode="auto">
            <a:xfrm>
              <a:off x="4592" y="2667"/>
              <a:ext cx="0" cy="478"/>
            </a:xfrm>
            <a:custGeom>
              <a:avLst/>
              <a:gdLst/>
              <a:ahLst/>
              <a:cxnLst>
                <a:cxn ang="0">
                  <a:pos x="0" y="93"/>
                </a:cxn>
                <a:cxn ang="0">
                  <a:pos x="0" y="0"/>
                </a:cxn>
                <a:cxn ang="0">
                  <a:pos x="0" y="0"/>
                </a:cxn>
              </a:cxnLst>
              <a:rect l="0" t="0" r="r" b="b"/>
              <a:pathLst>
                <a:path h="93">
                  <a:moveTo>
                    <a:pt x="0" y="93"/>
                  </a:moveTo>
                  <a:lnTo>
                    <a:pt x="0" y="0"/>
                  </a:lnTo>
                  <a:lnTo>
                    <a:pt x="0" y="0"/>
                  </a:lnTo>
                </a:path>
              </a:pathLst>
            </a:custGeom>
            <a:noFill/>
            <a:ln w="0">
              <a:solidFill>
                <a:srgbClr val="000000"/>
              </a:solidFill>
              <a:prstDash val="sysDot"/>
              <a:round/>
              <a:headEnd/>
              <a:tailEnd/>
            </a:ln>
          </p:spPr>
          <p:txBody>
            <a:bodyPr/>
            <a:lstStyle/>
            <a:p>
              <a:endParaRPr lang="nl-BE"/>
            </a:p>
          </p:txBody>
        </p:sp>
        <p:sp>
          <p:nvSpPr>
            <p:cNvPr id="128" name="Freeform 166"/>
            <p:cNvSpPr>
              <a:spLocks noChangeAspect="1"/>
            </p:cNvSpPr>
            <p:nvPr/>
          </p:nvSpPr>
          <p:spPr bwMode="auto">
            <a:xfrm>
              <a:off x="3437" y="3084"/>
              <a:ext cx="1155" cy="1"/>
            </a:xfrm>
            <a:custGeom>
              <a:avLst/>
              <a:gdLst/>
              <a:ahLst/>
              <a:cxnLst>
                <a:cxn ang="0">
                  <a:pos x="0" y="0"/>
                </a:cxn>
                <a:cxn ang="0">
                  <a:pos x="433" y="0"/>
                </a:cxn>
                <a:cxn ang="0">
                  <a:pos x="433" y="0"/>
                </a:cxn>
              </a:cxnLst>
              <a:rect l="0" t="0" r="r" b="b"/>
              <a:pathLst>
                <a:path w="433">
                  <a:moveTo>
                    <a:pt x="0" y="0"/>
                  </a:moveTo>
                  <a:lnTo>
                    <a:pt x="433" y="0"/>
                  </a:lnTo>
                  <a:lnTo>
                    <a:pt x="433" y="0"/>
                  </a:lnTo>
                </a:path>
              </a:pathLst>
            </a:custGeom>
            <a:noFill/>
            <a:ln w="0">
              <a:solidFill>
                <a:srgbClr val="000000"/>
              </a:solidFill>
              <a:prstDash val="sysDot"/>
              <a:round/>
              <a:headEnd/>
              <a:tailEnd/>
            </a:ln>
          </p:spPr>
          <p:txBody>
            <a:bodyPr/>
            <a:lstStyle/>
            <a:p>
              <a:endParaRPr lang="nl-BE"/>
            </a:p>
          </p:txBody>
        </p:sp>
        <p:sp>
          <p:nvSpPr>
            <p:cNvPr id="129" name="Freeform 167"/>
            <p:cNvSpPr>
              <a:spLocks noChangeAspect="1"/>
            </p:cNvSpPr>
            <p:nvPr/>
          </p:nvSpPr>
          <p:spPr bwMode="auto">
            <a:xfrm>
              <a:off x="3437" y="2965"/>
              <a:ext cx="1155" cy="1"/>
            </a:xfrm>
            <a:custGeom>
              <a:avLst/>
              <a:gdLst/>
              <a:ahLst/>
              <a:cxnLst>
                <a:cxn ang="0">
                  <a:pos x="0" y="0"/>
                </a:cxn>
                <a:cxn ang="0">
                  <a:pos x="433" y="0"/>
                </a:cxn>
                <a:cxn ang="0">
                  <a:pos x="433" y="0"/>
                </a:cxn>
              </a:cxnLst>
              <a:rect l="0" t="0" r="r" b="b"/>
              <a:pathLst>
                <a:path w="433">
                  <a:moveTo>
                    <a:pt x="0" y="0"/>
                  </a:moveTo>
                  <a:lnTo>
                    <a:pt x="433" y="0"/>
                  </a:lnTo>
                  <a:lnTo>
                    <a:pt x="433" y="0"/>
                  </a:lnTo>
                </a:path>
              </a:pathLst>
            </a:custGeom>
            <a:noFill/>
            <a:ln w="0">
              <a:solidFill>
                <a:srgbClr val="000000"/>
              </a:solidFill>
              <a:prstDash val="sysDot"/>
              <a:round/>
              <a:headEnd/>
              <a:tailEnd/>
            </a:ln>
          </p:spPr>
          <p:txBody>
            <a:bodyPr/>
            <a:lstStyle/>
            <a:p>
              <a:endParaRPr lang="nl-BE"/>
            </a:p>
          </p:txBody>
        </p:sp>
        <p:sp>
          <p:nvSpPr>
            <p:cNvPr id="130" name="Freeform 168"/>
            <p:cNvSpPr>
              <a:spLocks noChangeAspect="1"/>
            </p:cNvSpPr>
            <p:nvPr/>
          </p:nvSpPr>
          <p:spPr bwMode="auto">
            <a:xfrm>
              <a:off x="3437" y="2847"/>
              <a:ext cx="1155" cy="1"/>
            </a:xfrm>
            <a:custGeom>
              <a:avLst/>
              <a:gdLst/>
              <a:ahLst/>
              <a:cxnLst>
                <a:cxn ang="0">
                  <a:pos x="0" y="0"/>
                </a:cxn>
                <a:cxn ang="0">
                  <a:pos x="433" y="0"/>
                </a:cxn>
                <a:cxn ang="0">
                  <a:pos x="433" y="0"/>
                </a:cxn>
              </a:cxnLst>
              <a:rect l="0" t="0" r="r" b="b"/>
              <a:pathLst>
                <a:path w="433">
                  <a:moveTo>
                    <a:pt x="0" y="0"/>
                  </a:moveTo>
                  <a:lnTo>
                    <a:pt x="433" y="0"/>
                  </a:lnTo>
                  <a:lnTo>
                    <a:pt x="433" y="0"/>
                  </a:lnTo>
                </a:path>
              </a:pathLst>
            </a:custGeom>
            <a:noFill/>
            <a:ln w="0">
              <a:solidFill>
                <a:srgbClr val="000000"/>
              </a:solidFill>
              <a:prstDash val="sysDot"/>
              <a:round/>
              <a:headEnd/>
              <a:tailEnd/>
            </a:ln>
          </p:spPr>
          <p:txBody>
            <a:bodyPr/>
            <a:lstStyle/>
            <a:p>
              <a:endParaRPr lang="nl-BE"/>
            </a:p>
          </p:txBody>
        </p:sp>
        <p:sp>
          <p:nvSpPr>
            <p:cNvPr id="131" name="Freeform 169"/>
            <p:cNvSpPr>
              <a:spLocks noChangeAspect="1"/>
            </p:cNvSpPr>
            <p:nvPr/>
          </p:nvSpPr>
          <p:spPr bwMode="auto">
            <a:xfrm>
              <a:off x="3437" y="2729"/>
              <a:ext cx="1155" cy="1"/>
            </a:xfrm>
            <a:custGeom>
              <a:avLst/>
              <a:gdLst/>
              <a:ahLst/>
              <a:cxnLst>
                <a:cxn ang="0">
                  <a:pos x="0" y="0"/>
                </a:cxn>
                <a:cxn ang="0">
                  <a:pos x="433" y="0"/>
                </a:cxn>
                <a:cxn ang="0">
                  <a:pos x="433" y="0"/>
                </a:cxn>
              </a:cxnLst>
              <a:rect l="0" t="0" r="r" b="b"/>
              <a:pathLst>
                <a:path w="433">
                  <a:moveTo>
                    <a:pt x="0" y="0"/>
                  </a:moveTo>
                  <a:lnTo>
                    <a:pt x="433" y="0"/>
                  </a:lnTo>
                  <a:lnTo>
                    <a:pt x="433" y="0"/>
                  </a:lnTo>
                </a:path>
              </a:pathLst>
            </a:custGeom>
            <a:noFill/>
            <a:ln w="0">
              <a:solidFill>
                <a:srgbClr val="000000"/>
              </a:solidFill>
              <a:prstDash val="sysDot"/>
              <a:round/>
              <a:headEnd/>
              <a:tailEnd/>
            </a:ln>
          </p:spPr>
          <p:txBody>
            <a:bodyPr/>
            <a:lstStyle/>
            <a:p>
              <a:endParaRPr lang="nl-BE"/>
            </a:p>
          </p:txBody>
        </p:sp>
        <p:sp>
          <p:nvSpPr>
            <p:cNvPr id="132" name="Line 170"/>
            <p:cNvSpPr>
              <a:spLocks noChangeAspect="1" noChangeShapeType="1"/>
            </p:cNvSpPr>
            <p:nvPr/>
          </p:nvSpPr>
          <p:spPr bwMode="auto">
            <a:xfrm>
              <a:off x="3437" y="2667"/>
              <a:ext cx="1155" cy="1"/>
            </a:xfrm>
            <a:prstGeom prst="line">
              <a:avLst/>
            </a:prstGeom>
            <a:noFill/>
            <a:ln w="0">
              <a:solidFill>
                <a:srgbClr val="000000"/>
              </a:solidFill>
              <a:round/>
              <a:headEnd/>
              <a:tailEnd/>
            </a:ln>
          </p:spPr>
          <p:txBody>
            <a:bodyPr/>
            <a:lstStyle/>
            <a:p>
              <a:endParaRPr lang="nl-BE"/>
            </a:p>
          </p:txBody>
        </p:sp>
        <p:sp>
          <p:nvSpPr>
            <p:cNvPr id="133" name="Line 171"/>
            <p:cNvSpPr>
              <a:spLocks noChangeAspect="1" noChangeShapeType="1"/>
            </p:cNvSpPr>
            <p:nvPr/>
          </p:nvSpPr>
          <p:spPr bwMode="auto">
            <a:xfrm>
              <a:off x="3437" y="3145"/>
              <a:ext cx="1155" cy="1"/>
            </a:xfrm>
            <a:prstGeom prst="line">
              <a:avLst/>
            </a:prstGeom>
            <a:noFill/>
            <a:ln w="0">
              <a:solidFill>
                <a:srgbClr val="000000"/>
              </a:solidFill>
              <a:round/>
              <a:headEnd/>
              <a:tailEnd/>
            </a:ln>
          </p:spPr>
          <p:txBody>
            <a:bodyPr/>
            <a:lstStyle/>
            <a:p>
              <a:endParaRPr lang="nl-BE"/>
            </a:p>
          </p:txBody>
        </p:sp>
        <p:sp>
          <p:nvSpPr>
            <p:cNvPr id="134" name="Line 172"/>
            <p:cNvSpPr>
              <a:spLocks noChangeAspect="1" noChangeShapeType="1"/>
            </p:cNvSpPr>
            <p:nvPr/>
          </p:nvSpPr>
          <p:spPr bwMode="auto">
            <a:xfrm flipV="1">
              <a:off x="4592" y="2667"/>
              <a:ext cx="0" cy="478"/>
            </a:xfrm>
            <a:prstGeom prst="line">
              <a:avLst/>
            </a:prstGeom>
            <a:noFill/>
            <a:ln w="0">
              <a:solidFill>
                <a:srgbClr val="000000"/>
              </a:solidFill>
              <a:round/>
              <a:headEnd/>
              <a:tailEnd/>
            </a:ln>
          </p:spPr>
          <p:txBody>
            <a:bodyPr/>
            <a:lstStyle/>
            <a:p>
              <a:endParaRPr lang="nl-BE"/>
            </a:p>
          </p:txBody>
        </p:sp>
        <p:sp>
          <p:nvSpPr>
            <p:cNvPr id="135" name="Line 173"/>
            <p:cNvSpPr>
              <a:spLocks noChangeAspect="1" noChangeShapeType="1"/>
            </p:cNvSpPr>
            <p:nvPr/>
          </p:nvSpPr>
          <p:spPr bwMode="auto">
            <a:xfrm flipV="1">
              <a:off x="3437" y="2667"/>
              <a:ext cx="0" cy="478"/>
            </a:xfrm>
            <a:prstGeom prst="line">
              <a:avLst/>
            </a:prstGeom>
            <a:noFill/>
            <a:ln w="0">
              <a:solidFill>
                <a:srgbClr val="000000"/>
              </a:solidFill>
              <a:round/>
              <a:headEnd/>
              <a:tailEnd/>
            </a:ln>
          </p:spPr>
          <p:txBody>
            <a:bodyPr/>
            <a:lstStyle/>
            <a:p>
              <a:endParaRPr lang="nl-BE"/>
            </a:p>
          </p:txBody>
        </p:sp>
        <p:sp>
          <p:nvSpPr>
            <p:cNvPr id="136" name="Line 174"/>
            <p:cNvSpPr>
              <a:spLocks noChangeAspect="1" noChangeShapeType="1"/>
            </p:cNvSpPr>
            <p:nvPr/>
          </p:nvSpPr>
          <p:spPr bwMode="auto">
            <a:xfrm>
              <a:off x="3437" y="3145"/>
              <a:ext cx="1155" cy="1"/>
            </a:xfrm>
            <a:prstGeom prst="line">
              <a:avLst/>
            </a:prstGeom>
            <a:noFill/>
            <a:ln w="0">
              <a:solidFill>
                <a:srgbClr val="000000"/>
              </a:solidFill>
              <a:round/>
              <a:headEnd/>
              <a:tailEnd/>
            </a:ln>
          </p:spPr>
          <p:txBody>
            <a:bodyPr/>
            <a:lstStyle/>
            <a:p>
              <a:endParaRPr lang="nl-BE"/>
            </a:p>
          </p:txBody>
        </p:sp>
        <p:sp>
          <p:nvSpPr>
            <p:cNvPr id="137" name="Line 175"/>
            <p:cNvSpPr>
              <a:spLocks noChangeAspect="1" noChangeShapeType="1"/>
            </p:cNvSpPr>
            <p:nvPr/>
          </p:nvSpPr>
          <p:spPr bwMode="auto">
            <a:xfrm flipV="1">
              <a:off x="3437" y="2667"/>
              <a:ext cx="0" cy="478"/>
            </a:xfrm>
            <a:prstGeom prst="line">
              <a:avLst/>
            </a:prstGeom>
            <a:noFill/>
            <a:ln w="0">
              <a:solidFill>
                <a:srgbClr val="000000"/>
              </a:solidFill>
              <a:round/>
              <a:headEnd/>
              <a:tailEnd/>
            </a:ln>
          </p:spPr>
          <p:txBody>
            <a:bodyPr/>
            <a:lstStyle/>
            <a:p>
              <a:endParaRPr lang="nl-BE"/>
            </a:p>
          </p:txBody>
        </p:sp>
        <p:sp>
          <p:nvSpPr>
            <p:cNvPr id="138" name="Line 176"/>
            <p:cNvSpPr>
              <a:spLocks noChangeAspect="1" noChangeShapeType="1"/>
            </p:cNvSpPr>
            <p:nvPr/>
          </p:nvSpPr>
          <p:spPr bwMode="auto">
            <a:xfrm flipV="1">
              <a:off x="3437" y="3125"/>
              <a:ext cx="0" cy="20"/>
            </a:xfrm>
            <a:prstGeom prst="line">
              <a:avLst/>
            </a:prstGeom>
            <a:noFill/>
            <a:ln w="0">
              <a:solidFill>
                <a:srgbClr val="000000"/>
              </a:solidFill>
              <a:round/>
              <a:headEnd/>
              <a:tailEnd/>
            </a:ln>
          </p:spPr>
          <p:txBody>
            <a:bodyPr/>
            <a:lstStyle/>
            <a:p>
              <a:endParaRPr lang="nl-BE"/>
            </a:p>
          </p:txBody>
        </p:sp>
        <p:sp>
          <p:nvSpPr>
            <p:cNvPr id="139" name="Line 177"/>
            <p:cNvSpPr>
              <a:spLocks noChangeAspect="1" noChangeShapeType="1"/>
            </p:cNvSpPr>
            <p:nvPr/>
          </p:nvSpPr>
          <p:spPr bwMode="auto">
            <a:xfrm>
              <a:off x="3437" y="2667"/>
              <a:ext cx="0" cy="21"/>
            </a:xfrm>
            <a:prstGeom prst="line">
              <a:avLst/>
            </a:prstGeom>
            <a:noFill/>
            <a:ln w="0">
              <a:solidFill>
                <a:srgbClr val="000000"/>
              </a:solidFill>
              <a:round/>
              <a:headEnd/>
              <a:tailEnd/>
            </a:ln>
          </p:spPr>
          <p:txBody>
            <a:bodyPr/>
            <a:lstStyle/>
            <a:p>
              <a:endParaRPr lang="nl-BE"/>
            </a:p>
          </p:txBody>
        </p:sp>
        <p:sp>
          <p:nvSpPr>
            <p:cNvPr id="140" name="Line 178"/>
            <p:cNvSpPr>
              <a:spLocks noChangeAspect="1" noChangeShapeType="1"/>
            </p:cNvSpPr>
            <p:nvPr/>
          </p:nvSpPr>
          <p:spPr bwMode="auto">
            <a:xfrm flipV="1">
              <a:off x="3551" y="3125"/>
              <a:ext cx="1" cy="20"/>
            </a:xfrm>
            <a:prstGeom prst="line">
              <a:avLst/>
            </a:prstGeom>
            <a:noFill/>
            <a:ln w="0">
              <a:solidFill>
                <a:srgbClr val="000000"/>
              </a:solidFill>
              <a:round/>
              <a:headEnd/>
              <a:tailEnd/>
            </a:ln>
          </p:spPr>
          <p:txBody>
            <a:bodyPr/>
            <a:lstStyle/>
            <a:p>
              <a:endParaRPr lang="nl-BE"/>
            </a:p>
          </p:txBody>
        </p:sp>
        <p:sp>
          <p:nvSpPr>
            <p:cNvPr id="141" name="Line 179"/>
            <p:cNvSpPr>
              <a:spLocks noChangeAspect="1" noChangeShapeType="1"/>
            </p:cNvSpPr>
            <p:nvPr/>
          </p:nvSpPr>
          <p:spPr bwMode="auto">
            <a:xfrm>
              <a:off x="3551" y="2667"/>
              <a:ext cx="1" cy="21"/>
            </a:xfrm>
            <a:prstGeom prst="line">
              <a:avLst/>
            </a:prstGeom>
            <a:noFill/>
            <a:ln w="0">
              <a:solidFill>
                <a:srgbClr val="000000"/>
              </a:solidFill>
              <a:round/>
              <a:headEnd/>
              <a:tailEnd/>
            </a:ln>
          </p:spPr>
          <p:txBody>
            <a:bodyPr/>
            <a:lstStyle/>
            <a:p>
              <a:endParaRPr lang="nl-BE"/>
            </a:p>
          </p:txBody>
        </p:sp>
        <p:sp>
          <p:nvSpPr>
            <p:cNvPr id="142" name="Line 180"/>
            <p:cNvSpPr>
              <a:spLocks noChangeAspect="1" noChangeShapeType="1"/>
            </p:cNvSpPr>
            <p:nvPr/>
          </p:nvSpPr>
          <p:spPr bwMode="auto">
            <a:xfrm flipV="1">
              <a:off x="3669" y="3125"/>
              <a:ext cx="1" cy="20"/>
            </a:xfrm>
            <a:prstGeom prst="line">
              <a:avLst/>
            </a:prstGeom>
            <a:noFill/>
            <a:ln w="0">
              <a:solidFill>
                <a:srgbClr val="000000"/>
              </a:solidFill>
              <a:round/>
              <a:headEnd/>
              <a:tailEnd/>
            </a:ln>
          </p:spPr>
          <p:txBody>
            <a:bodyPr/>
            <a:lstStyle/>
            <a:p>
              <a:endParaRPr lang="nl-BE"/>
            </a:p>
          </p:txBody>
        </p:sp>
        <p:sp>
          <p:nvSpPr>
            <p:cNvPr id="143" name="Line 181"/>
            <p:cNvSpPr>
              <a:spLocks noChangeAspect="1" noChangeShapeType="1"/>
            </p:cNvSpPr>
            <p:nvPr/>
          </p:nvSpPr>
          <p:spPr bwMode="auto">
            <a:xfrm>
              <a:off x="3669" y="2667"/>
              <a:ext cx="1" cy="21"/>
            </a:xfrm>
            <a:prstGeom prst="line">
              <a:avLst/>
            </a:prstGeom>
            <a:noFill/>
            <a:ln w="0">
              <a:solidFill>
                <a:srgbClr val="000000"/>
              </a:solidFill>
              <a:round/>
              <a:headEnd/>
              <a:tailEnd/>
            </a:ln>
          </p:spPr>
          <p:txBody>
            <a:bodyPr/>
            <a:lstStyle/>
            <a:p>
              <a:endParaRPr lang="nl-BE"/>
            </a:p>
          </p:txBody>
        </p:sp>
        <p:sp>
          <p:nvSpPr>
            <p:cNvPr id="144" name="Line 182"/>
            <p:cNvSpPr>
              <a:spLocks noChangeAspect="1" noChangeShapeType="1"/>
            </p:cNvSpPr>
            <p:nvPr/>
          </p:nvSpPr>
          <p:spPr bwMode="auto">
            <a:xfrm flipV="1">
              <a:off x="3783" y="3125"/>
              <a:ext cx="1" cy="20"/>
            </a:xfrm>
            <a:prstGeom prst="line">
              <a:avLst/>
            </a:prstGeom>
            <a:noFill/>
            <a:ln w="0">
              <a:solidFill>
                <a:srgbClr val="000000"/>
              </a:solidFill>
              <a:round/>
              <a:headEnd/>
              <a:tailEnd/>
            </a:ln>
          </p:spPr>
          <p:txBody>
            <a:bodyPr/>
            <a:lstStyle/>
            <a:p>
              <a:endParaRPr lang="nl-BE"/>
            </a:p>
          </p:txBody>
        </p:sp>
        <p:sp>
          <p:nvSpPr>
            <p:cNvPr id="145" name="Line 183"/>
            <p:cNvSpPr>
              <a:spLocks noChangeAspect="1" noChangeShapeType="1"/>
            </p:cNvSpPr>
            <p:nvPr/>
          </p:nvSpPr>
          <p:spPr bwMode="auto">
            <a:xfrm>
              <a:off x="3783" y="2667"/>
              <a:ext cx="1" cy="21"/>
            </a:xfrm>
            <a:prstGeom prst="line">
              <a:avLst/>
            </a:prstGeom>
            <a:noFill/>
            <a:ln w="0">
              <a:solidFill>
                <a:srgbClr val="000000"/>
              </a:solidFill>
              <a:round/>
              <a:headEnd/>
              <a:tailEnd/>
            </a:ln>
          </p:spPr>
          <p:txBody>
            <a:bodyPr/>
            <a:lstStyle/>
            <a:p>
              <a:endParaRPr lang="nl-BE"/>
            </a:p>
          </p:txBody>
        </p:sp>
        <p:sp>
          <p:nvSpPr>
            <p:cNvPr id="146" name="Line 184"/>
            <p:cNvSpPr>
              <a:spLocks noChangeAspect="1" noChangeShapeType="1"/>
            </p:cNvSpPr>
            <p:nvPr/>
          </p:nvSpPr>
          <p:spPr bwMode="auto">
            <a:xfrm flipV="1">
              <a:off x="3898" y="3125"/>
              <a:ext cx="1" cy="20"/>
            </a:xfrm>
            <a:prstGeom prst="line">
              <a:avLst/>
            </a:prstGeom>
            <a:noFill/>
            <a:ln w="0">
              <a:solidFill>
                <a:srgbClr val="000000"/>
              </a:solidFill>
              <a:round/>
              <a:headEnd/>
              <a:tailEnd/>
            </a:ln>
          </p:spPr>
          <p:txBody>
            <a:bodyPr/>
            <a:lstStyle/>
            <a:p>
              <a:endParaRPr lang="nl-BE"/>
            </a:p>
          </p:txBody>
        </p:sp>
        <p:sp>
          <p:nvSpPr>
            <p:cNvPr id="147" name="Line 185"/>
            <p:cNvSpPr>
              <a:spLocks noChangeAspect="1" noChangeShapeType="1"/>
            </p:cNvSpPr>
            <p:nvPr/>
          </p:nvSpPr>
          <p:spPr bwMode="auto">
            <a:xfrm>
              <a:off x="3898" y="2667"/>
              <a:ext cx="1" cy="21"/>
            </a:xfrm>
            <a:prstGeom prst="line">
              <a:avLst/>
            </a:prstGeom>
            <a:noFill/>
            <a:ln w="0">
              <a:solidFill>
                <a:srgbClr val="000000"/>
              </a:solidFill>
              <a:round/>
              <a:headEnd/>
              <a:tailEnd/>
            </a:ln>
          </p:spPr>
          <p:txBody>
            <a:bodyPr/>
            <a:lstStyle/>
            <a:p>
              <a:endParaRPr lang="nl-BE"/>
            </a:p>
          </p:txBody>
        </p:sp>
        <p:sp>
          <p:nvSpPr>
            <p:cNvPr id="148" name="Line 186"/>
            <p:cNvSpPr>
              <a:spLocks noChangeAspect="1" noChangeShapeType="1"/>
            </p:cNvSpPr>
            <p:nvPr/>
          </p:nvSpPr>
          <p:spPr bwMode="auto">
            <a:xfrm flipV="1">
              <a:off x="4015" y="3125"/>
              <a:ext cx="1" cy="20"/>
            </a:xfrm>
            <a:prstGeom prst="line">
              <a:avLst/>
            </a:prstGeom>
            <a:noFill/>
            <a:ln w="0">
              <a:solidFill>
                <a:srgbClr val="000000"/>
              </a:solidFill>
              <a:round/>
              <a:headEnd/>
              <a:tailEnd/>
            </a:ln>
          </p:spPr>
          <p:txBody>
            <a:bodyPr/>
            <a:lstStyle/>
            <a:p>
              <a:endParaRPr lang="nl-BE"/>
            </a:p>
          </p:txBody>
        </p:sp>
        <p:sp>
          <p:nvSpPr>
            <p:cNvPr id="149" name="Line 187"/>
            <p:cNvSpPr>
              <a:spLocks noChangeAspect="1" noChangeShapeType="1"/>
            </p:cNvSpPr>
            <p:nvPr/>
          </p:nvSpPr>
          <p:spPr bwMode="auto">
            <a:xfrm>
              <a:off x="4015" y="2667"/>
              <a:ext cx="1" cy="21"/>
            </a:xfrm>
            <a:prstGeom prst="line">
              <a:avLst/>
            </a:prstGeom>
            <a:noFill/>
            <a:ln w="0">
              <a:solidFill>
                <a:srgbClr val="000000"/>
              </a:solidFill>
              <a:round/>
              <a:headEnd/>
              <a:tailEnd/>
            </a:ln>
          </p:spPr>
          <p:txBody>
            <a:bodyPr/>
            <a:lstStyle/>
            <a:p>
              <a:endParaRPr lang="nl-BE"/>
            </a:p>
          </p:txBody>
        </p:sp>
        <p:sp>
          <p:nvSpPr>
            <p:cNvPr id="150" name="Line 188"/>
            <p:cNvSpPr>
              <a:spLocks noChangeAspect="1" noChangeShapeType="1"/>
            </p:cNvSpPr>
            <p:nvPr/>
          </p:nvSpPr>
          <p:spPr bwMode="auto">
            <a:xfrm flipV="1">
              <a:off x="4130" y="3125"/>
              <a:ext cx="1" cy="20"/>
            </a:xfrm>
            <a:prstGeom prst="line">
              <a:avLst/>
            </a:prstGeom>
            <a:noFill/>
            <a:ln w="0">
              <a:solidFill>
                <a:srgbClr val="000000"/>
              </a:solidFill>
              <a:round/>
              <a:headEnd/>
              <a:tailEnd/>
            </a:ln>
          </p:spPr>
          <p:txBody>
            <a:bodyPr/>
            <a:lstStyle/>
            <a:p>
              <a:endParaRPr lang="nl-BE"/>
            </a:p>
          </p:txBody>
        </p:sp>
        <p:sp>
          <p:nvSpPr>
            <p:cNvPr id="151" name="Line 189"/>
            <p:cNvSpPr>
              <a:spLocks noChangeAspect="1" noChangeShapeType="1"/>
            </p:cNvSpPr>
            <p:nvPr/>
          </p:nvSpPr>
          <p:spPr bwMode="auto">
            <a:xfrm>
              <a:off x="4130" y="2667"/>
              <a:ext cx="1" cy="21"/>
            </a:xfrm>
            <a:prstGeom prst="line">
              <a:avLst/>
            </a:prstGeom>
            <a:noFill/>
            <a:ln w="0">
              <a:solidFill>
                <a:srgbClr val="000000"/>
              </a:solidFill>
              <a:round/>
              <a:headEnd/>
              <a:tailEnd/>
            </a:ln>
          </p:spPr>
          <p:txBody>
            <a:bodyPr/>
            <a:lstStyle/>
            <a:p>
              <a:endParaRPr lang="nl-BE"/>
            </a:p>
          </p:txBody>
        </p:sp>
        <p:sp>
          <p:nvSpPr>
            <p:cNvPr id="152" name="Line 190"/>
            <p:cNvSpPr>
              <a:spLocks noChangeAspect="1" noChangeShapeType="1"/>
            </p:cNvSpPr>
            <p:nvPr/>
          </p:nvSpPr>
          <p:spPr bwMode="auto">
            <a:xfrm flipV="1">
              <a:off x="4244" y="3125"/>
              <a:ext cx="1" cy="20"/>
            </a:xfrm>
            <a:prstGeom prst="line">
              <a:avLst/>
            </a:prstGeom>
            <a:noFill/>
            <a:ln w="0">
              <a:solidFill>
                <a:srgbClr val="000000"/>
              </a:solidFill>
              <a:round/>
              <a:headEnd/>
              <a:tailEnd/>
            </a:ln>
          </p:spPr>
          <p:txBody>
            <a:bodyPr/>
            <a:lstStyle/>
            <a:p>
              <a:endParaRPr lang="nl-BE"/>
            </a:p>
          </p:txBody>
        </p:sp>
        <p:sp>
          <p:nvSpPr>
            <p:cNvPr id="153" name="Line 191"/>
            <p:cNvSpPr>
              <a:spLocks noChangeAspect="1" noChangeShapeType="1"/>
            </p:cNvSpPr>
            <p:nvPr/>
          </p:nvSpPr>
          <p:spPr bwMode="auto">
            <a:xfrm>
              <a:off x="4244" y="2667"/>
              <a:ext cx="1" cy="21"/>
            </a:xfrm>
            <a:prstGeom prst="line">
              <a:avLst/>
            </a:prstGeom>
            <a:noFill/>
            <a:ln w="0">
              <a:solidFill>
                <a:srgbClr val="000000"/>
              </a:solidFill>
              <a:round/>
              <a:headEnd/>
              <a:tailEnd/>
            </a:ln>
          </p:spPr>
          <p:txBody>
            <a:bodyPr/>
            <a:lstStyle/>
            <a:p>
              <a:endParaRPr lang="nl-BE"/>
            </a:p>
          </p:txBody>
        </p:sp>
        <p:sp>
          <p:nvSpPr>
            <p:cNvPr id="154" name="Line 192"/>
            <p:cNvSpPr>
              <a:spLocks noChangeAspect="1" noChangeShapeType="1"/>
            </p:cNvSpPr>
            <p:nvPr/>
          </p:nvSpPr>
          <p:spPr bwMode="auto">
            <a:xfrm flipV="1">
              <a:off x="4359" y="3125"/>
              <a:ext cx="1" cy="20"/>
            </a:xfrm>
            <a:prstGeom prst="line">
              <a:avLst/>
            </a:prstGeom>
            <a:noFill/>
            <a:ln w="0">
              <a:solidFill>
                <a:srgbClr val="000000"/>
              </a:solidFill>
              <a:round/>
              <a:headEnd/>
              <a:tailEnd/>
            </a:ln>
          </p:spPr>
          <p:txBody>
            <a:bodyPr/>
            <a:lstStyle/>
            <a:p>
              <a:endParaRPr lang="nl-BE"/>
            </a:p>
          </p:txBody>
        </p:sp>
        <p:sp>
          <p:nvSpPr>
            <p:cNvPr id="155" name="Line 193"/>
            <p:cNvSpPr>
              <a:spLocks noChangeAspect="1" noChangeShapeType="1"/>
            </p:cNvSpPr>
            <p:nvPr/>
          </p:nvSpPr>
          <p:spPr bwMode="auto">
            <a:xfrm>
              <a:off x="4359" y="2667"/>
              <a:ext cx="1" cy="21"/>
            </a:xfrm>
            <a:prstGeom prst="line">
              <a:avLst/>
            </a:prstGeom>
            <a:noFill/>
            <a:ln w="0">
              <a:solidFill>
                <a:srgbClr val="000000"/>
              </a:solidFill>
              <a:round/>
              <a:headEnd/>
              <a:tailEnd/>
            </a:ln>
          </p:spPr>
          <p:txBody>
            <a:bodyPr/>
            <a:lstStyle/>
            <a:p>
              <a:endParaRPr lang="nl-BE"/>
            </a:p>
          </p:txBody>
        </p:sp>
        <p:sp>
          <p:nvSpPr>
            <p:cNvPr id="156" name="Line 194"/>
            <p:cNvSpPr>
              <a:spLocks noChangeAspect="1" noChangeShapeType="1"/>
            </p:cNvSpPr>
            <p:nvPr/>
          </p:nvSpPr>
          <p:spPr bwMode="auto">
            <a:xfrm flipV="1">
              <a:off x="4476" y="3125"/>
              <a:ext cx="1" cy="20"/>
            </a:xfrm>
            <a:prstGeom prst="line">
              <a:avLst/>
            </a:prstGeom>
            <a:noFill/>
            <a:ln w="0">
              <a:solidFill>
                <a:srgbClr val="000000"/>
              </a:solidFill>
              <a:round/>
              <a:headEnd/>
              <a:tailEnd/>
            </a:ln>
          </p:spPr>
          <p:txBody>
            <a:bodyPr/>
            <a:lstStyle/>
            <a:p>
              <a:endParaRPr lang="nl-BE"/>
            </a:p>
          </p:txBody>
        </p:sp>
        <p:sp>
          <p:nvSpPr>
            <p:cNvPr id="157" name="Line 195"/>
            <p:cNvSpPr>
              <a:spLocks noChangeAspect="1" noChangeShapeType="1"/>
            </p:cNvSpPr>
            <p:nvPr/>
          </p:nvSpPr>
          <p:spPr bwMode="auto">
            <a:xfrm>
              <a:off x="4476" y="2667"/>
              <a:ext cx="1" cy="21"/>
            </a:xfrm>
            <a:prstGeom prst="line">
              <a:avLst/>
            </a:prstGeom>
            <a:noFill/>
            <a:ln w="0">
              <a:solidFill>
                <a:srgbClr val="000000"/>
              </a:solidFill>
              <a:round/>
              <a:headEnd/>
              <a:tailEnd/>
            </a:ln>
          </p:spPr>
          <p:txBody>
            <a:bodyPr/>
            <a:lstStyle/>
            <a:p>
              <a:endParaRPr lang="nl-BE"/>
            </a:p>
          </p:txBody>
        </p:sp>
        <p:sp>
          <p:nvSpPr>
            <p:cNvPr id="158" name="Line 196"/>
            <p:cNvSpPr>
              <a:spLocks noChangeAspect="1" noChangeShapeType="1"/>
            </p:cNvSpPr>
            <p:nvPr/>
          </p:nvSpPr>
          <p:spPr bwMode="auto">
            <a:xfrm flipV="1">
              <a:off x="4592" y="3125"/>
              <a:ext cx="0" cy="20"/>
            </a:xfrm>
            <a:prstGeom prst="line">
              <a:avLst/>
            </a:prstGeom>
            <a:noFill/>
            <a:ln w="0">
              <a:solidFill>
                <a:srgbClr val="000000"/>
              </a:solidFill>
              <a:round/>
              <a:headEnd/>
              <a:tailEnd/>
            </a:ln>
          </p:spPr>
          <p:txBody>
            <a:bodyPr/>
            <a:lstStyle/>
            <a:p>
              <a:endParaRPr lang="nl-BE"/>
            </a:p>
          </p:txBody>
        </p:sp>
        <p:sp>
          <p:nvSpPr>
            <p:cNvPr id="159" name="Line 197"/>
            <p:cNvSpPr>
              <a:spLocks noChangeAspect="1" noChangeShapeType="1"/>
            </p:cNvSpPr>
            <p:nvPr/>
          </p:nvSpPr>
          <p:spPr bwMode="auto">
            <a:xfrm>
              <a:off x="4592" y="2667"/>
              <a:ext cx="0" cy="21"/>
            </a:xfrm>
            <a:prstGeom prst="line">
              <a:avLst/>
            </a:prstGeom>
            <a:noFill/>
            <a:ln w="0">
              <a:solidFill>
                <a:srgbClr val="000000"/>
              </a:solidFill>
              <a:round/>
              <a:headEnd/>
              <a:tailEnd/>
            </a:ln>
          </p:spPr>
          <p:txBody>
            <a:bodyPr/>
            <a:lstStyle/>
            <a:p>
              <a:endParaRPr lang="nl-BE"/>
            </a:p>
          </p:txBody>
        </p:sp>
        <p:sp>
          <p:nvSpPr>
            <p:cNvPr id="160" name="Line 198"/>
            <p:cNvSpPr>
              <a:spLocks noChangeAspect="1" noChangeShapeType="1"/>
            </p:cNvSpPr>
            <p:nvPr/>
          </p:nvSpPr>
          <p:spPr bwMode="auto">
            <a:xfrm>
              <a:off x="3437" y="3084"/>
              <a:ext cx="9" cy="1"/>
            </a:xfrm>
            <a:prstGeom prst="line">
              <a:avLst/>
            </a:prstGeom>
            <a:noFill/>
            <a:ln w="0">
              <a:solidFill>
                <a:srgbClr val="000000"/>
              </a:solidFill>
              <a:round/>
              <a:headEnd/>
              <a:tailEnd/>
            </a:ln>
          </p:spPr>
          <p:txBody>
            <a:bodyPr/>
            <a:lstStyle/>
            <a:p>
              <a:endParaRPr lang="nl-BE"/>
            </a:p>
          </p:txBody>
        </p:sp>
        <p:sp>
          <p:nvSpPr>
            <p:cNvPr id="161" name="Line 199"/>
            <p:cNvSpPr>
              <a:spLocks noChangeAspect="1" noChangeShapeType="1"/>
            </p:cNvSpPr>
            <p:nvPr/>
          </p:nvSpPr>
          <p:spPr bwMode="auto">
            <a:xfrm flipH="1">
              <a:off x="4581" y="3084"/>
              <a:ext cx="11" cy="1"/>
            </a:xfrm>
            <a:prstGeom prst="line">
              <a:avLst/>
            </a:prstGeom>
            <a:noFill/>
            <a:ln w="0">
              <a:solidFill>
                <a:srgbClr val="000000"/>
              </a:solidFill>
              <a:round/>
              <a:headEnd/>
              <a:tailEnd/>
            </a:ln>
          </p:spPr>
          <p:txBody>
            <a:bodyPr/>
            <a:lstStyle/>
            <a:p>
              <a:endParaRPr lang="nl-BE"/>
            </a:p>
          </p:txBody>
        </p:sp>
        <p:sp>
          <p:nvSpPr>
            <p:cNvPr id="162" name="Line 200"/>
            <p:cNvSpPr>
              <a:spLocks noChangeAspect="1" noChangeShapeType="1"/>
            </p:cNvSpPr>
            <p:nvPr/>
          </p:nvSpPr>
          <p:spPr bwMode="auto">
            <a:xfrm>
              <a:off x="3437" y="2965"/>
              <a:ext cx="9" cy="1"/>
            </a:xfrm>
            <a:prstGeom prst="line">
              <a:avLst/>
            </a:prstGeom>
            <a:noFill/>
            <a:ln w="0">
              <a:solidFill>
                <a:srgbClr val="000000"/>
              </a:solidFill>
              <a:round/>
              <a:headEnd/>
              <a:tailEnd/>
            </a:ln>
          </p:spPr>
          <p:txBody>
            <a:bodyPr/>
            <a:lstStyle/>
            <a:p>
              <a:endParaRPr lang="nl-BE"/>
            </a:p>
          </p:txBody>
        </p:sp>
        <p:sp>
          <p:nvSpPr>
            <p:cNvPr id="163" name="Line 201"/>
            <p:cNvSpPr>
              <a:spLocks noChangeAspect="1" noChangeShapeType="1"/>
            </p:cNvSpPr>
            <p:nvPr/>
          </p:nvSpPr>
          <p:spPr bwMode="auto">
            <a:xfrm flipH="1">
              <a:off x="4581" y="2965"/>
              <a:ext cx="11" cy="1"/>
            </a:xfrm>
            <a:prstGeom prst="line">
              <a:avLst/>
            </a:prstGeom>
            <a:noFill/>
            <a:ln w="0">
              <a:solidFill>
                <a:srgbClr val="000000"/>
              </a:solidFill>
              <a:round/>
              <a:headEnd/>
              <a:tailEnd/>
            </a:ln>
          </p:spPr>
          <p:txBody>
            <a:bodyPr/>
            <a:lstStyle/>
            <a:p>
              <a:endParaRPr lang="nl-BE"/>
            </a:p>
          </p:txBody>
        </p:sp>
        <p:sp>
          <p:nvSpPr>
            <p:cNvPr id="164" name="Line 202"/>
            <p:cNvSpPr>
              <a:spLocks noChangeAspect="1" noChangeShapeType="1"/>
            </p:cNvSpPr>
            <p:nvPr/>
          </p:nvSpPr>
          <p:spPr bwMode="auto">
            <a:xfrm>
              <a:off x="3437" y="2847"/>
              <a:ext cx="9" cy="1"/>
            </a:xfrm>
            <a:prstGeom prst="line">
              <a:avLst/>
            </a:prstGeom>
            <a:noFill/>
            <a:ln w="0">
              <a:solidFill>
                <a:srgbClr val="000000"/>
              </a:solidFill>
              <a:round/>
              <a:headEnd/>
              <a:tailEnd/>
            </a:ln>
          </p:spPr>
          <p:txBody>
            <a:bodyPr/>
            <a:lstStyle/>
            <a:p>
              <a:endParaRPr lang="nl-BE"/>
            </a:p>
          </p:txBody>
        </p:sp>
        <p:sp>
          <p:nvSpPr>
            <p:cNvPr id="165" name="Line 203"/>
            <p:cNvSpPr>
              <a:spLocks noChangeAspect="1" noChangeShapeType="1"/>
            </p:cNvSpPr>
            <p:nvPr/>
          </p:nvSpPr>
          <p:spPr bwMode="auto">
            <a:xfrm flipH="1">
              <a:off x="4581" y="2847"/>
              <a:ext cx="11" cy="1"/>
            </a:xfrm>
            <a:prstGeom prst="line">
              <a:avLst/>
            </a:prstGeom>
            <a:noFill/>
            <a:ln w="0">
              <a:solidFill>
                <a:srgbClr val="000000"/>
              </a:solidFill>
              <a:round/>
              <a:headEnd/>
              <a:tailEnd/>
            </a:ln>
          </p:spPr>
          <p:txBody>
            <a:bodyPr/>
            <a:lstStyle/>
            <a:p>
              <a:endParaRPr lang="nl-BE"/>
            </a:p>
          </p:txBody>
        </p:sp>
        <p:sp>
          <p:nvSpPr>
            <p:cNvPr id="166" name="Line 204"/>
            <p:cNvSpPr>
              <a:spLocks noChangeAspect="1" noChangeShapeType="1"/>
            </p:cNvSpPr>
            <p:nvPr/>
          </p:nvSpPr>
          <p:spPr bwMode="auto">
            <a:xfrm>
              <a:off x="3437" y="2729"/>
              <a:ext cx="9" cy="1"/>
            </a:xfrm>
            <a:prstGeom prst="line">
              <a:avLst/>
            </a:prstGeom>
            <a:noFill/>
            <a:ln w="0">
              <a:solidFill>
                <a:srgbClr val="000000"/>
              </a:solidFill>
              <a:round/>
              <a:headEnd/>
              <a:tailEnd/>
            </a:ln>
          </p:spPr>
          <p:txBody>
            <a:bodyPr/>
            <a:lstStyle/>
            <a:p>
              <a:endParaRPr lang="nl-BE"/>
            </a:p>
          </p:txBody>
        </p:sp>
        <p:sp>
          <p:nvSpPr>
            <p:cNvPr id="167" name="Line 205"/>
            <p:cNvSpPr>
              <a:spLocks noChangeAspect="1" noChangeShapeType="1"/>
            </p:cNvSpPr>
            <p:nvPr/>
          </p:nvSpPr>
          <p:spPr bwMode="auto">
            <a:xfrm flipH="1">
              <a:off x="4581" y="2729"/>
              <a:ext cx="11" cy="1"/>
            </a:xfrm>
            <a:prstGeom prst="line">
              <a:avLst/>
            </a:prstGeom>
            <a:noFill/>
            <a:ln w="0">
              <a:solidFill>
                <a:srgbClr val="000000"/>
              </a:solidFill>
              <a:round/>
              <a:headEnd/>
              <a:tailEnd/>
            </a:ln>
          </p:spPr>
          <p:txBody>
            <a:bodyPr/>
            <a:lstStyle/>
            <a:p>
              <a:endParaRPr lang="nl-BE"/>
            </a:p>
          </p:txBody>
        </p:sp>
        <p:sp>
          <p:nvSpPr>
            <p:cNvPr id="168" name="Line 206"/>
            <p:cNvSpPr>
              <a:spLocks noChangeAspect="1" noChangeShapeType="1"/>
            </p:cNvSpPr>
            <p:nvPr/>
          </p:nvSpPr>
          <p:spPr bwMode="auto">
            <a:xfrm>
              <a:off x="3437" y="2667"/>
              <a:ext cx="1155" cy="1"/>
            </a:xfrm>
            <a:prstGeom prst="line">
              <a:avLst/>
            </a:prstGeom>
            <a:noFill/>
            <a:ln w="0">
              <a:solidFill>
                <a:srgbClr val="000000"/>
              </a:solidFill>
              <a:round/>
              <a:headEnd/>
              <a:tailEnd/>
            </a:ln>
          </p:spPr>
          <p:txBody>
            <a:bodyPr/>
            <a:lstStyle/>
            <a:p>
              <a:endParaRPr lang="nl-BE"/>
            </a:p>
          </p:txBody>
        </p:sp>
        <p:sp>
          <p:nvSpPr>
            <p:cNvPr id="169" name="Line 207"/>
            <p:cNvSpPr>
              <a:spLocks noChangeAspect="1" noChangeShapeType="1"/>
            </p:cNvSpPr>
            <p:nvPr/>
          </p:nvSpPr>
          <p:spPr bwMode="auto">
            <a:xfrm>
              <a:off x="3437" y="3145"/>
              <a:ext cx="1155" cy="1"/>
            </a:xfrm>
            <a:prstGeom prst="line">
              <a:avLst/>
            </a:prstGeom>
            <a:noFill/>
            <a:ln w="0">
              <a:solidFill>
                <a:srgbClr val="000000"/>
              </a:solidFill>
              <a:round/>
              <a:headEnd/>
              <a:tailEnd/>
            </a:ln>
          </p:spPr>
          <p:txBody>
            <a:bodyPr/>
            <a:lstStyle/>
            <a:p>
              <a:endParaRPr lang="nl-BE"/>
            </a:p>
          </p:txBody>
        </p:sp>
        <p:sp>
          <p:nvSpPr>
            <p:cNvPr id="170" name="Line 208"/>
            <p:cNvSpPr>
              <a:spLocks noChangeAspect="1" noChangeShapeType="1"/>
            </p:cNvSpPr>
            <p:nvPr/>
          </p:nvSpPr>
          <p:spPr bwMode="auto">
            <a:xfrm flipV="1">
              <a:off x="4592" y="2667"/>
              <a:ext cx="0" cy="478"/>
            </a:xfrm>
            <a:prstGeom prst="line">
              <a:avLst/>
            </a:prstGeom>
            <a:noFill/>
            <a:ln w="0">
              <a:solidFill>
                <a:srgbClr val="000000"/>
              </a:solidFill>
              <a:round/>
              <a:headEnd/>
              <a:tailEnd/>
            </a:ln>
          </p:spPr>
          <p:txBody>
            <a:bodyPr/>
            <a:lstStyle/>
            <a:p>
              <a:endParaRPr lang="nl-BE"/>
            </a:p>
          </p:txBody>
        </p:sp>
        <p:sp>
          <p:nvSpPr>
            <p:cNvPr id="171" name="Line 209"/>
            <p:cNvSpPr>
              <a:spLocks noChangeAspect="1" noChangeShapeType="1"/>
            </p:cNvSpPr>
            <p:nvPr/>
          </p:nvSpPr>
          <p:spPr bwMode="auto">
            <a:xfrm flipV="1">
              <a:off x="3437" y="2667"/>
              <a:ext cx="0" cy="478"/>
            </a:xfrm>
            <a:prstGeom prst="line">
              <a:avLst/>
            </a:prstGeom>
            <a:noFill/>
            <a:ln w="0">
              <a:solidFill>
                <a:srgbClr val="000000"/>
              </a:solidFill>
              <a:round/>
              <a:headEnd/>
              <a:tailEnd/>
            </a:ln>
          </p:spPr>
          <p:txBody>
            <a:bodyPr/>
            <a:lstStyle/>
            <a:p>
              <a:endParaRPr lang="nl-BE"/>
            </a:p>
          </p:txBody>
        </p:sp>
        <p:sp>
          <p:nvSpPr>
            <p:cNvPr id="172" name="Freeform 210"/>
            <p:cNvSpPr>
              <a:spLocks noChangeAspect="1"/>
            </p:cNvSpPr>
            <p:nvPr/>
          </p:nvSpPr>
          <p:spPr bwMode="auto">
            <a:xfrm>
              <a:off x="3446" y="2821"/>
              <a:ext cx="764" cy="309"/>
            </a:xfrm>
            <a:custGeom>
              <a:avLst/>
              <a:gdLst/>
              <a:ahLst/>
              <a:cxnLst>
                <a:cxn ang="0">
                  <a:pos x="0" y="360"/>
                </a:cxn>
                <a:cxn ang="0">
                  <a:pos x="39" y="348"/>
                </a:cxn>
                <a:cxn ang="0">
                  <a:pos x="66" y="336"/>
                </a:cxn>
                <a:cxn ang="0">
                  <a:pos x="78" y="324"/>
                </a:cxn>
                <a:cxn ang="0">
                  <a:pos x="169" y="312"/>
                </a:cxn>
                <a:cxn ang="0">
                  <a:pos x="169" y="300"/>
                </a:cxn>
                <a:cxn ang="0">
                  <a:pos x="362" y="288"/>
                </a:cxn>
                <a:cxn ang="0">
                  <a:pos x="374" y="276"/>
                </a:cxn>
                <a:cxn ang="0">
                  <a:pos x="232" y="258"/>
                </a:cxn>
                <a:cxn ang="0">
                  <a:pos x="270" y="246"/>
                </a:cxn>
                <a:cxn ang="0">
                  <a:pos x="517" y="234"/>
                </a:cxn>
                <a:cxn ang="0">
                  <a:pos x="502" y="222"/>
                </a:cxn>
                <a:cxn ang="0">
                  <a:pos x="336" y="210"/>
                </a:cxn>
                <a:cxn ang="0">
                  <a:pos x="594" y="198"/>
                </a:cxn>
                <a:cxn ang="0">
                  <a:pos x="849" y="186"/>
                </a:cxn>
                <a:cxn ang="0">
                  <a:pos x="837" y="174"/>
                </a:cxn>
                <a:cxn ang="0">
                  <a:pos x="617" y="162"/>
                </a:cxn>
                <a:cxn ang="0">
                  <a:pos x="772" y="150"/>
                </a:cxn>
                <a:cxn ang="0">
                  <a:pos x="837" y="138"/>
                </a:cxn>
                <a:cxn ang="0">
                  <a:pos x="810" y="126"/>
                </a:cxn>
                <a:cxn ang="0">
                  <a:pos x="745" y="114"/>
                </a:cxn>
                <a:cxn ang="0">
                  <a:pos x="605" y="102"/>
                </a:cxn>
                <a:cxn ang="0">
                  <a:pos x="656" y="84"/>
                </a:cxn>
                <a:cxn ang="0">
                  <a:pos x="555" y="72"/>
                </a:cxn>
                <a:cxn ang="0">
                  <a:pos x="386" y="60"/>
                </a:cxn>
                <a:cxn ang="0">
                  <a:pos x="362" y="48"/>
                </a:cxn>
                <a:cxn ang="0">
                  <a:pos x="451" y="36"/>
                </a:cxn>
                <a:cxn ang="0">
                  <a:pos x="193" y="24"/>
                </a:cxn>
                <a:cxn ang="0">
                  <a:pos x="54" y="12"/>
                </a:cxn>
                <a:cxn ang="0">
                  <a:pos x="66" y="0"/>
                </a:cxn>
              </a:cxnLst>
              <a:rect l="0" t="0" r="r" b="b"/>
              <a:pathLst>
                <a:path w="849" h="360">
                  <a:moveTo>
                    <a:pt x="0" y="360"/>
                  </a:moveTo>
                  <a:lnTo>
                    <a:pt x="39" y="348"/>
                  </a:lnTo>
                  <a:lnTo>
                    <a:pt x="66" y="336"/>
                  </a:lnTo>
                  <a:lnTo>
                    <a:pt x="78" y="324"/>
                  </a:lnTo>
                  <a:lnTo>
                    <a:pt x="169" y="312"/>
                  </a:lnTo>
                  <a:lnTo>
                    <a:pt x="169" y="300"/>
                  </a:lnTo>
                  <a:lnTo>
                    <a:pt x="362" y="288"/>
                  </a:lnTo>
                  <a:lnTo>
                    <a:pt x="374" y="276"/>
                  </a:lnTo>
                  <a:lnTo>
                    <a:pt x="232" y="258"/>
                  </a:lnTo>
                  <a:lnTo>
                    <a:pt x="270" y="246"/>
                  </a:lnTo>
                  <a:lnTo>
                    <a:pt x="517" y="234"/>
                  </a:lnTo>
                  <a:lnTo>
                    <a:pt x="502" y="222"/>
                  </a:lnTo>
                  <a:lnTo>
                    <a:pt x="336" y="210"/>
                  </a:lnTo>
                  <a:lnTo>
                    <a:pt x="594" y="198"/>
                  </a:lnTo>
                  <a:lnTo>
                    <a:pt x="849" y="186"/>
                  </a:lnTo>
                  <a:lnTo>
                    <a:pt x="837" y="174"/>
                  </a:lnTo>
                  <a:lnTo>
                    <a:pt x="617" y="162"/>
                  </a:lnTo>
                  <a:lnTo>
                    <a:pt x="772" y="150"/>
                  </a:lnTo>
                  <a:lnTo>
                    <a:pt x="837" y="138"/>
                  </a:lnTo>
                  <a:lnTo>
                    <a:pt x="810" y="126"/>
                  </a:lnTo>
                  <a:lnTo>
                    <a:pt x="745" y="114"/>
                  </a:lnTo>
                  <a:lnTo>
                    <a:pt x="605" y="102"/>
                  </a:lnTo>
                  <a:lnTo>
                    <a:pt x="656" y="84"/>
                  </a:lnTo>
                  <a:lnTo>
                    <a:pt x="555" y="72"/>
                  </a:lnTo>
                  <a:lnTo>
                    <a:pt x="386" y="60"/>
                  </a:lnTo>
                  <a:lnTo>
                    <a:pt x="362" y="48"/>
                  </a:lnTo>
                  <a:lnTo>
                    <a:pt x="451" y="36"/>
                  </a:lnTo>
                  <a:lnTo>
                    <a:pt x="193" y="24"/>
                  </a:lnTo>
                  <a:lnTo>
                    <a:pt x="54" y="12"/>
                  </a:lnTo>
                  <a:lnTo>
                    <a:pt x="66" y="0"/>
                  </a:lnTo>
                </a:path>
              </a:pathLst>
            </a:custGeom>
            <a:noFill/>
            <a:ln w="28575" cmpd="sng">
              <a:solidFill>
                <a:srgbClr val="0000FF"/>
              </a:solidFill>
              <a:prstDash val="solid"/>
              <a:round/>
              <a:headEnd/>
              <a:tailEnd/>
            </a:ln>
          </p:spPr>
          <p:txBody>
            <a:bodyPr/>
            <a:lstStyle/>
            <a:p>
              <a:endParaRPr lang="nl-BE"/>
            </a:p>
          </p:txBody>
        </p:sp>
        <p:sp>
          <p:nvSpPr>
            <p:cNvPr id="173" name="Freeform 211"/>
            <p:cNvSpPr>
              <a:spLocks noChangeAspect="1"/>
            </p:cNvSpPr>
            <p:nvPr/>
          </p:nvSpPr>
          <p:spPr bwMode="auto">
            <a:xfrm flipV="1">
              <a:off x="3446" y="2948"/>
              <a:ext cx="1139" cy="41"/>
            </a:xfrm>
            <a:custGeom>
              <a:avLst/>
              <a:gdLst/>
              <a:ahLst/>
              <a:cxnLst>
                <a:cxn ang="0">
                  <a:pos x="0" y="0"/>
                </a:cxn>
                <a:cxn ang="0">
                  <a:pos x="39" y="0"/>
                </a:cxn>
                <a:cxn ang="0">
                  <a:pos x="78" y="0"/>
                </a:cxn>
                <a:cxn ang="0">
                  <a:pos x="116" y="0"/>
                </a:cxn>
                <a:cxn ang="0">
                  <a:pos x="155" y="0"/>
                </a:cxn>
                <a:cxn ang="0">
                  <a:pos x="193" y="0"/>
                </a:cxn>
                <a:cxn ang="0">
                  <a:pos x="232" y="0"/>
                </a:cxn>
                <a:cxn ang="0">
                  <a:pos x="270" y="0"/>
                </a:cxn>
                <a:cxn ang="0">
                  <a:pos x="309" y="0"/>
                </a:cxn>
                <a:cxn ang="0">
                  <a:pos x="347" y="0"/>
                </a:cxn>
                <a:cxn ang="0">
                  <a:pos x="386" y="0"/>
                </a:cxn>
                <a:cxn ang="0">
                  <a:pos x="425" y="0"/>
                </a:cxn>
                <a:cxn ang="0">
                  <a:pos x="463" y="0"/>
                </a:cxn>
                <a:cxn ang="0">
                  <a:pos x="502" y="0"/>
                </a:cxn>
                <a:cxn ang="0">
                  <a:pos x="540" y="0"/>
                </a:cxn>
                <a:cxn ang="0">
                  <a:pos x="579" y="0"/>
                </a:cxn>
                <a:cxn ang="0">
                  <a:pos x="617" y="0"/>
                </a:cxn>
                <a:cxn ang="0">
                  <a:pos x="656" y="0"/>
                </a:cxn>
                <a:cxn ang="0">
                  <a:pos x="694" y="0"/>
                </a:cxn>
                <a:cxn ang="0">
                  <a:pos x="733" y="0"/>
                </a:cxn>
                <a:cxn ang="0">
                  <a:pos x="772" y="0"/>
                </a:cxn>
                <a:cxn ang="0">
                  <a:pos x="810" y="0"/>
                </a:cxn>
                <a:cxn ang="0">
                  <a:pos x="849" y="0"/>
                </a:cxn>
                <a:cxn ang="0">
                  <a:pos x="887" y="0"/>
                </a:cxn>
                <a:cxn ang="0">
                  <a:pos x="926" y="0"/>
                </a:cxn>
                <a:cxn ang="0">
                  <a:pos x="964" y="0"/>
                </a:cxn>
                <a:cxn ang="0">
                  <a:pos x="1003" y="0"/>
                </a:cxn>
                <a:cxn ang="0">
                  <a:pos x="1042" y="0"/>
                </a:cxn>
                <a:cxn ang="0">
                  <a:pos x="1080" y="0"/>
                </a:cxn>
                <a:cxn ang="0">
                  <a:pos x="1119" y="0"/>
                </a:cxn>
              </a:cxnLst>
              <a:rect l="0" t="0" r="r" b="b"/>
              <a:pathLst>
                <a:path w="1119">
                  <a:moveTo>
                    <a:pt x="0" y="0"/>
                  </a:moveTo>
                  <a:lnTo>
                    <a:pt x="39" y="0"/>
                  </a:lnTo>
                  <a:lnTo>
                    <a:pt x="78" y="0"/>
                  </a:lnTo>
                  <a:lnTo>
                    <a:pt x="116" y="0"/>
                  </a:lnTo>
                  <a:lnTo>
                    <a:pt x="155" y="0"/>
                  </a:lnTo>
                  <a:lnTo>
                    <a:pt x="193" y="0"/>
                  </a:lnTo>
                  <a:lnTo>
                    <a:pt x="232" y="0"/>
                  </a:lnTo>
                  <a:lnTo>
                    <a:pt x="270" y="0"/>
                  </a:lnTo>
                  <a:lnTo>
                    <a:pt x="309" y="0"/>
                  </a:lnTo>
                  <a:lnTo>
                    <a:pt x="347" y="0"/>
                  </a:lnTo>
                  <a:lnTo>
                    <a:pt x="386" y="0"/>
                  </a:lnTo>
                  <a:lnTo>
                    <a:pt x="425" y="0"/>
                  </a:lnTo>
                  <a:lnTo>
                    <a:pt x="463" y="0"/>
                  </a:lnTo>
                  <a:lnTo>
                    <a:pt x="502" y="0"/>
                  </a:lnTo>
                  <a:lnTo>
                    <a:pt x="540" y="0"/>
                  </a:lnTo>
                  <a:lnTo>
                    <a:pt x="579" y="0"/>
                  </a:lnTo>
                  <a:lnTo>
                    <a:pt x="617" y="0"/>
                  </a:lnTo>
                  <a:lnTo>
                    <a:pt x="656" y="0"/>
                  </a:lnTo>
                  <a:lnTo>
                    <a:pt x="694" y="0"/>
                  </a:lnTo>
                  <a:lnTo>
                    <a:pt x="733" y="0"/>
                  </a:lnTo>
                  <a:lnTo>
                    <a:pt x="772" y="0"/>
                  </a:lnTo>
                  <a:lnTo>
                    <a:pt x="810" y="0"/>
                  </a:lnTo>
                  <a:lnTo>
                    <a:pt x="849" y="0"/>
                  </a:lnTo>
                  <a:lnTo>
                    <a:pt x="887" y="0"/>
                  </a:lnTo>
                  <a:lnTo>
                    <a:pt x="926" y="0"/>
                  </a:lnTo>
                  <a:lnTo>
                    <a:pt x="964" y="0"/>
                  </a:lnTo>
                  <a:lnTo>
                    <a:pt x="1003" y="0"/>
                  </a:lnTo>
                  <a:lnTo>
                    <a:pt x="1042" y="0"/>
                  </a:lnTo>
                  <a:lnTo>
                    <a:pt x="1080" y="0"/>
                  </a:lnTo>
                  <a:lnTo>
                    <a:pt x="1119" y="0"/>
                  </a:lnTo>
                </a:path>
              </a:pathLst>
            </a:custGeom>
            <a:noFill/>
            <a:ln w="28575" cmpd="sng">
              <a:solidFill>
                <a:srgbClr val="007F00"/>
              </a:solidFill>
              <a:prstDash val="sysDashDot"/>
              <a:round/>
              <a:headEnd/>
              <a:tailEnd/>
            </a:ln>
          </p:spPr>
          <p:txBody>
            <a:bodyPr/>
            <a:lstStyle/>
            <a:p>
              <a:endParaRPr lang="nl-BE"/>
            </a:p>
          </p:txBody>
        </p:sp>
        <p:sp>
          <p:nvSpPr>
            <p:cNvPr id="174" name="Rectangle 212"/>
            <p:cNvSpPr>
              <a:spLocks noChangeAspect="1" noChangeArrowheads="1"/>
            </p:cNvSpPr>
            <p:nvPr/>
          </p:nvSpPr>
          <p:spPr bwMode="auto">
            <a:xfrm>
              <a:off x="3437" y="3305"/>
              <a:ext cx="1155" cy="478"/>
            </a:xfrm>
            <a:prstGeom prst="rect">
              <a:avLst/>
            </a:prstGeom>
            <a:solidFill>
              <a:srgbClr val="FFFFFF"/>
            </a:solidFill>
            <a:ln w="9525">
              <a:noFill/>
              <a:miter lim="800000"/>
              <a:headEnd/>
              <a:tailEnd/>
            </a:ln>
          </p:spPr>
          <p:txBody>
            <a:bodyPr/>
            <a:lstStyle/>
            <a:p>
              <a:endParaRPr lang="nl-BE"/>
            </a:p>
          </p:txBody>
        </p:sp>
        <p:sp>
          <p:nvSpPr>
            <p:cNvPr id="175" name="Rectangle 213"/>
            <p:cNvSpPr>
              <a:spLocks noChangeAspect="1" noChangeArrowheads="1"/>
            </p:cNvSpPr>
            <p:nvPr/>
          </p:nvSpPr>
          <p:spPr bwMode="auto">
            <a:xfrm>
              <a:off x="3437" y="3305"/>
              <a:ext cx="1155" cy="478"/>
            </a:xfrm>
            <a:prstGeom prst="rect">
              <a:avLst/>
            </a:prstGeom>
            <a:noFill/>
            <a:ln w="0">
              <a:solidFill>
                <a:srgbClr val="FFFFFF"/>
              </a:solidFill>
              <a:miter lim="800000"/>
              <a:headEnd/>
              <a:tailEnd/>
            </a:ln>
          </p:spPr>
          <p:txBody>
            <a:bodyPr/>
            <a:lstStyle/>
            <a:p>
              <a:endParaRPr lang="nl-BE"/>
            </a:p>
          </p:txBody>
        </p:sp>
        <p:sp>
          <p:nvSpPr>
            <p:cNvPr id="176" name="Freeform 214"/>
            <p:cNvSpPr>
              <a:spLocks noChangeAspect="1"/>
            </p:cNvSpPr>
            <p:nvPr/>
          </p:nvSpPr>
          <p:spPr bwMode="auto">
            <a:xfrm>
              <a:off x="3437" y="3305"/>
              <a:ext cx="0" cy="478"/>
            </a:xfrm>
            <a:custGeom>
              <a:avLst/>
              <a:gdLst/>
              <a:ahLst/>
              <a:cxnLst>
                <a:cxn ang="0">
                  <a:pos x="0" y="93"/>
                </a:cxn>
                <a:cxn ang="0">
                  <a:pos x="0" y="0"/>
                </a:cxn>
                <a:cxn ang="0">
                  <a:pos x="0" y="0"/>
                </a:cxn>
              </a:cxnLst>
              <a:rect l="0" t="0" r="r" b="b"/>
              <a:pathLst>
                <a:path h="93">
                  <a:moveTo>
                    <a:pt x="0" y="93"/>
                  </a:moveTo>
                  <a:lnTo>
                    <a:pt x="0" y="0"/>
                  </a:lnTo>
                  <a:lnTo>
                    <a:pt x="0" y="0"/>
                  </a:lnTo>
                </a:path>
              </a:pathLst>
            </a:custGeom>
            <a:noFill/>
            <a:ln w="0">
              <a:solidFill>
                <a:srgbClr val="000000"/>
              </a:solidFill>
              <a:prstDash val="sysDot"/>
              <a:round/>
              <a:headEnd/>
              <a:tailEnd/>
            </a:ln>
          </p:spPr>
          <p:txBody>
            <a:bodyPr/>
            <a:lstStyle/>
            <a:p>
              <a:endParaRPr lang="nl-BE"/>
            </a:p>
          </p:txBody>
        </p:sp>
        <p:sp>
          <p:nvSpPr>
            <p:cNvPr id="177" name="Freeform 215"/>
            <p:cNvSpPr>
              <a:spLocks noChangeAspect="1"/>
            </p:cNvSpPr>
            <p:nvPr/>
          </p:nvSpPr>
          <p:spPr bwMode="auto">
            <a:xfrm>
              <a:off x="3551" y="3305"/>
              <a:ext cx="1" cy="478"/>
            </a:xfrm>
            <a:custGeom>
              <a:avLst/>
              <a:gdLst/>
              <a:ahLst/>
              <a:cxnLst>
                <a:cxn ang="0">
                  <a:pos x="0" y="93"/>
                </a:cxn>
                <a:cxn ang="0">
                  <a:pos x="0" y="0"/>
                </a:cxn>
                <a:cxn ang="0">
                  <a:pos x="0" y="0"/>
                </a:cxn>
              </a:cxnLst>
              <a:rect l="0" t="0" r="r" b="b"/>
              <a:pathLst>
                <a:path h="93">
                  <a:moveTo>
                    <a:pt x="0" y="93"/>
                  </a:moveTo>
                  <a:lnTo>
                    <a:pt x="0" y="0"/>
                  </a:lnTo>
                  <a:lnTo>
                    <a:pt x="0" y="0"/>
                  </a:lnTo>
                </a:path>
              </a:pathLst>
            </a:custGeom>
            <a:noFill/>
            <a:ln w="0">
              <a:solidFill>
                <a:srgbClr val="000000"/>
              </a:solidFill>
              <a:prstDash val="sysDot"/>
              <a:round/>
              <a:headEnd/>
              <a:tailEnd/>
            </a:ln>
          </p:spPr>
          <p:txBody>
            <a:bodyPr/>
            <a:lstStyle/>
            <a:p>
              <a:endParaRPr lang="nl-BE"/>
            </a:p>
          </p:txBody>
        </p:sp>
        <p:sp>
          <p:nvSpPr>
            <p:cNvPr id="178" name="Freeform 216"/>
            <p:cNvSpPr>
              <a:spLocks noChangeAspect="1"/>
            </p:cNvSpPr>
            <p:nvPr/>
          </p:nvSpPr>
          <p:spPr bwMode="auto">
            <a:xfrm>
              <a:off x="3669" y="3305"/>
              <a:ext cx="1" cy="478"/>
            </a:xfrm>
            <a:custGeom>
              <a:avLst/>
              <a:gdLst/>
              <a:ahLst/>
              <a:cxnLst>
                <a:cxn ang="0">
                  <a:pos x="0" y="93"/>
                </a:cxn>
                <a:cxn ang="0">
                  <a:pos x="0" y="0"/>
                </a:cxn>
                <a:cxn ang="0">
                  <a:pos x="0" y="0"/>
                </a:cxn>
              </a:cxnLst>
              <a:rect l="0" t="0" r="r" b="b"/>
              <a:pathLst>
                <a:path h="93">
                  <a:moveTo>
                    <a:pt x="0" y="93"/>
                  </a:moveTo>
                  <a:lnTo>
                    <a:pt x="0" y="0"/>
                  </a:lnTo>
                  <a:lnTo>
                    <a:pt x="0" y="0"/>
                  </a:lnTo>
                </a:path>
              </a:pathLst>
            </a:custGeom>
            <a:noFill/>
            <a:ln w="0">
              <a:solidFill>
                <a:srgbClr val="000000"/>
              </a:solidFill>
              <a:prstDash val="sysDot"/>
              <a:round/>
              <a:headEnd/>
              <a:tailEnd/>
            </a:ln>
          </p:spPr>
          <p:txBody>
            <a:bodyPr/>
            <a:lstStyle/>
            <a:p>
              <a:endParaRPr lang="nl-BE"/>
            </a:p>
          </p:txBody>
        </p:sp>
        <p:sp>
          <p:nvSpPr>
            <p:cNvPr id="179" name="Freeform 217"/>
            <p:cNvSpPr>
              <a:spLocks noChangeAspect="1"/>
            </p:cNvSpPr>
            <p:nvPr/>
          </p:nvSpPr>
          <p:spPr bwMode="auto">
            <a:xfrm>
              <a:off x="3783" y="3305"/>
              <a:ext cx="1" cy="478"/>
            </a:xfrm>
            <a:custGeom>
              <a:avLst/>
              <a:gdLst/>
              <a:ahLst/>
              <a:cxnLst>
                <a:cxn ang="0">
                  <a:pos x="0" y="93"/>
                </a:cxn>
                <a:cxn ang="0">
                  <a:pos x="0" y="0"/>
                </a:cxn>
                <a:cxn ang="0">
                  <a:pos x="0" y="0"/>
                </a:cxn>
              </a:cxnLst>
              <a:rect l="0" t="0" r="r" b="b"/>
              <a:pathLst>
                <a:path h="93">
                  <a:moveTo>
                    <a:pt x="0" y="93"/>
                  </a:moveTo>
                  <a:lnTo>
                    <a:pt x="0" y="0"/>
                  </a:lnTo>
                  <a:lnTo>
                    <a:pt x="0" y="0"/>
                  </a:lnTo>
                </a:path>
              </a:pathLst>
            </a:custGeom>
            <a:noFill/>
            <a:ln w="0">
              <a:solidFill>
                <a:srgbClr val="000000"/>
              </a:solidFill>
              <a:prstDash val="sysDot"/>
              <a:round/>
              <a:headEnd/>
              <a:tailEnd/>
            </a:ln>
          </p:spPr>
          <p:txBody>
            <a:bodyPr/>
            <a:lstStyle/>
            <a:p>
              <a:endParaRPr lang="nl-BE"/>
            </a:p>
          </p:txBody>
        </p:sp>
        <p:sp>
          <p:nvSpPr>
            <p:cNvPr id="180" name="Freeform 218"/>
            <p:cNvSpPr>
              <a:spLocks noChangeAspect="1"/>
            </p:cNvSpPr>
            <p:nvPr/>
          </p:nvSpPr>
          <p:spPr bwMode="auto">
            <a:xfrm>
              <a:off x="3898" y="3305"/>
              <a:ext cx="1" cy="478"/>
            </a:xfrm>
            <a:custGeom>
              <a:avLst/>
              <a:gdLst/>
              <a:ahLst/>
              <a:cxnLst>
                <a:cxn ang="0">
                  <a:pos x="0" y="93"/>
                </a:cxn>
                <a:cxn ang="0">
                  <a:pos x="0" y="0"/>
                </a:cxn>
                <a:cxn ang="0">
                  <a:pos x="0" y="0"/>
                </a:cxn>
              </a:cxnLst>
              <a:rect l="0" t="0" r="r" b="b"/>
              <a:pathLst>
                <a:path h="93">
                  <a:moveTo>
                    <a:pt x="0" y="93"/>
                  </a:moveTo>
                  <a:lnTo>
                    <a:pt x="0" y="0"/>
                  </a:lnTo>
                  <a:lnTo>
                    <a:pt x="0" y="0"/>
                  </a:lnTo>
                </a:path>
              </a:pathLst>
            </a:custGeom>
            <a:noFill/>
            <a:ln w="0">
              <a:solidFill>
                <a:srgbClr val="000000"/>
              </a:solidFill>
              <a:prstDash val="sysDot"/>
              <a:round/>
              <a:headEnd/>
              <a:tailEnd/>
            </a:ln>
          </p:spPr>
          <p:txBody>
            <a:bodyPr/>
            <a:lstStyle/>
            <a:p>
              <a:endParaRPr lang="nl-BE"/>
            </a:p>
          </p:txBody>
        </p:sp>
        <p:sp>
          <p:nvSpPr>
            <p:cNvPr id="181" name="Freeform 219"/>
            <p:cNvSpPr>
              <a:spLocks noChangeAspect="1"/>
            </p:cNvSpPr>
            <p:nvPr/>
          </p:nvSpPr>
          <p:spPr bwMode="auto">
            <a:xfrm>
              <a:off x="4015" y="3305"/>
              <a:ext cx="1" cy="478"/>
            </a:xfrm>
            <a:custGeom>
              <a:avLst/>
              <a:gdLst/>
              <a:ahLst/>
              <a:cxnLst>
                <a:cxn ang="0">
                  <a:pos x="0" y="93"/>
                </a:cxn>
                <a:cxn ang="0">
                  <a:pos x="0" y="0"/>
                </a:cxn>
                <a:cxn ang="0">
                  <a:pos x="0" y="0"/>
                </a:cxn>
              </a:cxnLst>
              <a:rect l="0" t="0" r="r" b="b"/>
              <a:pathLst>
                <a:path h="93">
                  <a:moveTo>
                    <a:pt x="0" y="93"/>
                  </a:moveTo>
                  <a:lnTo>
                    <a:pt x="0" y="0"/>
                  </a:lnTo>
                  <a:lnTo>
                    <a:pt x="0" y="0"/>
                  </a:lnTo>
                </a:path>
              </a:pathLst>
            </a:custGeom>
            <a:noFill/>
            <a:ln w="0">
              <a:solidFill>
                <a:srgbClr val="000000"/>
              </a:solidFill>
              <a:prstDash val="sysDot"/>
              <a:round/>
              <a:headEnd/>
              <a:tailEnd/>
            </a:ln>
          </p:spPr>
          <p:txBody>
            <a:bodyPr/>
            <a:lstStyle/>
            <a:p>
              <a:endParaRPr lang="nl-BE"/>
            </a:p>
          </p:txBody>
        </p:sp>
        <p:sp>
          <p:nvSpPr>
            <p:cNvPr id="182" name="Freeform 220"/>
            <p:cNvSpPr>
              <a:spLocks noChangeAspect="1"/>
            </p:cNvSpPr>
            <p:nvPr/>
          </p:nvSpPr>
          <p:spPr bwMode="auto">
            <a:xfrm>
              <a:off x="4130" y="3305"/>
              <a:ext cx="1" cy="478"/>
            </a:xfrm>
            <a:custGeom>
              <a:avLst/>
              <a:gdLst/>
              <a:ahLst/>
              <a:cxnLst>
                <a:cxn ang="0">
                  <a:pos x="0" y="93"/>
                </a:cxn>
                <a:cxn ang="0">
                  <a:pos x="0" y="0"/>
                </a:cxn>
                <a:cxn ang="0">
                  <a:pos x="0" y="0"/>
                </a:cxn>
              </a:cxnLst>
              <a:rect l="0" t="0" r="r" b="b"/>
              <a:pathLst>
                <a:path h="93">
                  <a:moveTo>
                    <a:pt x="0" y="93"/>
                  </a:moveTo>
                  <a:lnTo>
                    <a:pt x="0" y="0"/>
                  </a:lnTo>
                  <a:lnTo>
                    <a:pt x="0" y="0"/>
                  </a:lnTo>
                </a:path>
              </a:pathLst>
            </a:custGeom>
            <a:noFill/>
            <a:ln w="0">
              <a:solidFill>
                <a:srgbClr val="000000"/>
              </a:solidFill>
              <a:prstDash val="sysDot"/>
              <a:round/>
              <a:headEnd/>
              <a:tailEnd/>
            </a:ln>
          </p:spPr>
          <p:txBody>
            <a:bodyPr/>
            <a:lstStyle/>
            <a:p>
              <a:endParaRPr lang="nl-BE"/>
            </a:p>
          </p:txBody>
        </p:sp>
        <p:sp>
          <p:nvSpPr>
            <p:cNvPr id="183" name="Freeform 221"/>
            <p:cNvSpPr>
              <a:spLocks noChangeAspect="1"/>
            </p:cNvSpPr>
            <p:nvPr/>
          </p:nvSpPr>
          <p:spPr bwMode="auto">
            <a:xfrm>
              <a:off x="4244" y="3305"/>
              <a:ext cx="1" cy="478"/>
            </a:xfrm>
            <a:custGeom>
              <a:avLst/>
              <a:gdLst/>
              <a:ahLst/>
              <a:cxnLst>
                <a:cxn ang="0">
                  <a:pos x="0" y="93"/>
                </a:cxn>
                <a:cxn ang="0">
                  <a:pos x="0" y="0"/>
                </a:cxn>
                <a:cxn ang="0">
                  <a:pos x="0" y="0"/>
                </a:cxn>
              </a:cxnLst>
              <a:rect l="0" t="0" r="r" b="b"/>
              <a:pathLst>
                <a:path h="93">
                  <a:moveTo>
                    <a:pt x="0" y="93"/>
                  </a:moveTo>
                  <a:lnTo>
                    <a:pt x="0" y="0"/>
                  </a:lnTo>
                  <a:lnTo>
                    <a:pt x="0" y="0"/>
                  </a:lnTo>
                </a:path>
              </a:pathLst>
            </a:custGeom>
            <a:noFill/>
            <a:ln w="0">
              <a:solidFill>
                <a:srgbClr val="000000"/>
              </a:solidFill>
              <a:prstDash val="sysDot"/>
              <a:round/>
              <a:headEnd/>
              <a:tailEnd/>
            </a:ln>
          </p:spPr>
          <p:txBody>
            <a:bodyPr/>
            <a:lstStyle/>
            <a:p>
              <a:endParaRPr lang="nl-BE"/>
            </a:p>
          </p:txBody>
        </p:sp>
        <p:sp>
          <p:nvSpPr>
            <p:cNvPr id="184" name="Freeform 222"/>
            <p:cNvSpPr>
              <a:spLocks noChangeAspect="1"/>
            </p:cNvSpPr>
            <p:nvPr/>
          </p:nvSpPr>
          <p:spPr bwMode="auto">
            <a:xfrm>
              <a:off x="4359" y="3305"/>
              <a:ext cx="1" cy="478"/>
            </a:xfrm>
            <a:custGeom>
              <a:avLst/>
              <a:gdLst/>
              <a:ahLst/>
              <a:cxnLst>
                <a:cxn ang="0">
                  <a:pos x="0" y="93"/>
                </a:cxn>
                <a:cxn ang="0">
                  <a:pos x="0" y="0"/>
                </a:cxn>
                <a:cxn ang="0">
                  <a:pos x="0" y="0"/>
                </a:cxn>
              </a:cxnLst>
              <a:rect l="0" t="0" r="r" b="b"/>
              <a:pathLst>
                <a:path h="93">
                  <a:moveTo>
                    <a:pt x="0" y="93"/>
                  </a:moveTo>
                  <a:lnTo>
                    <a:pt x="0" y="0"/>
                  </a:lnTo>
                  <a:lnTo>
                    <a:pt x="0" y="0"/>
                  </a:lnTo>
                </a:path>
              </a:pathLst>
            </a:custGeom>
            <a:noFill/>
            <a:ln w="0">
              <a:solidFill>
                <a:srgbClr val="000000"/>
              </a:solidFill>
              <a:prstDash val="sysDot"/>
              <a:round/>
              <a:headEnd/>
              <a:tailEnd/>
            </a:ln>
          </p:spPr>
          <p:txBody>
            <a:bodyPr/>
            <a:lstStyle/>
            <a:p>
              <a:endParaRPr lang="nl-BE"/>
            </a:p>
          </p:txBody>
        </p:sp>
        <p:sp>
          <p:nvSpPr>
            <p:cNvPr id="185" name="Freeform 223"/>
            <p:cNvSpPr>
              <a:spLocks noChangeAspect="1"/>
            </p:cNvSpPr>
            <p:nvPr/>
          </p:nvSpPr>
          <p:spPr bwMode="auto">
            <a:xfrm>
              <a:off x="4476" y="3305"/>
              <a:ext cx="1" cy="478"/>
            </a:xfrm>
            <a:custGeom>
              <a:avLst/>
              <a:gdLst/>
              <a:ahLst/>
              <a:cxnLst>
                <a:cxn ang="0">
                  <a:pos x="0" y="93"/>
                </a:cxn>
                <a:cxn ang="0">
                  <a:pos x="0" y="0"/>
                </a:cxn>
                <a:cxn ang="0">
                  <a:pos x="0" y="0"/>
                </a:cxn>
              </a:cxnLst>
              <a:rect l="0" t="0" r="r" b="b"/>
              <a:pathLst>
                <a:path h="93">
                  <a:moveTo>
                    <a:pt x="0" y="93"/>
                  </a:moveTo>
                  <a:lnTo>
                    <a:pt x="0" y="0"/>
                  </a:lnTo>
                  <a:lnTo>
                    <a:pt x="0" y="0"/>
                  </a:lnTo>
                </a:path>
              </a:pathLst>
            </a:custGeom>
            <a:noFill/>
            <a:ln w="0">
              <a:solidFill>
                <a:srgbClr val="000000"/>
              </a:solidFill>
              <a:prstDash val="sysDot"/>
              <a:round/>
              <a:headEnd/>
              <a:tailEnd/>
            </a:ln>
          </p:spPr>
          <p:txBody>
            <a:bodyPr/>
            <a:lstStyle/>
            <a:p>
              <a:endParaRPr lang="nl-BE"/>
            </a:p>
          </p:txBody>
        </p:sp>
        <p:sp>
          <p:nvSpPr>
            <p:cNvPr id="186" name="Freeform 224"/>
            <p:cNvSpPr>
              <a:spLocks noChangeAspect="1"/>
            </p:cNvSpPr>
            <p:nvPr/>
          </p:nvSpPr>
          <p:spPr bwMode="auto">
            <a:xfrm>
              <a:off x="4592" y="3305"/>
              <a:ext cx="0" cy="478"/>
            </a:xfrm>
            <a:custGeom>
              <a:avLst/>
              <a:gdLst/>
              <a:ahLst/>
              <a:cxnLst>
                <a:cxn ang="0">
                  <a:pos x="0" y="93"/>
                </a:cxn>
                <a:cxn ang="0">
                  <a:pos x="0" y="0"/>
                </a:cxn>
                <a:cxn ang="0">
                  <a:pos x="0" y="0"/>
                </a:cxn>
              </a:cxnLst>
              <a:rect l="0" t="0" r="r" b="b"/>
              <a:pathLst>
                <a:path h="93">
                  <a:moveTo>
                    <a:pt x="0" y="93"/>
                  </a:moveTo>
                  <a:lnTo>
                    <a:pt x="0" y="0"/>
                  </a:lnTo>
                  <a:lnTo>
                    <a:pt x="0" y="0"/>
                  </a:lnTo>
                </a:path>
              </a:pathLst>
            </a:custGeom>
            <a:noFill/>
            <a:ln w="0">
              <a:solidFill>
                <a:srgbClr val="000000"/>
              </a:solidFill>
              <a:prstDash val="sysDot"/>
              <a:round/>
              <a:headEnd/>
              <a:tailEnd/>
            </a:ln>
          </p:spPr>
          <p:txBody>
            <a:bodyPr/>
            <a:lstStyle/>
            <a:p>
              <a:endParaRPr lang="nl-BE"/>
            </a:p>
          </p:txBody>
        </p:sp>
        <p:sp>
          <p:nvSpPr>
            <p:cNvPr id="187" name="Freeform 225"/>
            <p:cNvSpPr>
              <a:spLocks noChangeAspect="1"/>
            </p:cNvSpPr>
            <p:nvPr/>
          </p:nvSpPr>
          <p:spPr bwMode="auto">
            <a:xfrm>
              <a:off x="3437" y="3722"/>
              <a:ext cx="1155" cy="1"/>
            </a:xfrm>
            <a:custGeom>
              <a:avLst/>
              <a:gdLst/>
              <a:ahLst/>
              <a:cxnLst>
                <a:cxn ang="0">
                  <a:pos x="0" y="0"/>
                </a:cxn>
                <a:cxn ang="0">
                  <a:pos x="433" y="0"/>
                </a:cxn>
                <a:cxn ang="0">
                  <a:pos x="433" y="0"/>
                </a:cxn>
              </a:cxnLst>
              <a:rect l="0" t="0" r="r" b="b"/>
              <a:pathLst>
                <a:path w="433">
                  <a:moveTo>
                    <a:pt x="0" y="0"/>
                  </a:moveTo>
                  <a:lnTo>
                    <a:pt x="433" y="0"/>
                  </a:lnTo>
                  <a:lnTo>
                    <a:pt x="433" y="0"/>
                  </a:lnTo>
                </a:path>
              </a:pathLst>
            </a:custGeom>
            <a:noFill/>
            <a:ln w="0">
              <a:solidFill>
                <a:srgbClr val="000000"/>
              </a:solidFill>
              <a:prstDash val="sysDot"/>
              <a:round/>
              <a:headEnd/>
              <a:tailEnd/>
            </a:ln>
          </p:spPr>
          <p:txBody>
            <a:bodyPr/>
            <a:lstStyle/>
            <a:p>
              <a:endParaRPr lang="nl-BE"/>
            </a:p>
          </p:txBody>
        </p:sp>
        <p:sp>
          <p:nvSpPr>
            <p:cNvPr id="188" name="Freeform 226"/>
            <p:cNvSpPr>
              <a:spLocks noChangeAspect="1"/>
            </p:cNvSpPr>
            <p:nvPr/>
          </p:nvSpPr>
          <p:spPr bwMode="auto">
            <a:xfrm>
              <a:off x="3437" y="3603"/>
              <a:ext cx="1155" cy="1"/>
            </a:xfrm>
            <a:custGeom>
              <a:avLst/>
              <a:gdLst/>
              <a:ahLst/>
              <a:cxnLst>
                <a:cxn ang="0">
                  <a:pos x="0" y="0"/>
                </a:cxn>
                <a:cxn ang="0">
                  <a:pos x="433" y="0"/>
                </a:cxn>
                <a:cxn ang="0">
                  <a:pos x="433" y="0"/>
                </a:cxn>
              </a:cxnLst>
              <a:rect l="0" t="0" r="r" b="b"/>
              <a:pathLst>
                <a:path w="433">
                  <a:moveTo>
                    <a:pt x="0" y="0"/>
                  </a:moveTo>
                  <a:lnTo>
                    <a:pt x="433" y="0"/>
                  </a:lnTo>
                  <a:lnTo>
                    <a:pt x="433" y="0"/>
                  </a:lnTo>
                </a:path>
              </a:pathLst>
            </a:custGeom>
            <a:noFill/>
            <a:ln w="0">
              <a:solidFill>
                <a:srgbClr val="000000"/>
              </a:solidFill>
              <a:prstDash val="sysDot"/>
              <a:round/>
              <a:headEnd/>
              <a:tailEnd/>
            </a:ln>
          </p:spPr>
          <p:txBody>
            <a:bodyPr/>
            <a:lstStyle/>
            <a:p>
              <a:endParaRPr lang="nl-BE"/>
            </a:p>
          </p:txBody>
        </p:sp>
        <p:sp>
          <p:nvSpPr>
            <p:cNvPr id="189" name="Freeform 227"/>
            <p:cNvSpPr>
              <a:spLocks noChangeAspect="1"/>
            </p:cNvSpPr>
            <p:nvPr/>
          </p:nvSpPr>
          <p:spPr bwMode="auto">
            <a:xfrm>
              <a:off x="3437" y="3485"/>
              <a:ext cx="1155" cy="1"/>
            </a:xfrm>
            <a:custGeom>
              <a:avLst/>
              <a:gdLst/>
              <a:ahLst/>
              <a:cxnLst>
                <a:cxn ang="0">
                  <a:pos x="0" y="0"/>
                </a:cxn>
                <a:cxn ang="0">
                  <a:pos x="433" y="0"/>
                </a:cxn>
                <a:cxn ang="0">
                  <a:pos x="433" y="0"/>
                </a:cxn>
              </a:cxnLst>
              <a:rect l="0" t="0" r="r" b="b"/>
              <a:pathLst>
                <a:path w="433">
                  <a:moveTo>
                    <a:pt x="0" y="0"/>
                  </a:moveTo>
                  <a:lnTo>
                    <a:pt x="433" y="0"/>
                  </a:lnTo>
                  <a:lnTo>
                    <a:pt x="433" y="0"/>
                  </a:lnTo>
                </a:path>
              </a:pathLst>
            </a:custGeom>
            <a:noFill/>
            <a:ln w="0">
              <a:solidFill>
                <a:srgbClr val="000000"/>
              </a:solidFill>
              <a:prstDash val="sysDot"/>
              <a:round/>
              <a:headEnd/>
              <a:tailEnd/>
            </a:ln>
          </p:spPr>
          <p:txBody>
            <a:bodyPr/>
            <a:lstStyle/>
            <a:p>
              <a:endParaRPr lang="nl-BE"/>
            </a:p>
          </p:txBody>
        </p:sp>
        <p:sp>
          <p:nvSpPr>
            <p:cNvPr id="190" name="Freeform 228"/>
            <p:cNvSpPr>
              <a:spLocks noChangeAspect="1"/>
            </p:cNvSpPr>
            <p:nvPr/>
          </p:nvSpPr>
          <p:spPr bwMode="auto">
            <a:xfrm>
              <a:off x="3437" y="3367"/>
              <a:ext cx="1155" cy="1"/>
            </a:xfrm>
            <a:custGeom>
              <a:avLst/>
              <a:gdLst/>
              <a:ahLst/>
              <a:cxnLst>
                <a:cxn ang="0">
                  <a:pos x="0" y="0"/>
                </a:cxn>
                <a:cxn ang="0">
                  <a:pos x="433" y="0"/>
                </a:cxn>
                <a:cxn ang="0">
                  <a:pos x="433" y="0"/>
                </a:cxn>
              </a:cxnLst>
              <a:rect l="0" t="0" r="r" b="b"/>
              <a:pathLst>
                <a:path w="433">
                  <a:moveTo>
                    <a:pt x="0" y="0"/>
                  </a:moveTo>
                  <a:lnTo>
                    <a:pt x="433" y="0"/>
                  </a:lnTo>
                  <a:lnTo>
                    <a:pt x="433" y="0"/>
                  </a:lnTo>
                </a:path>
              </a:pathLst>
            </a:custGeom>
            <a:noFill/>
            <a:ln w="0">
              <a:solidFill>
                <a:srgbClr val="000000"/>
              </a:solidFill>
              <a:prstDash val="sysDot"/>
              <a:round/>
              <a:headEnd/>
              <a:tailEnd/>
            </a:ln>
          </p:spPr>
          <p:txBody>
            <a:bodyPr/>
            <a:lstStyle/>
            <a:p>
              <a:endParaRPr lang="nl-BE"/>
            </a:p>
          </p:txBody>
        </p:sp>
        <p:sp>
          <p:nvSpPr>
            <p:cNvPr id="191" name="Line 229"/>
            <p:cNvSpPr>
              <a:spLocks noChangeAspect="1" noChangeShapeType="1"/>
            </p:cNvSpPr>
            <p:nvPr/>
          </p:nvSpPr>
          <p:spPr bwMode="auto">
            <a:xfrm>
              <a:off x="3437" y="3305"/>
              <a:ext cx="1155" cy="1"/>
            </a:xfrm>
            <a:prstGeom prst="line">
              <a:avLst/>
            </a:prstGeom>
            <a:noFill/>
            <a:ln w="0">
              <a:solidFill>
                <a:srgbClr val="000000"/>
              </a:solidFill>
              <a:round/>
              <a:headEnd/>
              <a:tailEnd/>
            </a:ln>
          </p:spPr>
          <p:txBody>
            <a:bodyPr/>
            <a:lstStyle/>
            <a:p>
              <a:endParaRPr lang="nl-BE"/>
            </a:p>
          </p:txBody>
        </p:sp>
        <p:sp>
          <p:nvSpPr>
            <p:cNvPr id="192" name="Line 230"/>
            <p:cNvSpPr>
              <a:spLocks noChangeAspect="1" noChangeShapeType="1"/>
            </p:cNvSpPr>
            <p:nvPr/>
          </p:nvSpPr>
          <p:spPr bwMode="auto">
            <a:xfrm>
              <a:off x="3437" y="3783"/>
              <a:ext cx="1155" cy="1"/>
            </a:xfrm>
            <a:prstGeom prst="line">
              <a:avLst/>
            </a:prstGeom>
            <a:noFill/>
            <a:ln w="0">
              <a:solidFill>
                <a:srgbClr val="000000"/>
              </a:solidFill>
              <a:round/>
              <a:headEnd/>
              <a:tailEnd/>
            </a:ln>
          </p:spPr>
          <p:txBody>
            <a:bodyPr/>
            <a:lstStyle/>
            <a:p>
              <a:endParaRPr lang="nl-BE"/>
            </a:p>
          </p:txBody>
        </p:sp>
        <p:sp>
          <p:nvSpPr>
            <p:cNvPr id="193" name="Line 231"/>
            <p:cNvSpPr>
              <a:spLocks noChangeAspect="1" noChangeShapeType="1"/>
            </p:cNvSpPr>
            <p:nvPr/>
          </p:nvSpPr>
          <p:spPr bwMode="auto">
            <a:xfrm flipV="1">
              <a:off x="4592" y="3305"/>
              <a:ext cx="0" cy="478"/>
            </a:xfrm>
            <a:prstGeom prst="line">
              <a:avLst/>
            </a:prstGeom>
            <a:noFill/>
            <a:ln w="0">
              <a:solidFill>
                <a:srgbClr val="000000"/>
              </a:solidFill>
              <a:round/>
              <a:headEnd/>
              <a:tailEnd/>
            </a:ln>
          </p:spPr>
          <p:txBody>
            <a:bodyPr/>
            <a:lstStyle/>
            <a:p>
              <a:endParaRPr lang="nl-BE"/>
            </a:p>
          </p:txBody>
        </p:sp>
        <p:sp>
          <p:nvSpPr>
            <p:cNvPr id="194" name="Line 232"/>
            <p:cNvSpPr>
              <a:spLocks noChangeAspect="1" noChangeShapeType="1"/>
            </p:cNvSpPr>
            <p:nvPr/>
          </p:nvSpPr>
          <p:spPr bwMode="auto">
            <a:xfrm flipV="1">
              <a:off x="3437" y="3305"/>
              <a:ext cx="0" cy="478"/>
            </a:xfrm>
            <a:prstGeom prst="line">
              <a:avLst/>
            </a:prstGeom>
            <a:noFill/>
            <a:ln w="0">
              <a:solidFill>
                <a:srgbClr val="000000"/>
              </a:solidFill>
              <a:round/>
              <a:headEnd/>
              <a:tailEnd/>
            </a:ln>
          </p:spPr>
          <p:txBody>
            <a:bodyPr/>
            <a:lstStyle/>
            <a:p>
              <a:endParaRPr lang="nl-BE"/>
            </a:p>
          </p:txBody>
        </p:sp>
        <p:sp>
          <p:nvSpPr>
            <p:cNvPr id="195" name="Line 233"/>
            <p:cNvSpPr>
              <a:spLocks noChangeAspect="1" noChangeShapeType="1"/>
            </p:cNvSpPr>
            <p:nvPr/>
          </p:nvSpPr>
          <p:spPr bwMode="auto">
            <a:xfrm>
              <a:off x="3437" y="3783"/>
              <a:ext cx="1155" cy="1"/>
            </a:xfrm>
            <a:prstGeom prst="line">
              <a:avLst/>
            </a:prstGeom>
            <a:noFill/>
            <a:ln w="0">
              <a:solidFill>
                <a:srgbClr val="000000"/>
              </a:solidFill>
              <a:round/>
              <a:headEnd/>
              <a:tailEnd/>
            </a:ln>
          </p:spPr>
          <p:txBody>
            <a:bodyPr/>
            <a:lstStyle/>
            <a:p>
              <a:endParaRPr lang="nl-BE"/>
            </a:p>
          </p:txBody>
        </p:sp>
        <p:sp>
          <p:nvSpPr>
            <p:cNvPr id="196" name="Line 234"/>
            <p:cNvSpPr>
              <a:spLocks noChangeAspect="1" noChangeShapeType="1"/>
            </p:cNvSpPr>
            <p:nvPr/>
          </p:nvSpPr>
          <p:spPr bwMode="auto">
            <a:xfrm flipV="1">
              <a:off x="3437" y="3305"/>
              <a:ext cx="0" cy="478"/>
            </a:xfrm>
            <a:prstGeom prst="line">
              <a:avLst/>
            </a:prstGeom>
            <a:noFill/>
            <a:ln w="0">
              <a:solidFill>
                <a:srgbClr val="000000"/>
              </a:solidFill>
              <a:round/>
              <a:headEnd/>
              <a:tailEnd/>
            </a:ln>
          </p:spPr>
          <p:txBody>
            <a:bodyPr/>
            <a:lstStyle/>
            <a:p>
              <a:endParaRPr lang="nl-BE"/>
            </a:p>
          </p:txBody>
        </p:sp>
        <p:sp>
          <p:nvSpPr>
            <p:cNvPr id="197" name="Line 235"/>
            <p:cNvSpPr>
              <a:spLocks noChangeAspect="1" noChangeShapeType="1"/>
            </p:cNvSpPr>
            <p:nvPr/>
          </p:nvSpPr>
          <p:spPr bwMode="auto">
            <a:xfrm flipV="1">
              <a:off x="3437" y="3763"/>
              <a:ext cx="0" cy="20"/>
            </a:xfrm>
            <a:prstGeom prst="line">
              <a:avLst/>
            </a:prstGeom>
            <a:noFill/>
            <a:ln w="0">
              <a:solidFill>
                <a:srgbClr val="000000"/>
              </a:solidFill>
              <a:round/>
              <a:headEnd/>
              <a:tailEnd/>
            </a:ln>
          </p:spPr>
          <p:txBody>
            <a:bodyPr/>
            <a:lstStyle/>
            <a:p>
              <a:endParaRPr lang="nl-BE"/>
            </a:p>
          </p:txBody>
        </p:sp>
        <p:sp>
          <p:nvSpPr>
            <p:cNvPr id="198" name="Line 236"/>
            <p:cNvSpPr>
              <a:spLocks noChangeAspect="1" noChangeShapeType="1"/>
            </p:cNvSpPr>
            <p:nvPr/>
          </p:nvSpPr>
          <p:spPr bwMode="auto">
            <a:xfrm>
              <a:off x="3437" y="3305"/>
              <a:ext cx="0" cy="20"/>
            </a:xfrm>
            <a:prstGeom prst="line">
              <a:avLst/>
            </a:prstGeom>
            <a:noFill/>
            <a:ln w="0">
              <a:solidFill>
                <a:srgbClr val="000000"/>
              </a:solidFill>
              <a:round/>
              <a:headEnd/>
              <a:tailEnd/>
            </a:ln>
          </p:spPr>
          <p:txBody>
            <a:bodyPr/>
            <a:lstStyle/>
            <a:p>
              <a:endParaRPr lang="nl-BE"/>
            </a:p>
          </p:txBody>
        </p:sp>
        <p:sp>
          <p:nvSpPr>
            <p:cNvPr id="199" name="Rectangle 237"/>
            <p:cNvSpPr>
              <a:spLocks noChangeAspect="1" noChangeArrowheads="1"/>
            </p:cNvSpPr>
            <p:nvPr/>
          </p:nvSpPr>
          <p:spPr bwMode="auto">
            <a:xfrm>
              <a:off x="3426" y="3803"/>
              <a:ext cx="40" cy="96"/>
            </a:xfrm>
            <a:prstGeom prst="rect">
              <a:avLst/>
            </a:prstGeom>
            <a:noFill/>
            <a:ln w="9525">
              <a:noFill/>
              <a:miter lim="800000"/>
              <a:headEnd/>
              <a:tailEnd/>
            </a:ln>
          </p:spPr>
          <p:txBody>
            <a:bodyPr wrap="none" lIns="0" tIns="0" rIns="0" bIns="0">
              <a:spAutoFit/>
            </a:bodyPr>
            <a:lstStyle/>
            <a:p>
              <a:pPr eaLnBrk="0" hangingPunct="0"/>
              <a:r>
                <a:rPr lang="en-GB" sz="1000" b="1">
                  <a:solidFill>
                    <a:srgbClr val="000000"/>
                  </a:solidFill>
                  <a:latin typeface="Helvetica" pitchFamily="34" charset="0"/>
                </a:rPr>
                <a:t>0</a:t>
              </a:r>
              <a:endParaRPr lang="en-GB" sz="2800" b="1">
                <a:solidFill>
                  <a:schemeClr val="tx1"/>
                </a:solidFill>
              </a:endParaRPr>
            </a:p>
          </p:txBody>
        </p:sp>
        <p:sp>
          <p:nvSpPr>
            <p:cNvPr id="200" name="Line 238"/>
            <p:cNvSpPr>
              <a:spLocks noChangeAspect="1" noChangeShapeType="1"/>
            </p:cNvSpPr>
            <p:nvPr/>
          </p:nvSpPr>
          <p:spPr bwMode="auto">
            <a:xfrm flipV="1">
              <a:off x="3551" y="3763"/>
              <a:ext cx="1" cy="20"/>
            </a:xfrm>
            <a:prstGeom prst="line">
              <a:avLst/>
            </a:prstGeom>
            <a:noFill/>
            <a:ln w="0">
              <a:solidFill>
                <a:srgbClr val="000000"/>
              </a:solidFill>
              <a:round/>
              <a:headEnd/>
              <a:tailEnd/>
            </a:ln>
          </p:spPr>
          <p:txBody>
            <a:bodyPr/>
            <a:lstStyle/>
            <a:p>
              <a:endParaRPr lang="nl-BE"/>
            </a:p>
          </p:txBody>
        </p:sp>
        <p:sp>
          <p:nvSpPr>
            <p:cNvPr id="201" name="Line 239"/>
            <p:cNvSpPr>
              <a:spLocks noChangeAspect="1" noChangeShapeType="1"/>
            </p:cNvSpPr>
            <p:nvPr/>
          </p:nvSpPr>
          <p:spPr bwMode="auto">
            <a:xfrm>
              <a:off x="3551" y="3305"/>
              <a:ext cx="1" cy="20"/>
            </a:xfrm>
            <a:prstGeom prst="line">
              <a:avLst/>
            </a:prstGeom>
            <a:noFill/>
            <a:ln w="0">
              <a:solidFill>
                <a:srgbClr val="000000"/>
              </a:solidFill>
              <a:round/>
              <a:headEnd/>
              <a:tailEnd/>
            </a:ln>
          </p:spPr>
          <p:txBody>
            <a:bodyPr/>
            <a:lstStyle/>
            <a:p>
              <a:endParaRPr lang="nl-BE"/>
            </a:p>
          </p:txBody>
        </p:sp>
        <p:sp>
          <p:nvSpPr>
            <p:cNvPr id="202" name="Rectangle 240"/>
            <p:cNvSpPr>
              <a:spLocks noChangeAspect="1" noChangeArrowheads="1"/>
            </p:cNvSpPr>
            <p:nvPr/>
          </p:nvSpPr>
          <p:spPr bwMode="auto">
            <a:xfrm>
              <a:off x="3518" y="3803"/>
              <a:ext cx="81" cy="96"/>
            </a:xfrm>
            <a:prstGeom prst="rect">
              <a:avLst/>
            </a:prstGeom>
            <a:noFill/>
            <a:ln w="9525">
              <a:noFill/>
              <a:miter lim="800000"/>
              <a:headEnd/>
              <a:tailEnd/>
            </a:ln>
          </p:spPr>
          <p:txBody>
            <a:bodyPr wrap="none" lIns="0" tIns="0" rIns="0" bIns="0">
              <a:spAutoFit/>
            </a:bodyPr>
            <a:lstStyle/>
            <a:p>
              <a:pPr eaLnBrk="0" hangingPunct="0"/>
              <a:r>
                <a:rPr lang="en-GB" sz="1000" b="1">
                  <a:solidFill>
                    <a:srgbClr val="000000"/>
                  </a:solidFill>
                  <a:latin typeface="Helvetica" pitchFamily="34" charset="0"/>
                </a:rPr>
                <a:t>10</a:t>
              </a:r>
              <a:endParaRPr lang="en-GB" sz="2800" b="1">
                <a:solidFill>
                  <a:schemeClr val="tx1"/>
                </a:solidFill>
              </a:endParaRPr>
            </a:p>
          </p:txBody>
        </p:sp>
        <p:sp>
          <p:nvSpPr>
            <p:cNvPr id="203" name="Line 241"/>
            <p:cNvSpPr>
              <a:spLocks noChangeAspect="1" noChangeShapeType="1"/>
            </p:cNvSpPr>
            <p:nvPr/>
          </p:nvSpPr>
          <p:spPr bwMode="auto">
            <a:xfrm flipV="1">
              <a:off x="3669" y="3763"/>
              <a:ext cx="1" cy="20"/>
            </a:xfrm>
            <a:prstGeom prst="line">
              <a:avLst/>
            </a:prstGeom>
            <a:noFill/>
            <a:ln w="0">
              <a:solidFill>
                <a:srgbClr val="000000"/>
              </a:solidFill>
              <a:round/>
              <a:headEnd/>
              <a:tailEnd/>
            </a:ln>
          </p:spPr>
          <p:txBody>
            <a:bodyPr/>
            <a:lstStyle/>
            <a:p>
              <a:endParaRPr lang="nl-BE"/>
            </a:p>
          </p:txBody>
        </p:sp>
        <p:sp>
          <p:nvSpPr>
            <p:cNvPr id="204" name="Line 242"/>
            <p:cNvSpPr>
              <a:spLocks noChangeAspect="1" noChangeShapeType="1"/>
            </p:cNvSpPr>
            <p:nvPr/>
          </p:nvSpPr>
          <p:spPr bwMode="auto">
            <a:xfrm>
              <a:off x="3669" y="3305"/>
              <a:ext cx="1" cy="20"/>
            </a:xfrm>
            <a:prstGeom prst="line">
              <a:avLst/>
            </a:prstGeom>
            <a:noFill/>
            <a:ln w="0">
              <a:solidFill>
                <a:srgbClr val="000000"/>
              </a:solidFill>
              <a:round/>
              <a:headEnd/>
              <a:tailEnd/>
            </a:ln>
          </p:spPr>
          <p:txBody>
            <a:bodyPr/>
            <a:lstStyle/>
            <a:p>
              <a:endParaRPr lang="nl-BE"/>
            </a:p>
          </p:txBody>
        </p:sp>
        <p:sp>
          <p:nvSpPr>
            <p:cNvPr id="205" name="Rectangle 243"/>
            <p:cNvSpPr>
              <a:spLocks noChangeAspect="1" noChangeArrowheads="1"/>
            </p:cNvSpPr>
            <p:nvPr/>
          </p:nvSpPr>
          <p:spPr bwMode="auto">
            <a:xfrm>
              <a:off x="3636" y="3803"/>
              <a:ext cx="82" cy="96"/>
            </a:xfrm>
            <a:prstGeom prst="rect">
              <a:avLst/>
            </a:prstGeom>
            <a:noFill/>
            <a:ln w="9525">
              <a:noFill/>
              <a:miter lim="800000"/>
              <a:headEnd/>
              <a:tailEnd/>
            </a:ln>
          </p:spPr>
          <p:txBody>
            <a:bodyPr wrap="none" lIns="0" tIns="0" rIns="0" bIns="0">
              <a:spAutoFit/>
            </a:bodyPr>
            <a:lstStyle/>
            <a:p>
              <a:pPr eaLnBrk="0" hangingPunct="0"/>
              <a:r>
                <a:rPr lang="en-GB" sz="1000" b="1">
                  <a:solidFill>
                    <a:srgbClr val="000000"/>
                  </a:solidFill>
                  <a:latin typeface="Helvetica" pitchFamily="34" charset="0"/>
                </a:rPr>
                <a:t>20</a:t>
              </a:r>
              <a:endParaRPr lang="en-GB" sz="2800" b="1">
                <a:solidFill>
                  <a:schemeClr val="tx1"/>
                </a:solidFill>
              </a:endParaRPr>
            </a:p>
          </p:txBody>
        </p:sp>
        <p:sp>
          <p:nvSpPr>
            <p:cNvPr id="206" name="Line 244"/>
            <p:cNvSpPr>
              <a:spLocks noChangeAspect="1" noChangeShapeType="1"/>
            </p:cNvSpPr>
            <p:nvPr/>
          </p:nvSpPr>
          <p:spPr bwMode="auto">
            <a:xfrm flipV="1">
              <a:off x="3783" y="3763"/>
              <a:ext cx="1" cy="20"/>
            </a:xfrm>
            <a:prstGeom prst="line">
              <a:avLst/>
            </a:prstGeom>
            <a:noFill/>
            <a:ln w="0">
              <a:solidFill>
                <a:srgbClr val="000000"/>
              </a:solidFill>
              <a:round/>
              <a:headEnd/>
              <a:tailEnd/>
            </a:ln>
          </p:spPr>
          <p:txBody>
            <a:bodyPr/>
            <a:lstStyle/>
            <a:p>
              <a:endParaRPr lang="nl-BE"/>
            </a:p>
          </p:txBody>
        </p:sp>
        <p:sp>
          <p:nvSpPr>
            <p:cNvPr id="207" name="Line 245"/>
            <p:cNvSpPr>
              <a:spLocks noChangeAspect="1" noChangeShapeType="1"/>
            </p:cNvSpPr>
            <p:nvPr/>
          </p:nvSpPr>
          <p:spPr bwMode="auto">
            <a:xfrm>
              <a:off x="3783" y="3305"/>
              <a:ext cx="1" cy="20"/>
            </a:xfrm>
            <a:prstGeom prst="line">
              <a:avLst/>
            </a:prstGeom>
            <a:noFill/>
            <a:ln w="0">
              <a:solidFill>
                <a:srgbClr val="000000"/>
              </a:solidFill>
              <a:round/>
              <a:headEnd/>
              <a:tailEnd/>
            </a:ln>
          </p:spPr>
          <p:txBody>
            <a:bodyPr/>
            <a:lstStyle/>
            <a:p>
              <a:endParaRPr lang="nl-BE"/>
            </a:p>
          </p:txBody>
        </p:sp>
        <p:sp>
          <p:nvSpPr>
            <p:cNvPr id="208" name="Rectangle 246"/>
            <p:cNvSpPr>
              <a:spLocks noChangeAspect="1" noChangeArrowheads="1"/>
            </p:cNvSpPr>
            <p:nvPr/>
          </p:nvSpPr>
          <p:spPr bwMode="auto">
            <a:xfrm>
              <a:off x="3750" y="3803"/>
              <a:ext cx="81" cy="96"/>
            </a:xfrm>
            <a:prstGeom prst="rect">
              <a:avLst/>
            </a:prstGeom>
            <a:noFill/>
            <a:ln w="9525">
              <a:noFill/>
              <a:miter lim="800000"/>
              <a:headEnd/>
              <a:tailEnd/>
            </a:ln>
          </p:spPr>
          <p:txBody>
            <a:bodyPr wrap="none" lIns="0" tIns="0" rIns="0" bIns="0">
              <a:spAutoFit/>
            </a:bodyPr>
            <a:lstStyle/>
            <a:p>
              <a:pPr eaLnBrk="0" hangingPunct="0"/>
              <a:r>
                <a:rPr lang="en-GB" sz="1000" b="1">
                  <a:solidFill>
                    <a:srgbClr val="000000"/>
                  </a:solidFill>
                  <a:latin typeface="Helvetica" pitchFamily="34" charset="0"/>
                </a:rPr>
                <a:t>30</a:t>
              </a:r>
              <a:endParaRPr lang="en-GB" sz="2800" b="1">
                <a:solidFill>
                  <a:schemeClr val="tx1"/>
                </a:solidFill>
              </a:endParaRPr>
            </a:p>
          </p:txBody>
        </p:sp>
        <p:sp>
          <p:nvSpPr>
            <p:cNvPr id="209" name="Line 247"/>
            <p:cNvSpPr>
              <a:spLocks noChangeAspect="1" noChangeShapeType="1"/>
            </p:cNvSpPr>
            <p:nvPr/>
          </p:nvSpPr>
          <p:spPr bwMode="auto">
            <a:xfrm flipV="1">
              <a:off x="3898" y="3763"/>
              <a:ext cx="1" cy="20"/>
            </a:xfrm>
            <a:prstGeom prst="line">
              <a:avLst/>
            </a:prstGeom>
            <a:noFill/>
            <a:ln w="0">
              <a:solidFill>
                <a:srgbClr val="000000"/>
              </a:solidFill>
              <a:round/>
              <a:headEnd/>
              <a:tailEnd/>
            </a:ln>
          </p:spPr>
          <p:txBody>
            <a:bodyPr/>
            <a:lstStyle/>
            <a:p>
              <a:endParaRPr lang="nl-BE"/>
            </a:p>
          </p:txBody>
        </p:sp>
        <p:sp>
          <p:nvSpPr>
            <p:cNvPr id="210" name="Line 248"/>
            <p:cNvSpPr>
              <a:spLocks noChangeAspect="1" noChangeShapeType="1"/>
            </p:cNvSpPr>
            <p:nvPr/>
          </p:nvSpPr>
          <p:spPr bwMode="auto">
            <a:xfrm>
              <a:off x="3898" y="3305"/>
              <a:ext cx="1" cy="20"/>
            </a:xfrm>
            <a:prstGeom prst="line">
              <a:avLst/>
            </a:prstGeom>
            <a:noFill/>
            <a:ln w="0">
              <a:solidFill>
                <a:srgbClr val="000000"/>
              </a:solidFill>
              <a:round/>
              <a:headEnd/>
              <a:tailEnd/>
            </a:ln>
          </p:spPr>
          <p:txBody>
            <a:bodyPr/>
            <a:lstStyle/>
            <a:p>
              <a:endParaRPr lang="nl-BE"/>
            </a:p>
          </p:txBody>
        </p:sp>
        <p:sp>
          <p:nvSpPr>
            <p:cNvPr id="211" name="Rectangle 249"/>
            <p:cNvSpPr>
              <a:spLocks noChangeAspect="1" noChangeArrowheads="1"/>
            </p:cNvSpPr>
            <p:nvPr/>
          </p:nvSpPr>
          <p:spPr bwMode="auto">
            <a:xfrm>
              <a:off x="3865" y="3803"/>
              <a:ext cx="82" cy="96"/>
            </a:xfrm>
            <a:prstGeom prst="rect">
              <a:avLst/>
            </a:prstGeom>
            <a:noFill/>
            <a:ln w="9525">
              <a:noFill/>
              <a:miter lim="800000"/>
              <a:headEnd/>
              <a:tailEnd/>
            </a:ln>
          </p:spPr>
          <p:txBody>
            <a:bodyPr wrap="none" lIns="0" tIns="0" rIns="0" bIns="0">
              <a:spAutoFit/>
            </a:bodyPr>
            <a:lstStyle/>
            <a:p>
              <a:pPr eaLnBrk="0" hangingPunct="0"/>
              <a:r>
                <a:rPr lang="en-GB" sz="1000" b="1">
                  <a:solidFill>
                    <a:srgbClr val="000000"/>
                  </a:solidFill>
                  <a:latin typeface="Helvetica" pitchFamily="34" charset="0"/>
                </a:rPr>
                <a:t>40</a:t>
              </a:r>
              <a:endParaRPr lang="en-GB" sz="2800" b="1">
                <a:solidFill>
                  <a:schemeClr val="tx1"/>
                </a:solidFill>
              </a:endParaRPr>
            </a:p>
          </p:txBody>
        </p:sp>
        <p:sp>
          <p:nvSpPr>
            <p:cNvPr id="212" name="Line 250"/>
            <p:cNvSpPr>
              <a:spLocks noChangeAspect="1" noChangeShapeType="1"/>
            </p:cNvSpPr>
            <p:nvPr/>
          </p:nvSpPr>
          <p:spPr bwMode="auto">
            <a:xfrm flipV="1">
              <a:off x="4015" y="3763"/>
              <a:ext cx="1" cy="20"/>
            </a:xfrm>
            <a:prstGeom prst="line">
              <a:avLst/>
            </a:prstGeom>
            <a:noFill/>
            <a:ln w="0">
              <a:solidFill>
                <a:srgbClr val="000000"/>
              </a:solidFill>
              <a:round/>
              <a:headEnd/>
              <a:tailEnd/>
            </a:ln>
          </p:spPr>
          <p:txBody>
            <a:bodyPr/>
            <a:lstStyle/>
            <a:p>
              <a:endParaRPr lang="nl-BE"/>
            </a:p>
          </p:txBody>
        </p:sp>
        <p:sp>
          <p:nvSpPr>
            <p:cNvPr id="213" name="Line 251"/>
            <p:cNvSpPr>
              <a:spLocks noChangeAspect="1" noChangeShapeType="1"/>
            </p:cNvSpPr>
            <p:nvPr/>
          </p:nvSpPr>
          <p:spPr bwMode="auto">
            <a:xfrm>
              <a:off x="4015" y="3305"/>
              <a:ext cx="1" cy="20"/>
            </a:xfrm>
            <a:prstGeom prst="line">
              <a:avLst/>
            </a:prstGeom>
            <a:noFill/>
            <a:ln w="0">
              <a:solidFill>
                <a:srgbClr val="000000"/>
              </a:solidFill>
              <a:round/>
              <a:headEnd/>
              <a:tailEnd/>
            </a:ln>
          </p:spPr>
          <p:txBody>
            <a:bodyPr/>
            <a:lstStyle/>
            <a:p>
              <a:endParaRPr lang="nl-BE"/>
            </a:p>
          </p:txBody>
        </p:sp>
        <p:sp>
          <p:nvSpPr>
            <p:cNvPr id="214" name="Rectangle 252"/>
            <p:cNvSpPr>
              <a:spLocks noChangeAspect="1" noChangeArrowheads="1"/>
            </p:cNvSpPr>
            <p:nvPr/>
          </p:nvSpPr>
          <p:spPr bwMode="auto">
            <a:xfrm>
              <a:off x="3982" y="3803"/>
              <a:ext cx="81" cy="96"/>
            </a:xfrm>
            <a:prstGeom prst="rect">
              <a:avLst/>
            </a:prstGeom>
            <a:noFill/>
            <a:ln w="9525">
              <a:noFill/>
              <a:miter lim="800000"/>
              <a:headEnd/>
              <a:tailEnd/>
            </a:ln>
          </p:spPr>
          <p:txBody>
            <a:bodyPr wrap="none" lIns="0" tIns="0" rIns="0" bIns="0">
              <a:spAutoFit/>
            </a:bodyPr>
            <a:lstStyle/>
            <a:p>
              <a:pPr eaLnBrk="0" hangingPunct="0"/>
              <a:r>
                <a:rPr lang="en-GB" sz="1000" b="1">
                  <a:solidFill>
                    <a:srgbClr val="000000"/>
                  </a:solidFill>
                  <a:latin typeface="Helvetica" pitchFamily="34" charset="0"/>
                </a:rPr>
                <a:t>50</a:t>
              </a:r>
              <a:endParaRPr lang="en-GB" sz="2800" b="1">
                <a:solidFill>
                  <a:schemeClr val="tx1"/>
                </a:solidFill>
              </a:endParaRPr>
            </a:p>
          </p:txBody>
        </p:sp>
        <p:sp>
          <p:nvSpPr>
            <p:cNvPr id="215" name="Line 253"/>
            <p:cNvSpPr>
              <a:spLocks noChangeAspect="1" noChangeShapeType="1"/>
            </p:cNvSpPr>
            <p:nvPr/>
          </p:nvSpPr>
          <p:spPr bwMode="auto">
            <a:xfrm flipV="1">
              <a:off x="4130" y="3763"/>
              <a:ext cx="1" cy="20"/>
            </a:xfrm>
            <a:prstGeom prst="line">
              <a:avLst/>
            </a:prstGeom>
            <a:noFill/>
            <a:ln w="0">
              <a:solidFill>
                <a:srgbClr val="000000"/>
              </a:solidFill>
              <a:round/>
              <a:headEnd/>
              <a:tailEnd/>
            </a:ln>
          </p:spPr>
          <p:txBody>
            <a:bodyPr/>
            <a:lstStyle/>
            <a:p>
              <a:endParaRPr lang="nl-BE"/>
            </a:p>
          </p:txBody>
        </p:sp>
        <p:sp>
          <p:nvSpPr>
            <p:cNvPr id="216" name="Line 254"/>
            <p:cNvSpPr>
              <a:spLocks noChangeAspect="1" noChangeShapeType="1"/>
            </p:cNvSpPr>
            <p:nvPr/>
          </p:nvSpPr>
          <p:spPr bwMode="auto">
            <a:xfrm>
              <a:off x="4130" y="3305"/>
              <a:ext cx="1" cy="20"/>
            </a:xfrm>
            <a:prstGeom prst="line">
              <a:avLst/>
            </a:prstGeom>
            <a:noFill/>
            <a:ln w="0">
              <a:solidFill>
                <a:srgbClr val="000000"/>
              </a:solidFill>
              <a:round/>
              <a:headEnd/>
              <a:tailEnd/>
            </a:ln>
          </p:spPr>
          <p:txBody>
            <a:bodyPr/>
            <a:lstStyle/>
            <a:p>
              <a:endParaRPr lang="nl-BE"/>
            </a:p>
          </p:txBody>
        </p:sp>
        <p:sp>
          <p:nvSpPr>
            <p:cNvPr id="217" name="Rectangle 255"/>
            <p:cNvSpPr>
              <a:spLocks noChangeAspect="1" noChangeArrowheads="1"/>
            </p:cNvSpPr>
            <p:nvPr/>
          </p:nvSpPr>
          <p:spPr bwMode="auto">
            <a:xfrm>
              <a:off x="4098" y="3803"/>
              <a:ext cx="81" cy="96"/>
            </a:xfrm>
            <a:prstGeom prst="rect">
              <a:avLst/>
            </a:prstGeom>
            <a:noFill/>
            <a:ln w="9525">
              <a:noFill/>
              <a:miter lim="800000"/>
              <a:headEnd/>
              <a:tailEnd/>
            </a:ln>
          </p:spPr>
          <p:txBody>
            <a:bodyPr wrap="none" lIns="0" tIns="0" rIns="0" bIns="0">
              <a:spAutoFit/>
            </a:bodyPr>
            <a:lstStyle/>
            <a:p>
              <a:pPr eaLnBrk="0" hangingPunct="0"/>
              <a:r>
                <a:rPr lang="en-GB" sz="1000" b="1">
                  <a:solidFill>
                    <a:srgbClr val="000000"/>
                  </a:solidFill>
                  <a:latin typeface="Helvetica" pitchFamily="34" charset="0"/>
                </a:rPr>
                <a:t>60</a:t>
              </a:r>
              <a:endParaRPr lang="en-GB" sz="2800" b="1">
                <a:solidFill>
                  <a:schemeClr val="tx1"/>
                </a:solidFill>
              </a:endParaRPr>
            </a:p>
          </p:txBody>
        </p:sp>
        <p:sp>
          <p:nvSpPr>
            <p:cNvPr id="218" name="Line 256"/>
            <p:cNvSpPr>
              <a:spLocks noChangeAspect="1" noChangeShapeType="1"/>
            </p:cNvSpPr>
            <p:nvPr/>
          </p:nvSpPr>
          <p:spPr bwMode="auto">
            <a:xfrm flipV="1">
              <a:off x="4244" y="3763"/>
              <a:ext cx="1" cy="20"/>
            </a:xfrm>
            <a:prstGeom prst="line">
              <a:avLst/>
            </a:prstGeom>
            <a:noFill/>
            <a:ln w="0">
              <a:solidFill>
                <a:srgbClr val="000000"/>
              </a:solidFill>
              <a:round/>
              <a:headEnd/>
              <a:tailEnd/>
            </a:ln>
          </p:spPr>
          <p:txBody>
            <a:bodyPr/>
            <a:lstStyle/>
            <a:p>
              <a:endParaRPr lang="nl-BE"/>
            </a:p>
          </p:txBody>
        </p:sp>
        <p:sp>
          <p:nvSpPr>
            <p:cNvPr id="219" name="Line 257"/>
            <p:cNvSpPr>
              <a:spLocks noChangeAspect="1" noChangeShapeType="1"/>
            </p:cNvSpPr>
            <p:nvPr/>
          </p:nvSpPr>
          <p:spPr bwMode="auto">
            <a:xfrm>
              <a:off x="4244" y="3305"/>
              <a:ext cx="1" cy="20"/>
            </a:xfrm>
            <a:prstGeom prst="line">
              <a:avLst/>
            </a:prstGeom>
            <a:noFill/>
            <a:ln w="0">
              <a:solidFill>
                <a:srgbClr val="000000"/>
              </a:solidFill>
              <a:round/>
              <a:headEnd/>
              <a:tailEnd/>
            </a:ln>
          </p:spPr>
          <p:txBody>
            <a:bodyPr/>
            <a:lstStyle/>
            <a:p>
              <a:endParaRPr lang="nl-BE"/>
            </a:p>
          </p:txBody>
        </p:sp>
        <p:sp>
          <p:nvSpPr>
            <p:cNvPr id="220" name="Rectangle 258"/>
            <p:cNvSpPr>
              <a:spLocks noChangeAspect="1" noChangeArrowheads="1"/>
            </p:cNvSpPr>
            <p:nvPr/>
          </p:nvSpPr>
          <p:spPr bwMode="auto">
            <a:xfrm>
              <a:off x="4214" y="3803"/>
              <a:ext cx="82" cy="96"/>
            </a:xfrm>
            <a:prstGeom prst="rect">
              <a:avLst/>
            </a:prstGeom>
            <a:noFill/>
            <a:ln w="9525">
              <a:noFill/>
              <a:miter lim="800000"/>
              <a:headEnd/>
              <a:tailEnd/>
            </a:ln>
          </p:spPr>
          <p:txBody>
            <a:bodyPr wrap="none" lIns="0" tIns="0" rIns="0" bIns="0">
              <a:spAutoFit/>
            </a:bodyPr>
            <a:lstStyle/>
            <a:p>
              <a:pPr eaLnBrk="0" hangingPunct="0"/>
              <a:r>
                <a:rPr lang="en-GB" sz="1000" b="1">
                  <a:solidFill>
                    <a:srgbClr val="000000"/>
                  </a:solidFill>
                  <a:latin typeface="Helvetica" pitchFamily="34" charset="0"/>
                </a:rPr>
                <a:t>70</a:t>
              </a:r>
              <a:endParaRPr lang="en-GB" sz="2800" b="1">
                <a:solidFill>
                  <a:schemeClr val="tx1"/>
                </a:solidFill>
              </a:endParaRPr>
            </a:p>
          </p:txBody>
        </p:sp>
        <p:sp>
          <p:nvSpPr>
            <p:cNvPr id="221" name="Line 259"/>
            <p:cNvSpPr>
              <a:spLocks noChangeAspect="1" noChangeShapeType="1"/>
            </p:cNvSpPr>
            <p:nvPr/>
          </p:nvSpPr>
          <p:spPr bwMode="auto">
            <a:xfrm flipV="1">
              <a:off x="4359" y="3763"/>
              <a:ext cx="1" cy="20"/>
            </a:xfrm>
            <a:prstGeom prst="line">
              <a:avLst/>
            </a:prstGeom>
            <a:noFill/>
            <a:ln w="0">
              <a:solidFill>
                <a:srgbClr val="000000"/>
              </a:solidFill>
              <a:round/>
              <a:headEnd/>
              <a:tailEnd/>
            </a:ln>
          </p:spPr>
          <p:txBody>
            <a:bodyPr/>
            <a:lstStyle/>
            <a:p>
              <a:endParaRPr lang="nl-BE"/>
            </a:p>
          </p:txBody>
        </p:sp>
        <p:sp>
          <p:nvSpPr>
            <p:cNvPr id="222" name="Line 260"/>
            <p:cNvSpPr>
              <a:spLocks noChangeAspect="1" noChangeShapeType="1"/>
            </p:cNvSpPr>
            <p:nvPr/>
          </p:nvSpPr>
          <p:spPr bwMode="auto">
            <a:xfrm>
              <a:off x="4359" y="3305"/>
              <a:ext cx="1" cy="20"/>
            </a:xfrm>
            <a:prstGeom prst="line">
              <a:avLst/>
            </a:prstGeom>
            <a:noFill/>
            <a:ln w="0">
              <a:solidFill>
                <a:srgbClr val="000000"/>
              </a:solidFill>
              <a:round/>
              <a:headEnd/>
              <a:tailEnd/>
            </a:ln>
          </p:spPr>
          <p:txBody>
            <a:bodyPr/>
            <a:lstStyle/>
            <a:p>
              <a:endParaRPr lang="nl-BE"/>
            </a:p>
          </p:txBody>
        </p:sp>
        <p:sp>
          <p:nvSpPr>
            <p:cNvPr id="223" name="Rectangle 261"/>
            <p:cNvSpPr>
              <a:spLocks noChangeAspect="1" noChangeArrowheads="1"/>
            </p:cNvSpPr>
            <p:nvPr/>
          </p:nvSpPr>
          <p:spPr bwMode="auto">
            <a:xfrm>
              <a:off x="4326" y="3803"/>
              <a:ext cx="81" cy="96"/>
            </a:xfrm>
            <a:prstGeom prst="rect">
              <a:avLst/>
            </a:prstGeom>
            <a:noFill/>
            <a:ln w="9525">
              <a:noFill/>
              <a:miter lim="800000"/>
              <a:headEnd/>
              <a:tailEnd/>
            </a:ln>
          </p:spPr>
          <p:txBody>
            <a:bodyPr wrap="none" lIns="0" tIns="0" rIns="0" bIns="0">
              <a:spAutoFit/>
            </a:bodyPr>
            <a:lstStyle/>
            <a:p>
              <a:pPr eaLnBrk="0" hangingPunct="0"/>
              <a:r>
                <a:rPr lang="en-GB" sz="1000" b="1">
                  <a:solidFill>
                    <a:srgbClr val="000000"/>
                  </a:solidFill>
                  <a:latin typeface="Helvetica" pitchFamily="34" charset="0"/>
                </a:rPr>
                <a:t>80</a:t>
              </a:r>
              <a:endParaRPr lang="en-GB" sz="2800" b="1">
                <a:solidFill>
                  <a:schemeClr val="tx1"/>
                </a:solidFill>
              </a:endParaRPr>
            </a:p>
          </p:txBody>
        </p:sp>
        <p:sp>
          <p:nvSpPr>
            <p:cNvPr id="224" name="Line 262"/>
            <p:cNvSpPr>
              <a:spLocks noChangeAspect="1" noChangeShapeType="1"/>
            </p:cNvSpPr>
            <p:nvPr/>
          </p:nvSpPr>
          <p:spPr bwMode="auto">
            <a:xfrm flipV="1">
              <a:off x="4476" y="3763"/>
              <a:ext cx="1" cy="20"/>
            </a:xfrm>
            <a:prstGeom prst="line">
              <a:avLst/>
            </a:prstGeom>
            <a:noFill/>
            <a:ln w="0">
              <a:solidFill>
                <a:srgbClr val="000000"/>
              </a:solidFill>
              <a:round/>
              <a:headEnd/>
              <a:tailEnd/>
            </a:ln>
          </p:spPr>
          <p:txBody>
            <a:bodyPr/>
            <a:lstStyle/>
            <a:p>
              <a:endParaRPr lang="nl-BE"/>
            </a:p>
          </p:txBody>
        </p:sp>
        <p:sp>
          <p:nvSpPr>
            <p:cNvPr id="225" name="Line 263"/>
            <p:cNvSpPr>
              <a:spLocks noChangeAspect="1" noChangeShapeType="1"/>
            </p:cNvSpPr>
            <p:nvPr/>
          </p:nvSpPr>
          <p:spPr bwMode="auto">
            <a:xfrm>
              <a:off x="4476" y="3305"/>
              <a:ext cx="1" cy="20"/>
            </a:xfrm>
            <a:prstGeom prst="line">
              <a:avLst/>
            </a:prstGeom>
            <a:noFill/>
            <a:ln w="0">
              <a:solidFill>
                <a:srgbClr val="000000"/>
              </a:solidFill>
              <a:round/>
              <a:headEnd/>
              <a:tailEnd/>
            </a:ln>
          </p:spPr>
          <p:txBody>
            <a:bodyPr/>
            <a:lstStyle/>
            <a:p>
              <a:endParaRPr lang="nl-BE"/>
            </a:p>
          </p:txBody>
        </p:sp>
        <p:sp>
          <p:nvSpPr>
            <p:cNvPr id="226" name="Rectangle 264"/>
            <p:cNvSpPr>
              <a:spLocks noChangeAspect="1" noChangeArrowheads="1"/>
            </p:cNvSpPr>
            <p:nvPr/>
          </p:nvSpPr>
          <p:spPr bwMode="auto">
            <a:xfrm>
              <a:off x="4444" y="3803"/>
              <a:ext cx="82" cy="96"/>
            </a:xfrm>
            <a:prstGeom prst="rect">
              <a:avLst/>
            </a:prstGeom>
            <a:noFill/>
            <a:ln w="9525">
              <a:noFill/>
              <a:miter lim="800000"/>
              <a:headEnd/>
              <a:tailEnd/>
            </a:ln>
          </p:spPr>
          <p:txBody>
            <a:bodyPr wrap="none" lIns="0" tIns="0" rIns="0" bIns="0">
              <a:spAutoFit/>
            </a:bodyPr>
            <a:lstStyle/>
            <a:p>
              <a:pPr eaLnBrk="0" hangingPunct="0"/>
              <a:r>
                <a:rPr lang="en-GB" sz="1000" b="1">
                  <a:solidFill>
                    <a:srgbClr val="000000"/>
                  </a:solidFill>
                  <a:latin typeface="Helvetica" pitchFamily="34" charset="0"/>
                </a:rPr>
                <a:t>90</a:t>
              </a:r>
              <a:endParaRPr lang="en-GB" sz="2800" b="1">
                <a:solidFill>
                  <a:schemeClr val="tx1"/>
                </a:solidFill>
              </a:endParaRPr>
            </a:p>
          </p:txBody>
        </p:sp>
        <p:sp>
          <p:nvSpPr>
            <p:cNvPr id="227" name="Line 265"/>
            <p:cNvSpPr>
              <a:spLocks noChangeAspect="1" noChangeShapeType="1"/>
            </p:cNvSpPr>
            <p:nvPr/>
          </p:nvSpPr>
          <p:spPr bwMode="auto">
            <a:xfrm flipV="1">
              <a:off x="4592" y="3763"/>
              <a:ext cx="0" cy="20"/>
            </a:xfrm>
            <a:prstGeom prst="line">
              <a:avLst/>
            </a:prstGeom>
            <a:noFill/>
            <a:ln w="0">
              <a:solidFill>
                <a:srgbClr val="000000"/>
              </a:solidFill>
              <a:round/>
              <a:headEnd/>
              <a:tailEnd/>
            </a:ln>
          </p:spPr>
          <p:txBody>
            <a:bodyPr/>
            <a:lstStyle/>
            <a:p>
              <a:endParaRPr lang="nl-BE"/>
            </a:p>
          </p:txBody>
        </p:sp>
        <p:sp>
          <p:nvSpPr>
            <p:cNvPr id="228" name="Line 266"/>
            <p:cNvSpPr>
              <a:spLocks noChangeAspect="1" noChangeShapeType="1"/>
            </p:cNvSpPr>
            <p:nvPr/>
          </p:nvSpPr>
          <p:spPr bwMode="auto">
            <a:xfrm>
              <a:off x="4592" y="3305"/>
              <a:ext cx="0" cy="20"/>
            </a:xfrm>
            <a:prstGeom prst="line">
              <a:avLst/>
            </a:prstGeom>
            <a:noFill/>
            <a:ln w="0">
              <a:solidFill>
                <a:srgbClr val="000000"/>
              </a:solidFill>
              <a:round/>
              <a:headEnd/>
              <a:tailEnd/>
            </a:ln>
          </p:spPr>
          <p:txBody>
            <a:bodyPr/>
            <a:lstStyle/>
            <a:p>
              <a:endParaRPr lang="nl-BE"/>
            </a:p>
          </p:txBody>
        </p:sp>
        <p:sp>
          <p:nvSpPr>
            <p:cNvPr id="229" name="Rectangle 267"/>
            <p:cNvSpPr>
              <a:spLocks noChangeAspect="1" noChangeArrowheads="1"/>
            </p:cNvSpPr>
            <p:nvPr/>
          </p:nvSpPr>
          <p:spPr bwMode="auto">
            <a:xfrm>
              <a:off x="4540" y="3804"/>
              <a:ext cx="122" cy="96"/>
            </a:xfrm>
            <a:prstGeom prst="rect">
              <a:avLst/>
            </a:prstGeom>
            <a:noFill/>
            <a:ln w="9525">
              <a:noFill/>
              <a:miter lim="800000"/>
              <a:headEnd/>
              <a:tailEnd/>
            </a:ln>
          </p:spPr>
          <p:txBody>
            <a:bodyPr wrap="none" lIns="0" tIns="0" rIns="0" bIns="0">
              <a:spAutoFit/>
            </a:bodyPr>
            <a:lstStyle/>
            <a:p>
              <a:pPr eaLnBrk="0" hangingPunct="0"/>
              <a:r>
                <a:rPr lang="en-GB" sz="1000" b="1">
                  <a:solidFill>
                    <a:srgbClr val="000000"/>
                  </a:solidFill>
                  <a:latin typeface="Helvetica" pitchFamily="34" charset="0"/>
                </a:rPr>
                <a:t>100</a:t>
              </a:r>
              <a:endParaRPr lang="en-GB" sz="2800" b="1">
                <a:solidFill>
                  <a:schemeClr val="tx1"/>
                </a:solidFill>
              </a:endParaRPr>
            </a:p>
          </p:txBody>
        </p:sp>
        <p:sp>
          <p:nvSpPr>
            <p:cNvPr id="230" name="Line 268"/>
            <p:cNvSpPr>
              <a:spLocks noChangeAspect="1" noChangeShapeType="1"/>
            </p:cNvSpPr>
            <p:nvPr/>
          </p:nvSpPr>
          <p:spPr bwMode="auto">
            <a:xfrm>
              <a:off x="3437" y="3722"/>
              <a:ext cx="9" cy="1"/>
            </a:xfrm>
            <a:prstGeom prst="line">
              <a:avLst/>
            </a:prstGeom>
            <a:noFill/>
            <a:ln w="0">
              <a:solidFill>
                <a:srgbClr val="000000"/>
              </a:solidFill>
              <a:round/>
              <a:headEnd/>
              <a:tailEnd/>
            </a:ln>
          </p:spPr>
          <p:txBody>
            <a:bodyPr/>
            <a:lstStyle/>
            <a:p>
              <a:endParaRPr lang="nl-BE"/>
            </a:p>
          </p:txBody>
        </p:sp>
        <p:sp>
          <p:nvSpPr>
            <p:cNvPr id="231" name="Line 269"/>
            <p:cNvSpPr>
              <a:spLocks noChangeAspect="1" noChangeShapeType="1"/>
            </p:cNvSpPr>
            <p:nvPr/>
          </p:nvSpPr>
          <p:spPr bwMode="auto">
            <a:xfrm flipH="1">
              <a:off x="4581" y="3722"/>
              <a:ext cx="11" cy="1"/>
            </a:xfrm>
            <a:prstGeom prst="line">
              <a:avLst/>
            </a:prstGeom>
            <a:noFill/>
            <a:ln w="0">
              <a:solidFill>
                <a:srgbClr val="000000"/>
              </a:solidFill>
              <a:round/>
              <a:headEnd/>
              <a:tailEnd/>
            </a:ln>
          </p:spPr>
          <p:txBody>
            <a:bodyPr/>
            <a:lstStyle/>
            <a:p>
              <a:endParaRPr lang="nl-BE"/>
            </a:p>
          </p:txBody>
        </p:sp>
        <p:sp>
          <p:nvSpPr>
            <p:cNvPr id="232" name="Line 270"/>
            <p:cNvSpPr>
              <a:spLocks noChangeAspect="1" noChangeShapeType="1"/>
            </p:cNvSpPr>
            <p:nvPr/>
          </p:nvSpPr>
          <p:spPr bwMode="auto">
            <a:xfrm>
              <a:off x="3437" y="3603"/>
              <a:ext cx="9" cy="1"/>
            </a:xfrm>
            <a:prstGeom prst="line">
              <a:avLst/>
            </a:prstGeom>
            <a:noFill/>
            <a:ln w="0">
              <a:solidFill>
                <a:srgbClr val="000000"/>
              </a:solidFill>
              <a:round/>
              <a:headEnd/>
              <a:tailEnd/>
            </a:ln>
          </p:spPr>
          <p:txBody>
            <a:bodyPr/>
            <a:lstStyle/>
            <a:p>
              <a:endParaRPr lang="nl-BE"/>
            </a:p>
          </p:txBody>
        </p:sp>
        <p:sp>
          <p:nvSpPr>
            <p:cNvPr id="233" name="Line 271"/>
            <p:cNvSpPr>
              <a:spLocks noChangeAspect="1" noChangeShapeType="1"/>
            </p:cNvSpPr>
            <p:nvPr/>
          </p:nvSpPr>
          <p:spPr bwMode="auto">
            <a:xfrm flipH="1">
              <a:off x="4581" y="3603"/>
              <a:ext cx="11" cy="1"/>
            </a:xfrm>
            <a:prstGeom prst="line">
              <a:avLst/>
            </a:prstGeom>
            <a:noFill/>
            <a:ln w="0">
              <a:solidFill>
                <a:srgbClr val="000000"/>
              </a:solidFill>
              <a:round/>
              <a:headEnd/>
              <a:tailEnd/>
            </a:ln>
          </p:spPr>
          <p:txBody>
            <a:bodyPr/>
            <a:lstStyle/>
            <a:p>
              <a:endParaRPr lang="nl-BE"/>
            </a:p>
          </p:txBody>
        </p:sp>
        <p:sp>
          <p:nvSpPr>
            <p:cNvPr id="234" name="Line 272"/>
            <p:cNvSpPr>
              <a:spLocks noChangeAspect="1" noChangeShapeType="1"/>
            </p:cNvSpPr>
            <p:nvPr/>
          </p:nvSpPr>
          <p:spPr bwMode="auto">
            <a:xfrm>
              <a:off x="3437" y="3485"/>
              <a:ext cx="9" cy="1"/>
            </a:xfrm>
            <a:prstGeom prst="line">
              <a:avLst/>
            </a:prstGeom>
            <a:noFill/>
            <a:ln w="0">
              <a:solidFill>
                <a:srgbClr val="000000"/>
              </a:solidFill>
              <a:round/>
              <a:headEnd/>
              <a:tailEnd/>
            </a:ln>
          </p:spPr>
          <p:txBody>
            <a:bodyPr/>
            <a:lstStyle/>
            <a:p>
              <a:endParaRPr lang="nl-BE"/>
            </a:p>
          </p:txBody>
        </p:sp>
        <p:sp>
          <p:nvSpPr>
            <p:cNvPr id="235" name="Line 273"/>
            <p:cNvSpPr>
              <a:spLocks noChangeAspect="1" noChangeShapeType="1"/>
            </p:cNvSpPr>
            <p:nvPr/>
          </p:nvSpPr>
          <p:spPr bwMode="auto">
            <a:xfrm flipH="1">
              <a:off x="4581" y="3485"/>
              <a:ext cx="11" cy="1"/>
            </a:xfrm>
            <a:prstGeom prst="line">
              <a:avLst/>
            </a:prstGeom>
            <a:noFill/>
            <a:ln w="0">
              <a:solidFill>
                <a:srgbClr val="000000"/>
              </a:solidFill>
              <a:round/>
              <a:headEnd/>
              <a:tailEnd/>
            </a:ln>
          </p:spPr>
          <p:txBody>
            <a:bodyPr/>
            <a:lstStyle/>
            <a:p>
              <a:endParaRPr lang="nl-BE"/>
            </a:p>
          </p:txBody>
        </p:sp>
        <p:sp>
          <p:nvSpPr>
            <p:cNvPr id="236" name="Line 274"/>
            <p:cNvSpPr>
              <a:spLocks noChangeAspect="1" noChangeShapeType="1"/>
            </p:cNvSpPr>
            <p:nvPr/>
          </p:nvSpPr>
          <p:spPr bwMode="auto">
            <a:xfrm>
              <a:off x="3437" y="3367"/>
              <a:ext cx="9" cy="1"/>
            </a:xfrm>
            <a:prstGeom prst="line">
              <a:avLst/>
            </a:prstGeom>
            <a:noFill/>
            <a:ln w="0">
              <a:solidFill>
                <a:srgbClr val="000000"/>
              </a:solidFill>
              <a:round/>
              <a:headEnd/>
              <a:tailEnd/>
            </a:ln>
          </p:spPr>
          <p:txBody>
            <a:bodyPr/>
            <a:lstStyle/>
            <a:p>
              <a:endParaRPr lang="nl-BE"/>
            </a:p>
          </p:txBody>
        </p:sp>
        <p:sp>
          <p:nvSpPr>
            <p:cNvPr id="237" name="Line 275"/>
            <p:cNvSpPr>
              <a:spLocks noChangeAspect="1" noChangeShapeType="1"/>
            </p:cNvSpPr>
            <p:nvPr/>
          </p:nvSpPr>
          <p:spPr bwMode="auto">
            <a:xfrm flipH="1">
              <a:off x="4581" y="3367"/>
              <a:ext cx="11" cy="1"/>
            </a:xfrm>
            <a:prstGeom prst="line">
              <a:avLst/>
            </a:prstGeom>
            <a:noFill/>
            <a:ln w="0">
              <a:solidFill>
                <a:srgbClr val="000000"/>
              </a:solidFill>
              <a:round/>
              <a:headEnd/>
              <a:tailEnd/>
            </a:ln>
          </p:spPr>
          <p:txBody>
            <a:bodyPr/>
            <a:lstStyle/>
            <a:p>
              <a:endParaRPr lang="nl-BE"/>
            </a:p>
          </p:txBody>
        </p:sp>
        <p:sp>
          <p:nvSpPr>
            <p:cNvPr id="238" name="Line 276"/>
            <p:cNvSpPr>
              <a:spLocks noChangeAspect="1" noChangeShapeType="1"/>
            </p:cNvSpPr>
            <p:nvPr/>
          </p:nvSpPr>
          <p:spPr bwMode="auto">
            <a:xfrm>
              <a:off x="3437" y="3305"/>
              <a:ext cx="1155" cy="1"/>
            </a:xfrm>
            <a:prstGeom prst="line">
              <a:avLst/>
            </a:prstGeom>
            <a:noFill/>
            <a:ln w="0">
              <a:solidFill>
                <a:srgbClr val="000000"/>
              </a:solidFill>
              <a:round/>
              <a:headEnd/>
              <a:tailEnd/>
            </a:ln>
          </p:spPr>
          <p:txBody>
            <a:bodyPr/>
            <a:lstStyle/>
            <a:p>
              <a:endParaRPr lang="nl-BE"/>
            </a:p>
          </p:txBody>
        </p:sp>
        <p:sp>
          <p:nvSpPr>
            <p:cNvPr id="239" name="Line 277"/>
            <p:cNvSpPr>
              <a:spLocks noChangeAspect="1" noChangeShapeType="1"/>
            </p:cNvSpPr>
            <p:nvPr/>
          </p:nvSpPr>
          <p:spPr bwMode="auto">
            <a:xfrm>
              <a:off x="3437" y="3783"/>
              <a:ext cx="1155" cy="1"/>
            </a:xfrm>
            <a:prstGeom prst="line">
              <a:avLst/>
            </a:prstGeom>
            <a:noFill/>
            <a:ln w="0">
              <a:solidFill>
                <a:srgbClr val="000000"/>
              </a:solidFill>
              <a:round/>
              <a:headEnd/>
              <a:tailEnd/>
            </a:ln>
          </p:spPr>
          <p:txBody>
            <a:bodyPr/>
            <a:lstStyle/>
            <a:p>
              <a:endParaRPr lang="nl-BE"/>
            </a:p>
          </p:txBody>
        </p:sp>
        <p:sp>
          <p:nvSpPr>
            <p:cNvPr id="240" name="Line 278"/>
            <p:cNvSpPr>
              <a:spLocks noChangeAspect="1" noChangeShapeType="1"/>
            </p:cNvSpPr>
            <p:nvPr/>
          </p:nvSpPr>
          <p:spPr bwMode="auto">
            <a:xfrm flipV="1">
              <a:off x="4592" y="3305"/>
              <a:ext cx="0" cy="478"/>
            </a:xfrm>
            <a:prstGeom prst="line">
              <a:avLst/>
            </a:prstGeom>
            <a:noFill/>
            <a:ln w="0">
              <a:solidFill>
                <a:srgbClr val="000000"/>
              </a:solidFill>
              <a:round/>
              <a:headEnd/>
              <a:tailEnd/>
            </a:ln>
          </p:spPr>
          <p:txBody>
            <a:bodyPr/>
            <a:lstStyle/>
            <a:p>
              <a:endParaRPr lang="nl-BE"/>
            </a:p>
          </p:txBody>
        </p:sp>
        <p:sp>
          <p:nvSpPr>
            <p:cNvPr id="241" name="Line 279"/>
            <p:cNvSpPr>
              <a:spLocks noChangeAspect="1" noChangeShapeType="1"/>
            </p:cNvSpPr>
            <p:nvPr/>
          </p:nvSpPr>
          <p:spPr bwMode="auto">
            <a:xfrm flipV="1">
              <a:off x="3437" y="3305"/>
              <a:ext cx="0" cy="478"/>
            </a:xfrm>
            <a:prstGeom prst="line">
              <a:avLst/>
            </a:prstGeom>
            <a:noFill/>
            <a:ln w="0">
              <a:solidFill>
                <a:srgbClr val="000000"/>
              </a:solidFill>
              <a:round/>
              <a:headEnd/>
              <a:tailEnd/>
            </a:ln>
          </p:spPr>
          <p:txBody>
            <a:bodyPr/>
            <a:lstStyle/>
            <a:p>
              <a:endParaRPr lang="nl-BE"/>
            </a:p>
          </p:txBody>
        </p:sp>
        <p:sp>
          <p:nvSpPr>
            <p:cNvPr id="242" name="Freeform 280"/>
            <p:cNvSpPr>
              <a:spLocks noChangeAspect="1"/>
            </p:cNvSpPr>
            <p:nvPr/>
          </p:nvSpPr>
          <p:spPr bwMode="auto">
            <a:xfrm>
              <a:off x="3446" y="3531"/>
              <a:ext cx="1110" cy="155"/>
            </a:xfrm>
            <a:custGeom>
              <a:avLst/>
              <a:gdLst/>
              <a:ahLst/>
              <a:cxnLst>
                <a:cxn ang="0">
                  <a:pos x="15" y="180"/>
                </a:cxn>
                <a:cxn ang="0">
                  <a:pos x="0" y="174"/>
                </a:cxn>
                <a:cxn ang="0">
                  <a:pos x="15" y="168"/>
                </a:cxn>
                <a:cxn ang="0">
                  <a:pos x="15" y="162"/>
                </a:cxn>
                <a:cxn ang="0">
                  <a:pos x="27" y="156"/>
                </a:cxn>
                <a:cxn ang="0">
                  <a:pos x="66" y="150"/>
                </a:cxn>
                <a:cxn ang="0">
                  <a:pos x="78" y="144"/>
                </a:cxn>
                <a:cxn ang="0">
                  <a:pos x="208" y="138"/>
                </a:cxn>
                <a:cxn ang="0">
                  <a:pos x="247" y="132"/>
                </a:cxn>
                <a:cxn ang="0">
                  <a:pos x="386" y="126"/>
                </a:cxn>
                <a:cxn ang="0">
                  <a:pos x="413" y="120"/>
                </a:cxn>
                <a:cxn ang="0">
                  <a:pos x="478" y="114"/>
                </a:cxn>
                <a:cxn ang="0">
                  <a:pos x="837" y="108"/>
                </a:cxn>
                <a:cxn ang="0">
                  <a:pos x="837" y="102"/>
                </a:cxn>
                <a:cxn ang="0">
                  <a:pos x="1208" y="96"/>
                </a:cxn>
                <a:cxn ang="0">
                  <a:pos x="1169" y="90"/>
                </a:cxn>
                <a:cxn ang="0">
                  <a:pos x="1234" y="84"/>
                </a:cxn>
                <a:cxn ang="0">
                  <a:pos x="1145" y="78"/>
                </a:cxn>
                <a:cxn ang="0">
                  <a:pos x="668" y="72"/>
                </a:cxn>
                <a:cxn ang="0">
                  <a:pos x="953" y="66"/>
                </a:cxn>
                <a:cxn ang="0">
                  <a:pos x="478" y="60"/>
                </a:cxn>
                <a:cxn ang="0">
                  <a:pos x="694" y="54"/>
                </a:cxn>
                <a:cxn ang="0">
                  <a:pos x="413" y="48"/>
                </a:cxn>
                <a:cxn ang="0">
                  <a:pos x="297" y="42"/>
                </a:cxn>
                <a:cxn ang="0">
                  <a:pos x="247" y="36"/>
                </a:cxn>
                <a:cxn ang="0">
                  <a:pos x="155" y="30"/>
                </a:cxn>
                <a:cxn ang="0">
                  <a:pos x="116" y="24"/>
                </a:cxn>
                <a:cxn ang="0">
                  <a:pos x="27" y="18"/>
                </a:cxn>
                <a:cxn ang="0">
                  <a:pos x="66" y="6"/>
                </a:cxn>
                <a:cxn ang="0">
                  <a:pos x="15" y="0"/>
                </a:cxn>
              </a:cxnLst>
              <a:rect l="0" t="0" r="r" b="b"/>
              <a:pathLst>
                <a:path w="1234" h="180">
                  <a:moveTo>
                    <a:pt x="15" y="180"/>
                  </a:moveTo>
                  <a:lnTo>
                    <a:pt x="0" y="174"/>
                  </a:lnTo>
                  <a:lnTo>
                    <a:pt x="15" y="168"/>
                  </a:lnTo>
                  <a:lnTo>
                    <a:pt x="15" y="162"/>
                  </a:lnTo>
                  <a:lnTo>
                    <a:pt x="27" y="156"/>
                  </a:lnTo>
                  <a:lnTo>
                    <a:pt x="66" y="150"/>
                  </a:lnTo>
                  <a:lnTo>
                    <a:pt x="78" y="144"/>
                  </a:lnTo>
                  <a:lnTo>
                    <a:pt x="208" y="138"/>
                  </a:lnTo>
                  <a:lnTo>
                    <a:pt x="247" y="132"/>
                  </a:lnTo>
                  <a:lnTo>
                    <a:pt x="386" y="126"/>
                  </a:lnTo>
                  <a:lnTo>
                    <a:pt x="413" y="120"/>
                  </a:lnTo>
                  <a:lnTo>
                    <a:pt x="478" y="114"/>
                  </a:lnTo>
                  <a:lnTo>
                    <a:pt x="837" y="108"/>
                  </a:lnTo>
                  <a:lnTo>
                    <a:pt x="837" y="102"/>
                  </a:lnTo>
                  <a:lnTo>
                    <a:pt x="1208" y="96"/>
                  </a:lnTo>
                  <a:lnTo>
                    <a:pt x="1169" y="90"/>
                  </a:lnTo>
                  <a:lnTo>
                    <a:pt x="1234" y="84"/>
                  </a:lnTo>
                  <a:lnTo>
                    <a:pt x="1145" y="78"/>
                  </a:lnTo>
                  <a:lnTo>
                    <a:pt x="668" y="72"/>
                  </a:lnTo>
                  <a:lnTo>
                    <a:pt x="953" y="66"/>
                  </a:lnTo>
                  <a:lnTo>
                    <a:pt x="478" y="60"/>
                  </a:lnTo>
                  <a:lnTo>
                    <a:pt x="694" y="54"/>
                  </a:lnTo>
                  <a:lnTo>
                    <a:pt x="413" y="48"/>
                  </a:lnTo>
                  <a:lnTo>
                    <a:pt x="297" y="42"/>
                  </a:lnTo>
                  <a:lnTo>
                    <a:pt x="247" y="36"/>
                  </a:lnTo>
                  <a:lnTo>
                    <a:pt x="155" y="30"/>
                  </a:lnTo>
                  <a:lnTo>
                    <a:pt x="116" y="24"/>
                  </a:lnTo>
                  <a:lnTo>
                    <a:pt x="27" y="18"/>
                  </a:lnTo>
                  <a:lnTo>
                    <a:pt x="66" y="6"/>
                  </a:lnTo>
                  <a:lnTo>
                    <a:pt x="15" y="0"/>
                  </a:lnTo>
                </a:path>
              </a:pathLst>
            </a:custGeom>
            <a:noFill/>
            <a:ln w="28575" cmpd="sng">
              <a:solidFill>
                <a:srgbClr val="FF0000"/>
              </a:solidFill>
              <a:prstDash val="solid"/>
              <a:round/>
              <a:headEnd/>
              <a:tailEnd/>
            </a:ln>
          </p:spPr>
          <p:txBody>
            <a:bodyPr/>
            <a:lstStyle/>
            <a:p>
              <a:endParaRPr lang="nl-BE"/>
            </a:p>
          </p:txBody>
        </p:sp>
        <p:sp>
          <p:nvSpPr>
            <p:cNvPr id="243" name="Freeform 281"/>
            <p:cNvSpPr>
              <a:spLocks noChangeAspect="1"/>
            </p:cNvSpPr>
            <p:nvPr/>
          </p:nvSpPr>
          <p:spPr bwMode="auto">
            <a:xfrm>
              <a:off x="3446" y="3582"/>
              <a:ext cx="1145" cy="40"/>
            </a:xfrm>
            <a:custGeom>
              <a:avLst/>
              <a:gdLst/>
              <a:ahLst/>
              <a:cxnLst>
                <a:cxn ang="0">
                  <a:pos x="0" y="0"/>
                </a:cxn>
                <a:cxn ang="0">
                  <a:pos x="39" y="0"/>
                </a:cxn>
                <a:cxn ang="0">
                  <a:pos x="78" y="0"/>
                </a:cxn>
                <a:cxn ang="0">
                  <a:pos x="116" y="0"/>
                </a:cxn>
                <a:cxn ang="0">
                  <a:pos x="155" y="0"/>
                </a:cxn>
                <a:cxn ang="0">
                  <a:pos x="193" y="0"/>
                </a:cxn>
                <a:cxn ang="0">
                  <a:pos x="232" y="0"/>
                </a:cxn>
                <a:cxn ang="0">
                  <a:pos x="270" y="0"/>
                </a:cxn>
                <a:cxn ang="0">
                  <a:pos x="309" y="0"/>
                </a:cxn>
                <a:cxn ang="0">
                  <a:pos x="347" y="0"/>
                </a:cxn>
                <a:cxn ang="0">
                  <a:pos x="386" y="0"/>
                </a:cxn>
                <a:cxn ang="0">
                  <a:pos x="425" y="0"/>
                </a:cxn>
                <a:cxn ang="0">
                  <a:pos x="463" y="0"/>
                </a:cxn>
                <a:cxn ang="0">
                  <a:pos x="502" y="0"/>
                </a:cxn>
                <a:cxn ang="0">
                  <a:pos x="540" y="0"/>
                </a:cxn>
                <a:cxn ang="0">
                  <a:pos x="579" y="0"/>
                </a:cxn>
                <a:cxn ang="0">
                  <a:pos x="617" y="0"/>
                </a:cxn>
                <a:cxn ang="0">
                  <a:pos x="656" y="0"/>
                </a:cxn>
                <a:cxn ang="0">
                  <a:pos x="694" y="0"/>
                </a:cxn>
                <a:cxn ang="0">
                  <a:pos x="733" y="0"/>
                </a:cxn>
                <a:cxn ang="0">
                  <a:pos x="772" y="0"/>
                </a:cxn>
                <a:cxn ang="0">
                  <a:pos x="810" y="0"/>
                </a:cxn>
                <a:cxn ang="0">
                  <a:pos x="849" y="0"/>
                </a:cxn>
                <a:cxn ang="0">
                  <a:pos x="887" y="0"/>
                </a:cxn>
                <a:cxn ang="0">
                  <a:pos x="926" y="0"/>
                </a:cxn>
                <a:cxn ang="0">
                  <a:pos x="964" y="0"/>
                </a:cxn>
                <a:cxn ang="0">
                  <a:pos x="1003" y="0"/>
                </a:cxn>
                <a:cxn ang="0">
                  <a:pos x="1042" y="0"/>
                </a:cxn>
                <a:cxn ang="0">
                  <a:pos x="1080" y="0"/>
                </a:cxn>
                <a:cxn ang="0">
                  <a:pos x="1119" y="0"/>
                </a:cxn>
              </a:cxnLst>
              <a:rect l="0" t="0" r="r" b="b"/>
              <a:pathLst>
                <a:path w="1119">
                  <a:moveTo>
                    <a:pt x="0" y="0"/>
                  </a:moveTo>
                  <a:lnTo>
                    <a:pt x="39" y="0"/>
                  </a:lnTo>
                  <a:lnTo>
                    <a:pt x="78" y="0"/>
                  </a:lnTo>
                  <a:lnTo>
                    <a:pt x="116" y="0"/>
                  </a:lnTo>
                  <a:lnTo>
                    <a:pt x="155" y="0"/>
                  </a:lnTo>
                  <a:lnTo>
                    <a:pt x="193" y="0"/>
                  </a:lnTo>
                  <a:lnTo>
                    <a:pt x="232" y="0"/>
                  </a:lnTo>
                  <a:lnTo>
                    <a:pt x="270" y="0"/>
                  </a:lnTo>
                  <a:lnTo>
                    <a:pt x="309" y="0"/>
                  </a:lnTo>
                  <a:lnTo>
                    <a:pt x="347" y="0"/>
                  </a:lnTo>
                  <a:lnTo>
                    <a:pt x="386" y="0"/>
                  </a:lnTo>
                  <a:lnTo>
                    <a:pt x="425" y="0"/>
                  </a:lnTo>
                  <a:lnTo>
                    <a:pt x="463" y="0"/>
                  </a:lnTo>
                  <a:lnTo>
                    <a:pt x="502" y="0"/>
                  </a:lnTo>
                  <a:lnTo>
                    <a:pt x="540" y="0"/>
                  </a:lnTo>
                  <a:lnTo>
                    <a:pt x="579" y="0"/>
                  </a:lnTo>
                  <a:lnTo>
                    <a:pt x="617" y="0"/>
                  </a:lnTo>
                  <a:lnTo>
                    <a:pt x="656" y="0"/>
                  </a:lnTo>
                  <a:lnTo>
                    <a:pt x="694" y="0"/>
                  </a:lnTo>
                  <a:lnTo>
                    <a:pt x="733" y="0"/>
                  </a:lnTo>
                  <a:lnTo>
                    <a:pt x="772" y="0"/>
                  </a:lnTo>
                  <a:lnTo>
                    <a:pt x="810" y="0"/>
                  </a:lnTo>
                  <a:lnTo>
                    <a:pt x="849" y="0"/>
                  </a:lnTo>
                  <a:lnTo>
                    <a:pt x="887" y="0"/>
                  </a:lnTo>
                  <a:lnTo>
                    <a:pt x="926" y="0"/>
                  </a:lnTo>
                  <a:lnTo>
                    <a:pt x="964" y="0"/>
                  </a:lnTo>
                  <a:lnTo>
                    <a:pt x="1003" y="0"/>
                  </a:lnTo>
                  <a:lnTo>
                    <a:pt x="1042" y="0"/>
                  </a:lnTo>
                  <a:lnTo>
                    <a:pt x="1080" y="0"/>
                  </a:lnTo>
                  <a:lnTo>
                    <a:pt x="1119" y="0"/>
                  </a:lnTo>
                </a:path>
              </a:pathLst>
            </a:custGeom>
            <a:noFill/>
            <a:ln w="28575" cmpd="sng">
              <a:solidFill>
                <a:srgbClr val="007F00"/>
              </a:solidFill>
              <a:prstDash val="sysDashDot"/>
              <a:round/>
              <a:headEnd/>
              <a:tailEnd/>
            </a:ln>
          </p:spPr>
          <p:txBody>
            <a:bodyPr/>
            <a:lstStyle/>
            <a:p>
              <a:endParaRPr lang="nl-BE"/>
            </a:p>
          </p:txBody>
        </p:sp>
        <p:sp>
          <p:nvSpPr>
            <p:cNvPr id="244" name="Text Box 282"/>
            <p:cNvSpPr txBox="1">
              <a:spLocks noChangeAspect="1" noChangeArrowheads="1"/>
            </p:cNvSpPr>
            <p:nvPr/>
          </p:nvSpPr>
          <p:spPr bwMode="auto">
            <a:xfrm>
              <a:off x="3711" y="1873"/>
              <a:ext cx="568" cy="134"/>
            </a:xfrm>
            <a:prstGeom prst="rect">
              <a:avLst/>
            </a:prstGeom>
            <a:noFill/>
            <a:ln w="9525">
              <a:noFill/>
              <a:miter lim="800000"/>
              <a:headEnd/>
              <a:tailEnd/>
            </a:ln>
            <a:effectLst/>
          </p:spPr>
          <p:txBody>
            <a:bodyPr wrap="none" lIns="0" tIns="0" rIns="0" bIns="0" anchor="ctr">
              <a:spAutoFit/>
            </a:bodyPr>
            <a:lstStyle/>
            <a:p>
              <a:pPr eaLnBrk="0" hangingPunct="0"/>
              <a:r>
                <a:rPr lang="en-GB" sz="1400" b="1">
                  <a:solidFill>
                    <a:schemeClr val="tx1"/>
                  </a:solidFill>
                </a:rPr>
                <a:t>Histograms</a:t>
              </a:r>
              <a:endParaRPr lang="en-GB" sz="2800" b="1">
                <a:solidFill>
                  <a:schemeClr val="tx1"/>
                </a:solidFill>
              </a:endParaRPr>
            </a:p>
          </p:txBody>
        </p:sp>
        <p:sp>
          <p:nvSpPr>
            <p:cNvPr id="245" name="Text Box 283"/>
            <p:cNvSpPr txBox="1">
              <a:spLocks noChangeAspect="1" noChangeArrowheads="1"/>
            </p:cNvSpPr>
            <p:nvPr/>
          </p:nvSpPr>
          <p:spPr bwMode="auto">
            <a:xfrm rot="5400000">
              <a:off x="4467" y="2202"/>
              <a:ext cx="481" cy="106"/>
            </a:xfrm>
            <a:prstGeom prst="rect">
              <a:avLst/>
            </a:prstGeom>
            <a:noFill/>
            <a:ln w="9525">
              <a:noFill/>
              <a:miter lim="800000"/>
              <a:headEnd/>
              <a:tailEnd/>
            </a:ln>
            <a:effectLst/>
          </p:spPr>
          <p:txBody>
            <a:bodyPr wrap="none" lIns="0" tIns="0" rIns="0" bIns="0" anchor="ctr">
              <a:spAutoFit/>
            </a:bodyPr>
            <a:lstStyle/>
            <a:p>
              <a:pPr eaLnBrk="0" hangingPunct="0"/>
              <a:r>
                <a:rPr lang="en-GB" sz="1200" b="1">
                  <a:solidFill>
                    <a:schemeClr val="tx1"/>
                  </a:solidFill>
                </a:rPr>
                <a:t>No control</a:t>
              </a:r>
              <a:endParaRPr lang="en-GB" sz="2800" b="1">
                <a:solidFill>
                  <a:schemeClr val="tx1"/>
                </a:solidFill>
              </a:endParaRPr>
            </a:p>
          </p:txBody>
        </p:sp>
        <p:sp>
          <p:nvSpPr>
            <p:cNvPr id="246" name="Text Box 284"/>
            <p:cNvSpPr txBox="1">
              <a:spLocks noChangeAspect="1" noChangeArrowheads="1"/>
            </p:cNvSpPr>
            <p:nvPr/>
          </p:nvSpPr>
          <p:spPr bwMode="auto">
            <a:xfrm rot="5400000">
              <a:off x="4455" y="2799"/>
              <a:ext cx="597" cy="213"/>
            </a:xfrm>
            <a:prstGeom prst="rect">
              <a:avLst/>
            </a:prstGeom>
            <a:noFill/>
            <a:ln w="9525">
              <a:noFill/>
              <a:miter lim="800000"/>
              <a:headEnd/>
              <a:tailEnd/>
            </a:ln>
            <a:effectLst/>
          </p:spPr>
          <p:txBody>
            <a:bodyPr wrap="none" lIns="0" tIns="0" rIns="0" bIns="0" anchor="ctr">
              <a:spAutoFit/>
            </a:bodyPr>
            <a:lstStyle/>
            <a:p>
              <a:pPr eaLnBrk="0" hangingPunct="0"/>
              <a:r>
                <a:rPr lang="en-GB" sz="1200" b="1">
                  <a:solidFill>
                    <a:schemeClr val="tx1"/>
                  </a:solidFill>
                </a:rPr>
                <a:t>Quasi steady</a:t>
              </a:r>
            </a:p>
            <a:p>
              <a:pPr eaLnBrk="0" hangingPunct="0"/>
              <a:r>
                <a:rPr lang="en-GB" sz="1200" b="1">
                  <a:solidFill>
                    <a:schemeClr val="tx1"/>
                  </a:solidFill>
                </a:rPr>
                <a:t>control</a:t>
              </a:r>
              <a:endParaRPr lang="en-GB" sz="2800" b="1">
                <a:solidFill>
                  <a:schemeClr val="tx1"/>
                </a:solidFill>
              </a:endParaRPr>
            </a:p>
          </p:txBody>
        </p:sp>
        <p:sp>
          <p:nvSpPr>
            <p:cNvPr id="247" name="Text Box 285"/>
            <p:cNvSpPr txBox="1">
              <a:spLocks noChangeAspect="1" noChangeArrowheads="1"/>
            </p:cNvSpPr>
            <p:nvPr/>
          </p:nvSpPr>
          <p:spPr bwMode="auto">
            <a:xfrm rot="5400000">
              <a:off x="4443" y="3480"/>
              <a:ext cx="613" cy="212"/>
            </a:xfrm>
            <a:prstGeom prst="rect">
              <a:avLst/>
            </a:prstGeom>
            <a:noFill/>
            <a:ln w="9525">
              <a:noFill/>
              <a:miter lim="800000"/>
              <a:headEnd/>
              <a:tailEnd/>
            </a:ln>
            <a:effectLst/>
          </p:spPr>
          <p:txBody>
            <a:bodyPr wrap="none" lIns="0" tIns="0" rIns="0" bIns="0" anchor="ctr">
              <a:spAutoFit/>
            </a:bodyPr>
            <a:lstStyle/>
            <a:p>
              <a:pPr eaLnBrk="0" hangingPunct="0"/>
              <a:r>
                <a:rPr lang="en-GB" sz="1200" b="1">
                  <a:solidFill>
                    <a:schemeClr val="tx1"/>
                  </a:solidFill>
                </a:rPr>
                <a:t>Fast dynamic</a:t>
              </a:r>
            </a:p>
            <a:p>
              <a:pPr eaLnBrk="0" hangingPunct="0"/>
              <a:r>
                <a:rPr lang="en-GB" sz="1200" b="1">
                  <a:solidFill>
                    <a:schemeClr val="tx1"/>
                  </a:solidFill>
                </a:rPr>
                <a:t>control</a:t>
              </a:r>
              <a:endParaRPr lang="en-GB" sz="2800" b="1">
                <a:solidFill>
                  <a:schemeClr val="tx1"/>
                </a:solidFill>
              </a:endParaRPr>
            </a:p>
          </p:txBody>
        </p:sp>
      </p:grpSp>
      <p:grpSp>
        <p:nvGrpSpPr>
          <p:cNvPr id="248" name="Group 286"/>
          <p:cNvGrpSpPr>
            <a:grpSpLocks/>
          </p:cNvGrpSpPr>
          <p:nvPr/>
        </p:nvGrpSpPr>
        <p:grpSpPr bwMode="auto">
          <a:xfrm>
            <a:off x="312738" y="3276600"/>
            <a:ext cx="4413250" cy="3417888"/>
            <a:chOff x="738" y="1750"/>
            <a:chExt cx="2567" cy="2153"/>
          </a:xfrm>
        </p:grpSpPr>
        <p:sp>
          <p:nvSpPr>
            <p:cNvPr id="249" name="Rectangle 287"/>
            <p:cNvSpPr>
              <a:spLocks noChangeAspect="1" noChangeArrowheads="1"/>
            </p:cNvSpPr>
            <p:nvPr/>
          </p:nvSpPr>
          <p:spPr bwMode="auto">
            <a:xfrm>
              <a:off x="866" y="2032"/>
              <a:ext cx="2339" cy="473"/>
            </a:xfrm>
            <a:prstGeom prst="rect">
              <a:avLst/>
            </a:prstGeom>
            <a:solidFill>
              <a:srgbClr val="FFFFFF"/>
            </a:solidFill>
            <a:ln w="9525">
              <a:noFill/>
              <a:miter lim="800000"/>
              <a:headEnd/>
              <a:tailEnd/>
            </a:ln>
          </p:spPr>
          <p:txBody>
            <a:bodyPr/>
            <a:lstStyle/>
            <a:p>
              <a:endParaRPr lang="nl-BE"/>
            </a:p>
          </p:txBody>
        </p:sp>
        <p:sp>
          <p:nvSpPr>
            <p:cNvPr id="250" name="Rectangle 288"/>
            <p:cNvSpPr>
              <a:spLocks noChangeAspect="1" noChangeArrowheads="1"/>
            </p:cNvSpPr>
            <p:nvPr/>
          </p:nvSpPr>
          <p:spPr bwMode="auto">
            <a:xfrm>
              <a:off x="866" y="2032"/>
              <a:ext cx="2339" cy="473"/>
            </a:xfrm>
            <a:prstGeom prst="rect">
              <a:avLst/>
            </a:prstGeom>
            <a:noFill/>
            <a:ln w="0">
              <a:solidFill>
                <a:srgbClr val="FFFFFF"/>
              </a:solidFill>
              <a:miter lim="800000"/>
              <a:headEnd/>
              <a:tailEnd/>
            </a:ln>
          </p:spPr>
          <p:txBody>
            <a:bodyPr/>
            <a:lstStyle/>
            <a:p>
              <a:endParaRPr lang="nl-BE"/>
            </a:p>
          </p:txBody>
        </p:sp>
        <p:sp>
          <p:nvSpPr>
            <p:cNvPr id="251" name="Freeform 289"/>
            <p:cNvSpPr>
              <a:spLocks noChangeAspect="1"/>
            </p:cNvSpPr>
            <p:nvPr/>
          </p:nvSpPr>
          <p:spPr bwMode="auto">
            <a:xfrm>
              <a:off x="1098" y="2032"/>
              <a:ext cx="1" cy="473"/>
            </a:xfrm>
            <a:custGeom>
              <a:avLst/>
              <a:gdLst/>
              <a:ahLst/>
              <a:cxnLst>
                <a:cxn ang="0">
                  <a:pos x="0" y="92"/>
                </a:cxn>
                <a:cxn ang="0">
                  <a:pos x="0" y="0"/>
                </a:cxn>
                <a:cxn ang="0">
                  <a:pos x="0" y="0"/>
                </a:cxn>
              </a:cxnLst>
              <a:rect l="0" t="0" r="r" b="b"/>
              <a:pathLst>
                <a:path h="92">
                  <a:moveTo>
                    <a:pt x="0" y="92"/>
                  </a:moveTo>
                  <a:lnTo>
                    <a:pt x="0" y="0"/>
                  </a:lnTo>
                  <a:lnTo>
                    <a:pt x="0" y="0"/>
                  </a:lnTo>
                </a:path>
              </a:pathLst>
            </a:custGeom>
            <a:noFill/>
            <a:ln w="0">
              <a:solidFill>
                <a:srgbClr val="000000"/>
              </a:solidFill>
              <a:prstDash val="sysDot"/>
              <a:round/>
              <a:headEnd/>
              <a:tailEnd/>
            </a:ln>
          </p:spPr>
          <p:txBody>
            <a:bodyPr/>
            <a:lstStyle/>
            <a:p>
              <a:endParaRPr lang="nl-BE"/>
            </a:p>
          </p:txBody>
        </p:sp>
        <p:sp>
          <p:nvSpPr>
            <p:cNvPr id="252" name="Freeform 290"/>
            <p:cNvSpPr>
              <a:spLocks noChangeAspect="1"/>
            </p:cNvSpPr>
            <p:nvPr/>
          </p:nvSpPr>
          <p:spPr bwMode="auto">
            <a:xfrm>
              <a:off x="1331" y="2032"/>
              <a:ext cx="0" cy="473"/>
            </a:xfrm>
            <a:custGeom>
              <a:avLst/>
              <a:gdLst/>
              <a:ahLst/>
              <a:cxnLst>
                <a:cxn ang="0">
                  <a:pos x="0" y="92"/>
                </a:cxn>
                <a:cxn ang="0">
                  <a:pos x="0" y="0"/>
                </a:cxn>
                <a:cxn ang="0">
                  <a:pos x="0" y="0"/>
                </a:cxn>
              </a:cxnLst>
              <a:rect l="0" t="0" r="r" b="b"/>
              <a:pathLst>
                <a:path h="92">
                  <a:moveTo>
                    <a:pt x="0" y="92"/>
                  </a:moveTo>
                  <a:lnTo>
                    <a:pt x="0" y="0"/>
                  </a:lnTo>
                  <a:lnTo>
                    <a:pt x="0" y="0"/>
                  </a:lnTo>
                </a:path>
              </a:pathLst>
            </a:custGeom>
            <a:noFill/>
            <a:ln w="0">
              <a:solidFill>
                <a:srgbClr val="000000"/>
              </a:solidFill>
              <a:prstDash val="sysDot"/>
              <a:round/>
              <a:headEnd/>
              <a:tailEnd/>
            </a:ln>
          </p:spPr>
          <p:txBody>
            <a:bodyPr/>
            <a:lstStyle/>
            <a:p>
              <a:endParaRPr lang="nl-BE"/>
            </a:p>
          </p:txBody>
        </p:sp>
        <p:sp>
          <p:nvSpPr>
            <p:cNvPr id="253" name="Freeform 291"/>
            <p:cNvSpPr>
              <a:spLocks noChangeAspect="1"/>
            </p:cNvSpPr>
            <p:nvPr/>
          </p:nvSpPr>
          <p:spPr bwMode="auto">
            <a:xfrm>
              <a:off x="1568" y="2032"/>
              <a:ext cx="1" cy="473"/>
            </a:xfrm>
            <a:custGeom>
              <a:avLst/>
              <a:gdLst/>
              <a:ahLst/>
              <a:cxnLst>
                <a:cxn ang="0">
                  <a:pos x="0" y="92"/>
                </a:cxn>
                <a:cxn ang="0">
                  <a:pos x="0" y="0"/>
                </a:cxn>
                <a:cxn ang="0">
                  <a:pos x="0" y="0"/>
                </a:cxn>
              </a:cxnLst>
              <a:rect l="0" t="0" r="r" b="b"/>
              <a:pathLst>
                <a:path h="92">
                  <a:moveTo>
                    <a:pt x="0" y="92"/>
                  </a:moveTo>
                  <a:lnTo>
                    <a:pt x="0" y="0"/>
                  </a:lnTo>
                  <a:lnTo>
                    <a:pt x="0" y="0"/>
                  </a:lnTo>
                </a:path>
              </a:pathLst>
            </a:custGeom>
            <a:noFill/>
            <a:ln w="0">
              <a:solidFill>
                <a:srgbClr val="000000"/>
              </a:solidFill>
              <a:prstDash val="sysDot"/>
              <a:round/>
              <a:headEnd/>
              <a:tailEnd/>
            </a:ln>
          </p:spPr>
          <p:txBody>
            <a:bodyPr/>
            <a:lstStyle/>
            <a:p>
              <a:endParaRPr lang="nl-BE"/>
            </a:p>
          </p:txBody>
        </p:sp>
        <p:sp>
          <p:nvSpPr>
            <p:cNvPr id="254" name="Freeform 292"/>
            <p:cNvSpPr>
              <a:spLocks noChangeAspect="1"/>
            </p:cNvSpPr>
            <p:nvPr/>
          </p:nvSpPr>
          <p:spPr bwMode="auto">
            <a:xfrm>
              <a:off x="1800" y="2032"/>
              <a:ext cx="1" cy="473"/>
            </a:xfrm>
            <a:custGeom>
              <a:avLst/>
              <a:gdLst/>
              <a:ahLst/>
              <a:cxnLst>
                <a:cxn ang="0">
                  <a:pos x="0" y="92"/>
                </a:cxn>
                <a:cxn ang="0">
                  <a:pos x="0" y="0"/>
                </a:cxn>
                <a:cxn ang="0">
                  <a:pos x="0" y="0"/>
                </a:cxn>
              </a:cxnLst>
              <a:rect l="0" t="0" r="r" b="b"/>
              <a:pathLst>
                <a:path h="92">
                  <a:moveTo>
                    <a:pt x="0" y="92"/>
                  </a:moveTo>
                  <a:lnTo>
                    <a:pt x="0" y="0"/>
                  </a:lnTo>
                  <a:lnTo>
                    <a:pt x="0" y="0"/>
                  </a:lnTo>
                </a:path>
              </a:pathLst>
            </a:custGeom>
            <a:noFill/>
            <a:ln w="0">
              <a:solidFill>
                <a:srgbClr val="000000"/>
              </a:solidFill>
              <a:prstDash val="sysDot"/>
              <a:round/>
              <a:headEnd/>
              <a:tailEnd/>
            </a:ln>
          </p:spPr>
          <p:txBody>
            <a:bodyPr/>
            <a:lstStyle/>
            <a:p>
              <a:endParaRPr lang="nl-BE"/>
            </a:p>
          </p:txBody>
        </p:sp>
        <p:sp>
          <p:nvSpPr>
            <p:cNvPr id="255" name="Freeform 293"/>
            <p:cNvSpPr>
              <a:spLocks noChangeAspect="1"/>
            </p:cNvSpPr>
            <p:nvPr/>
          </p:nvSpPr>
          <p:spPr bwMode="auto">
            <a:xfrm>
              <a:off x="2033" y="2032"/>
              <a:ext cx="1" cy="473"/>
            </a:xfrm>
            <a:custGeom>
              <a:avLst/>
              <a:gdLst/>
              <a:ahLst/>
              <a:cxnLst>
                <a:cxn ang="0">
                  <a:pos x="0" y="92"/>
                </a:cxn>
                <a:cxn ang="0">
                  <a:pos x="0" y="0"/>
                </a:cxn>
                <a:cxn ang="0">
                  <a:pos x="0" y="0"/>
                </a:cxn>
              </a:cxnLst>
              <a:rect l="0" t="0" r="r" b="b"/>
              <a:pathLst>
                <a:path h="92">
                  <a:moveTo>
                    <a:pt x="0" y="92"/>
                  </a:moveTo>
                  <a:lnTo>
                    <a:pt x="0" y="0"/>
                  </a:lnTo>
                  <a:lnTo>
                    <a:pt x="0" y="0"/>
                  </a:lnTo>
                </a:path>
              </a:pathLst>
            </a:custGeom>
            <a:noFill/>
            <a:ln w="0">
              <a:solidFill>
                <a:srgbClr val="000000"/>
              </a:solidFill>
              <a:prstDash val="sysDot"/>
              <a:round/>
              <a:headEnd/>
              <a:tailEnd/>
            </a:ln>
          </p:spPr>
          <p:txBody>
            <a:bodyPr/>
            <a:lstStyle/>
            <a:p>
              <a:endParaRPr lang="nl-BE"/>
            </a:p>
          </p:txBody>
        </p:sp>
        <p:sp>
          <p:nvSpPr>
            <p:cNvPr id="256" name="Freeform 294"/>
            <p:cNvSpPr>
              <a:spLocks noChangeAspect="1"/>
            </p:cNvSpPr>
            <p:nvPr/>
          </p:nvSpPr>
          <p:spPr bwMode="auto">
            <a:xfrm>
              <a:off x="2271" y="2032"/>
              <a:ext cx="1" cy="473"/>
            </a:xfrm>
            <a:custGeom>
              <a:avLst/>
              <a:gdLst/>
              <a:ahLst/>
              <a:cxnLst>
                <a:cxn ang="0">
                  <a:pos x="0" y="92"/>
                </a:cxn>
                <a:cxn ang="0">
                  <a:pos x="0" y="0"/>
                </a:cxn>
                <a:cxn ang="0">
                  <a:pos x="0" y="0"/>
                </a:cxn>
              </a:cxnLst>
              <a:rect l="0" t="0" r="r" b="b"/>
              <a:pathLst>
                <a:path h="92">
                  <a:moveTo>
                    <a:pt x="0" y="92"/>
                  </a:moveTo>
                  <a:lnTo>
                    <a:pt x="0" y="0"/>
                  </a:lnTo>
                  <a:lnTo>
                    <a:pt x="0" y="0"/>
                  </a:lnTo>
                </a:path>
              </a:pathLst>
            </a:custGeom>
            <a:noFill/>
            <a:ln w="0">
              <a:solidFill>
                <a:srgbClr val="000000"/>
              </a:solidFill>
              <a:prstDash val="sysDot"/>
              <a:round/>
              <a:headEnd/>
              <a:tailEnd/>
            </a:ln>
          </p:spPr>
          <p:txBody>
            <a:bodyPr/>
            <a:lstStyle/>
            <a:p>
              <a:endParaRPr lang="nl-BE"/>
            </a:p>
          </p:txBody>
        </p:sp>
        <p:sp>
          <p:nvSpPr>
            <p:cNvPr id="257" name="Freeform 295"/>
            <p:cNvSpPr>
              <a:spLocks noChangeAspect="1"/>
            </p:cNvSpPr>
            <p:nvPr/>
          </p:nvSpPr>
          <p:spPr bwMode="auto">
            <a:xfrm>
              <a:off x="2503" y="2032"/>
              <a:ext cx="1" cy="473"/>
            </a:xfrm>
            <a:custGeom>
              <a:avLst/>
              <a:gdLst/>
              <a:ahLst/>
              <a:cxnLst>
                <a:cxn ang="0">
                  <a:pos x="0" y="92"/>
                </a:cxn>
                <a:cxn ang="0">
                  <a:pos x="0" y="0"/>
                </a:cxn>
                <a:cxn ang="0">
                  <a:pos x="0" y="0"/>
                </a:cxn>
              </a:cxnLst>
              <a:rect l="0" t="0" r="r" b="b"/>
              <a:pathLst>
                <a:path h="92">
                  <a:moveTo>
                    <a:pt x="0" y="92"/>
                  </a:moveTo>
                  <a:lnTo>
                    <a:pt x="0" y="0"/>
                  </a:lnTo>
                  <a:lnTo>
                    <a:pt x="0" y="0"/>
                  </a:lnTo>
                </a:path>
              </a:pathLst>
            </a:custGeom>
            <a:noFill/>
            <a:ln w="0">
              <a:solidFill>
                <a:srgbClr val="000000"/>
              </a:solidFill>
              <a:prstDash val="sysDot"/>
              <a:round/>
              <a:headEnd/>
              <a:tailEnd/>
            </a:ln>
          </p:spPr>
          <p:txBody>
            <a:bodyPr/>
            <a:lstStyle/>
            <a:p>
              <a:endParaRPr lang="nl-BE"/>
            </a:p>
          </p:txBody>
        </p:sp>
        <p:sp>
          <p:nvSpPr>
            <p:cNvPr id="258" name="Freeform 296"/>
            <p:cNvSpPr>
              <a:spLocks noChangeAspect="1"/>
            </p:cNvSpPr>
            <p:nvPr/>
          </p:nvSpPr>
          <p:spPr bwMode="auto">
            <a:xfrm>
              <a:off x="2735" y="2032"/>
              <a:ext cx="1" cy="473"/>
            </a:xfrm>
            <a:custGeom>
              <a:avLst/>
              <a:gdLst/>
              <a:ahLst/>
              <a:cxnLst>
                <a:cxn ang="0">
                  <a:pos x="0" y="92"/>
                </a:cxn>
                <a:cxn ang="0">
                  <a:pos x="0" y="0"/>
                </a:cxn>
                <a:cxn ang="0">
                  <a:pos x="0" y="0"/>
                </a:cxn>
              </a:cxnLst>
              <a:rect l="0" t="0" r="r" b="b"/>
              <a:pathLst>
                <a:path h="92">
                  <a:moveTo>
                    <a:pt x="0" y="92"/>
                  </a:moveTo>
                  <a:lnTo>
                    <a:pt x="0" y="0"/>
                  </a:lnTo>
                  <a:lnTo>
                    <a:pt x="0" y="0"/>
                  </a:lnTo>
                </a:path>
              </a:pathLst>
            </a:custGeom>
            <a:noFill/>
            <a:ln w="0">
              <a:solidFill>
                <a:srgbClr val="000000"/>
              </a:solidFill>
              <a:prstDash val="sysDot"/>
              <a:round/>
              <a:headEnd/>
              <a:tailEnd/>
            </a:ln>
          </p:spPr>
          <p:txBody>
            <a:bodyPr/>
            <a:lstStyle/>
            <a:p>
              <a:endParaRPr lang="nl-BE"/>
            </a:p>
          </p:txBody>
        </p:sp>
        <p:sp>
          <p:nvSpPr>
            <p:cNvPr id="259" name="Freeform 297"/>
            <p:cNvSpPr>
              <a:spLocks noChangeAspect="1"/>
            </p:cNvSpPr>
            <p:nvPr/>
          </p:nvSpPr>
          <p:spPr bwMode="auto">
            <a:xfrm>
              <a:off x="2973" y="2032"/>
              <a:ext cx="1" cy="473"/>
            </a:xfrm>
            <a:custGeom>
              <a:avLst/>
              <a:gdLst/>
              <a:ahLst/>
              <a:cxnLst>
                <a:cxn ang="0">
                  <a:pos x="0" y="92"/>
                </a:cxn>
                <a:cxn ang="0">
                  <a:pos x="0" y="0"/>
                </a:cxn>
                <a:cxn ang="0">
                  <a:pos x="0" y="0"/>
                </a:cxn>
              </a:cxnLst>
              <a:rect l="0" t="0" r="r" b="b"/>
              <a:pathLst>
                <a:path h="92">
                  <a:moveTo>
                    <a:pt x="0" y="92"/>
                  </a:moveTo>
                  <a:lnTo>
                    <a:pt x="0" y="0"/>
                  </a:lnTo>
                  <a:lnTo>
                    <a:pt x="0" y="0"/>
                  </a:lnTo>
                </a:path>
              </a:pathLst>
            </a:custGeom>
            <a:noFill/>
            <a:ln w="0">
              <a:solidFill>
                <a:srgbClr val="000000"/>
              </a:solidFill>
              <a:prstDash val="sysDot"/>
              <a:round/>
              <a:headEnd/>
              <a:tailEnd/>
            </a:ln>
          </p:spPr>
          <p:txBody>
            <a:bodyPr/>
            <a:lstStyle/>
            <a:p>
              <a:endParaRPr lang="nl-BE"/>
            </a:p>
          </p:txBody>
        </p:sp>
        <p:sp>
          <p:nvSpPr>
            <p:cNvPr id="260" name="Freeform 298"/>
            <p:cNvSpPr>
              <a:spLocks noChangeAspect="1"/>
            </p:cNvSpPr>
            <p:nvPr/>
          </p:nvSpPr>
          <p:spPr bwMode="auto">
            <a:xfrm>
              <a:off x="3205" y="2032"/>
              <a:ext cx="1" cy="473"/>
            </a:xfrm>
            <a:custGeom>
              <a:avLst/>
              <a:gdLst/>
              <a:ahLst/>
              <a:cxnLst>
                <a:cxn ang="0">
                  <a:pos x="0" y="92"/>
                </a:cxn>
                <a:cxn ang="0">
                  <a:pos x="0" y="0"/>
                </a:cxn>
                <a:cxn ang="0">
                  <a:pos x="0" y="0"/>
                </a:cxn>
              </a:cxnLst>
              <a:rect l="0" t="0" r="r" b="b"/>
              <a:pathLst>
                <a:path h="92">
                  <a:moveTo>
                    <a:pt x="0" y="92"/>
                  </a:moveTo>
                  <a:lnTo>
                    <a:pt x="0" y="0"/>
                  </a:lnTo>
                  <a:lnTo>
                    <a:pt x="0" y="0"/>
                  </a:lnTo>
                </a:path>
              </a:pathLst>
            </a:custGeom>
            <a:noFill/>
            <a:ln w="0" cap="flat">
              <a:solidFill>
                <a:srgbClr val="000000"/>
              </a:solidFill>
              <a:prstDash val="solid"/>
              <a:round/>
              <a:headEnd/>
              <a:tailEnd/>
            </a:ln>
          </p:spPr>
          <p:txBody>
            <a:bodyPr/>
            <a:lstStyle/>
            <a:p>
              <a:endParaRPr lang="nl-BE"/>
            </a:p>
          </p:txBody>
        </p:sp>
        <p:sp>
          <p:nvSpPr>
            <p:cNvPr id="261" name="Freeform 299"/>
            <p:cNvSpPr>
              <a:spLocks noChangeAspect="1"/>
            </p:cNvSpPr>
            <p:nvPr/>
          </p:nvSpPr>
          <p:spPr bwMode="auto">
            <a:xfrm>
              <a:off x="866" y="2448"/>
              <a:ext cx="2339" cy="1"/>
            </a:xfrm>
            <a:custGeom>
              <a:avLst/>
              <a:gdLst/>
              <a:ahLst/>
              <a:cxnLst>
                <a:cxn ang="0">
                  <a:pos x="0" y="0"/>
                </a:cxn>
                <a:cxn ang="0">
                  <a:pos x="433" y="0"/>
                </a:cxn>
                <a:cxn ang="0">
                  <a:pos x="433" y="0"/>
                </a:cxn>
              </a:cxnLst>
              <a:rect l="0" t="0" r="r" b="b"/>
              <a:pathLst>
                <a:path w="433">
                  <a:moveTo>
                    <a:pt x="0" y="0"/>
                  </a:moveTo>
                  <a:lnTo>
                    <a:pt x="433" y="0"/>
                  </a:lnTo>
                  <a:lnTo>
                    <a:pt x="433" y="0"/>
                  </a:lnTo>
                </a:path>
              </a:pathLst>
            </a:custGeom>
            <a:noFill/>
            <a:ln w="0">
              <a:solidFill>
                <a:srgbClr val="000000"/>
              </a:solidFill>
              <a:prstDash val="sysDot"/>
              <a:round/>
              <a:headEnd/>
              <a:tailEnd/>
            </a:ln>
          </p:spPr>
          <p:txBody>
            <a:bodyPr/>
            <a:lstStyle/>
            <a:p>
              <a:endParaRPr lang="nl-BE"/>
            </a:p>
          </p:txBody>
        </p:sp>
        <p:sp>
          <p:nvSpPr>
            <p:cNvPr id="262" name="Freeform 300"/>
            <p:cNvSpPr>
              <a:spLocks noChangeAspect="1"/>
            </p:cNvSpPr>
            <p:nvPr/>
          </p:nvSpPr>
          <p:spPr bwMode="auto">
            <a:xfrm>
              <a:off x="866" y="2330"/>
              <a:ext cx="2339" cy="1"/>
            </a:xfrm>
            <a:custGeom>
              <a:avLst/>
              <a:gdLst/>
              <a:ahLst/>
              <a:cxnLst>
                <a:cxn ang="0">
                  <a:pos x="0" y="0"/>
                </a:cxn>
                <a:cxn ang="0">
                  <a:pos x="433" y="0"/>
                </a:cxn>
                <a:cxn ang="0">
                  <a:pos x="433" y="0"/>
                </a:cxn>
              </a:cxnLst>
              <a:rect l="0" t="0" r="r" b="b"/>
              <a:pathLst>
                <a:path w="433">
                  <a:moveTo>
                    <a:pt x="0" y="0"/>
                  </a:moveTo>
                  <a:lnTo>
                    <a:pt x="433" y="0"/>
                  </a:lnTo>
                  <a:lnTo>
                    <a:pt x="433" y="0"/>
                  </a:lnTo>
                </a:path>
              </a:pathLst>
            </a:custGeom>
            <a:noFill/>
            <a:ln w="0">
              <a:solidFill>
                <a:srgbClr val="000000"/>
              </a:solidFill>
              <a:prstDash val="sysDot"/>
              <a:round/>
              <a:headEnd/>
              <a:tailEnd/>
            </a:ln>
          </p:spPr>
          <p:txBody>
            <a:bodyPr/>
            <a:lstStyle/>
            <a:p>
              <a:endParaRPr lang="nl-BE"/>
            </a:p>
          </p:txBody>
        </p:sp>
        <p:sp>
          <p:nvSpPr>
            <p:cNvPr id="263" name="Freeform 301"/>
            <p:cNvSpPr>
              <a:spLocks noChangeAspect="1"/>
            </p:cNvSpPr>
            <p:nvPr/>
          </p:nvSpPr>
          <p:spPr bwMode="auto">
            <a:xfrm>
              <a:off x="866" y="2211"/>
              <a:ext cx="2339" cy="1"/>
            </a:xfrm>
            <a:custGeom>
              <a:avLst/>
              <a:gdLst/>
              <a:ahLst/>
              <a:cxnLst>
                <a:cxn ang="0">
                  <a:pos x="0" y="0"/>
                </a:cxn>
                <a:cxn ang="0">
                  <a:pos x="433" y="0"/>
                </a:cxn>
                <a:cxn ang="0">
                  <a:pos x="433" y="0"/>
                </a:cxn>
              </a:cxnLst>
              <a:rect l="0" t="0" r="r" b="b"/>
              <a:pathLst>
                <a:path w="433">
                  <a:moveTo>
                    <a:pt x="0" y="0"/>
                  </a:moveTo>
                  <a:lnTo>
                    <a:pt x="433" y="0"/>
                  </a:lnTo>
                  <a:lnTo>
                    <a:pt x="433" y="0"/>
                  </a:lnTo>
                </a:path>
              </a:pathLst>
            </a:custGeom>
            <a:noFill/>
            <a:ln w="0">
              <a:solidFill>
                <a:srgbClr val="000000"/>
              </a:solidFill>
              <a:prstDash val="sysDot"/>
              <a:round/>
              <a:headEnd/>
              <a:tailEnd/>
            </a:ln>
          </p:spPr>
          <p:txBody>
            <a:bodyPr/>
            <a:lstStyle/>
            <a:p>
              <a:endParaRPr lang="nl-BE"/>
            </a:p>
          </p:txBody>
        </p:sp>
        <p:sp>
          <p:nvSpPr>
            <p:cNvPr id="264" name="Freeform 302"/>
            <p:cNvSpPr>
              <a:spLocks noChangeAspect="1"/>
            </p:cNvSpPr>
            <p:nvPr/>
          </p:nvSpPr>
          <p:spPr bwMode="auto">
            <a:xfrm>
              <a:off x="866" y="2093"/>
              <a:ext cx="2339" cy="1"/>
            </a:xfrm>
            <a:custGeom>
              <a:avLst/>
              <a:gdLst/>
              <a:ahLst/>
              <a:cxnLst>
                <a:cxn ang="0">
                  <a:pos x="0" y="0"/>
                </a:cxn>
                <a:cxn ang="0">
                  <a:pos x="433" y="0"/>
                </a:cxn>
                <a:cxn ang="0">
                  <a:pos x="433" y="0"/>
                </a:cxn>
              </a:cxnLst>
              <a:rect l="0" t="0" r="r" b="b"/>
              <a:pathLst>
                <a:path w="433">
                  <a:moveTo>
                    <a:pt x="0" y="0"/>
                  </a:moveTo>
                  <a:lnTo>
                    <a:pt x="433" y="0"/>
                  </a:lnTo>
                  <a:lnTo>
                    <a:pt x="433" y="0"/>
                  </a:lnTo>
                </a:path>
              </a:pathLst>
            </a:custGeom>
            <a:noFill/>
            <a:ln w="0">
              <a:solidFill>
                <a:srgbClr val="000000"/>
              </a:solidFill>
              <a:prstDash val="sysDot"/>
              <a:round/>
              <a:headEnd/>
              <a:tailEnd/>
            </a:ln>
          </p:spPr>
          <p:txBody>
            <a:bodyPr/>
            <a:lstStyle/>
            <a:p>
              <a:endParaRPr lang="nl-BE"/>
            </a:p>
          </p:txBody>
        </p:sp>
        <p:sp>
          <p:nvSpPr>
            <p:cNvPr id="265" name="Line 303"/>
            <p:cNvSpPr>
              <a:spLocks noChangeAspect="1" noChangeShapeType="1"/>
            </p:cNvSpPr>
            <p:nvPr/>
          </p:nvSpPr>
          <p:spPr bwMode="auto">
            <a:xfrm flipV="1">
              <a:off x="866" y="2027"/>
              <a:ext cx="2327" cy="5"/>
            </a:xfrm>
            <a:prstGeom prst="line">
              <a:avLst/>
            </a:prstGeom>
            <a:noFill/>
            <a:ln w="0">
              <a:solidFill>
                <a:srgbClr val="000000"/>
              </a:solidFill>
              <a:round/>
              <a:headEnd/>
              <a:tailEnd/>
            </a:ln>
          </p:spPr>
          <p:txBody>
            <a:bodyPr/>
            <a:lstStyle/>
            <a:p>
              <a:endParaRPr lang="nl-BE"/>
            </a:p>
          </p:txBody>
        </p:sp>
        <p:sp>
          <p:nvSpPr>
            <p:cNvPr id="266" name="Line 304"/>
            <p:cNvSpPr>
              <a:spLocks noChangeAspect="1" noChangeShapeType="1"/>
            </p:cNvSpPr>
            <p:nvPr/>
          </p:nvSpPr>
          <p:spPr bwMode="auto">
            <a:xfrm>
              <a:off x="866" y="2505"/>
              <a:ext cx="2339" cy="1"/>
            </a:xfrm>
            <a:prstGeom prst="line">
              <a:avLst/>
            </a:prstGeom>
            <a:noFill/>
            <a:ln w="0">
              <a:solidFill>
                <a:srgbClr val="000000"/>
              </a:solidFill>
              <a:round/>
              <a:headEnd/>
              <a:tailEnd/>
            </a:ln>
          </p:spPr>
          <p:txBody>
            <a:bodyPr/>
            <a:lstStyle/>
            <a:p>
              <a:endParaRPr lang="nl-BE"/>
            </a:p>
          </p:txBody>
        </p:sp>
        <p:sp>
          <p:nvSpPr>
            <p:cNvPr id="267" name="Line 305"/>
            <p:cNvSpPr>
              <a:spLocks noChangeAspect="1" noChangeShapeType="1"/>
            </p:cNvSpPr>
            <p:nvPr/>
          </p:nvSpPr>
          <p:spPr bwMode="auto">
            <a:xfrm flipV="1">
              <a:off x="866" y="2032"/>
              <a:ext cx="1" cy="473"/>
            </a:xfrm>
            <a:prstGeom prst="line">
              <a:avLst/>
            </a:prstGeom>
            <a:noFill/>
            <a:ln w="0">
              <a:solidFill>
                <a:srgbClr val="000000"/>
              </a:solidFill>
              <a:round/>
              <a:headEnd/>
              <a:tailEnd/>
            </a:ln>
          </p:spPr>
          <p:txBody>
            <a:bodyPr/>
            <a:lstStyle/>
            <a:p>
              <a:endParaRPr lang="nl-BE"/>
            </a:p>
          </p:txBody>
        </p:sp>
        <p:sp>
          <p:nvSpPr>
            <p:cNvPr id="268" name="Line 306"/>
            <p:cNvSpPr>
              <a:spLocks noChangeAspect="1" noChangeShapeType="1"/>
            </p:cNvSpPr>
            <p:nvPr/>
          </p:nvSpPr>
          <p:spPr bwMode="auto">
            <a:xfrm>
              <a:off x="866" y="2505"/>
              <a:ext cx="2339" cy="1"/>
            </a:xfrm>
            <a:prstGeom prst="line">
              <a:avLst/>
            </a:prstGeom>
            <a:noFill/>
            <a:ln w="0">
              <a:solidFill>
                <a:srgbClr val="000000"/>
              </a:solidFill>
              <a:round/>
              <a:headEnd/>
              <a:tailEnd/>
            </a:ln>
          </p:spPr>
          <p:txBody>
            <a:bodyPr/>
            <a:lstStyle/>
            <a:p>
              <a:endParaRPr lang="nl-BE"/>
            </a:p>
          </p:txBody>
        </p:sp>
        <p:sp>
          <p:nvSpPr>
            <p:cNvPr id="269" name="Line 307"/>
            <p:cNvSpPr>
              <a:spLocks noChangeAspect="1" noChangeShapeType="1"/>
            </p:cNvSpPr>
            <p:nvPr/>
          </p:nvSpPr>
          <p:spPr bwMode="auto">
            <a:xfrm flipV="1">
              <a:off x="866" y="2032"/>
              <a:ext cx="1" cy="473"/>
            </a:xfrm>
            <a:prstGeom prst="line">
              <a:avLst/>
            </a:prstGeom>
            <a:noFill/>
            <a:ln w="0">
              <a:solidFill>
                <a:srgbClr val="000000"/>
              </a:solidFill>
              <a:round/>
              <a:headEnd/>
              <a:tailEnd/>
            </a:ln>
          </p:spPr>
          <p:txBody>
            <a:bodyPr/>
            <a:lstStyle/>
            <a:p>
              <a:endParaRPr lang="nl-BE"/>
            </a:p>
          </p:txBody>
        </p:sp>
        <p:sp>
          <p:nvSpPr>
            <p:cNvPr id="270" name="Line 308"/>
            <p:cNvSpPr>
              <a:spLocks noChangeAspect="1" noChangeShapeType="1"/>
            </p:cNvSpPr>
            <p:nvPr/>
          </p:nvSpPr>
          <p:spPr bwMode="auto">
            <a:xfrm flipV="1">
              <a:off x="1098" y="2484"/>
              <a:ext cx="1" cy="21"/>
            </a:xfrm>
            <a:prstGeom prst="line">
              <a:avLst/>
            </a:prstGeom>
            <a:noFill/>
            <a:ln w="0">
              <a:solidFill>
                <a:srgbClr val="000000"/>
              </a:solidFill>
              <a:round/>
              <a:headEnd/>
              <a:tailEnd/>
            </a:ln>
          </p:spPr>
          <p:txBody>
            <a:bodyPr/>
            <a:lstStyle/>
            <a:p>
              <a:endParaRPr lang="nl-BE"/>
            </a:p>
          </p:txBody>
        </p:sp>
        <p:sp>
          <p:nvSpPr>
            <p:cNvPr id="271" name="Line 309"/>
            <p:cNvSpPr>
              <a:spLocks noChangeAspect="1" noChangeShapeType="1"/>
            </p:cNvSpPr>
            <p:nvPr/>
          </p:nvSpPr>
          <p:spPr bwMode="auto">
            <a:xfrm>
              <a:off x="1098" y="2032"/>
              <a:ext cx="1" cy="20"/>
            </a:xfrm>
            <a:prstGeom prst="line">
              <a:avLst/>
            </a:prstGeom>
            <a:noFill/>
            <a:ln w="0">
              <a:solidFill>
                <a:srgbClr val="000000"/>
              </a:solidFill>
              <a:round/>
              <a:headEnd/>
              <a:tailEnd/>
            </a:ln>
          </p:spPr>
          <p:txBody>
            <a:bodyPr/>
            <a:lstStyle/>
            <a:p>
              <a:endParaRPr lang="nl-BE"/>
            </a:p>
          </p:txBody>
        </p:sp>
        <p:sp>
          <p:nvSpPr>
            <p:cNvPr id="272" name="Line 310"/>
            <p:cNvSpPr>
              <a:spLocks noChangeAspect="1" noChangeShapeType="1"/>
            </p:cNvSpPr>
            <p:nvPr/>
          </p:nvSpPr>
          <p:spPr bwMode="auto">
            <a:xfrm flipV="1">
              <a:off x="1331" y="2484"/>
              <a:ext cx="0" cy="21"/>
            </a:xfrm>
            <a:prstGeom prst="line">
              <a:avLst/>
            </a:prstGeom>
            <a:noFill/>
            <a:ln w="0">
              <a:solidFill>
                <a:srgbClr val="000000"/>
              </a:solidFill>
              <a:round/>
              <a:headEnd/>
              <a:tailEnd/>
            </a:ln>
          </p:spPr>
          <p:txBody>
            <a:bodyPr/>
            <a:lstStyle/>
            <a:p>
              <a:endParaRPr lang="nl-BE"/>
            </a:p>
          </p:txBody>
        </p:sp>
        <p:sp>
          <p:nvSpPr>
            <p:cNvPr id="273" name="Line 311"/>
            <p:cNvSpPr>
              <a:spLocks noChangeAspect="1" noChangeShapeType="1"/>
            </p:cNvSpPr>
            <p:nvPr/>
          </p:nvSpPr>
          <p:spPr bwMode="auto">
            <a:xfrm>
              <a:off x="1331" y="2032"/>
              <a:ext cx="0" cy="20"/>
            </a:xfrm>
            <a:prstGeom prst="line">
              <a:avLst/>
            </a:prstGeom>
            <a:noFill/>
            <a:ln w="0">
              <a:solidFill>
                <a:srgbClr val="000000"/>
              </a:solidFill>
              <a:round/>
              <a:headEnd/>
              <a:tailEnd/>
            </a:ln>
          </p:spPr>
          <p:txBody>
            <a:bodyPr/>
            <a:lstStyle/>
            <a:p>
              <a:endParaRPr lang="nl-BE"/>
            </a:p>
          </p:txBody>
        </p:sp>
        <p:sp>
          <p:nvSpPr>
            <p:cNvPr id="274" name="Line 312"/>
            <p:cNvSpPr>
              <a:spLocks noChangeAspect="1" noChangeShapeType="1"/>
            </p:cNvSpPr>
            <p:nvPr/>
          </p:nvSpPr>
          <p:spPr bwMode="auto">
            <a:xfrm flipV="1">
              <a:off x="1568" y="2484"/>
              <a:ext cx="1" cy="21"/>
            </a:xfrm>
            <a:prstGeom prst="line">
              <a:avLst/>
            </a:prstGeom>
            <a:noFill/>
            <a:ln w="0">
              <a:solidFill>
                <a:srgbClr val="000000"/>
              </a:solidFill>
              <a:round/>
              <a:headEnd/>
              <a:tailEnd/>
            </a:ln>
          </p:spPr>
          <p:txBody>
            <a:bodyPr/>
            <a:lstStyle/>
            <a:p>
              <a:endParaRPr lang="nl-BE"/>
            </a:p>
          </p:txBody>
        </p:sp>
        <p:sp>
          <p:nvSpPr>
            <p:cNvPr id="275" name="Line 313"/>
            <p:cNvSpPr>
              <a:spLocks noChangeAspect="1" noChangeShapeType="1"/>
            </p:cNvSpPr>
            <p:nvPr/>
          </p:nvSpPr>
          <p:spPr bwMode="auto">
            <a:xfrm>
              <a:off x="1568" y="2032"/>
              <a:ext cx="1" cy="20"/>
            </a:xfrm>
            <a:prstGeom prst="line">
              <a:avLst/>
            </a:prstGeom>
            <a:noFill/>
            <a:ln w="0">
              <a:solidFill>
                <a:srgbClr val="000000"/>
              </a:solidFill>
              <a:round/>
              <a:headEnd/>
              <a:tailEnd/>
            </a:ln>
          </p:spPr>
          <p:txBody>
            <a:bodyPr/>
            <a:lstStyle/>
            <a:p>
              <a:endParaRPr lang="nl-BE"/>
            </a:p>
          </p:txBody>
        </p:sp>
        <p:sp>
          <p:nvSpPr>
            <p:cNvPr id="276" name="Line 314"/>
            <p:cNvSpPr>
              <a:spLocks noChangeAspect="1" noChangeShapeType="1"/>
            </p:cNvSpPr>
            <p:nvPr/>
          </p:nvSpPr>
          <p:spPr bwMode="auto">
            <a:xfrm flipV="1">
              <a:off x="1800" y="2484"/>
              <a:ext cx="1" cy="21"/>
            </a:xfrm>
            <a:prstGeom prst="line">
              <a:avLst/>
            </a:prstGeom>
            <a:noFill/>
            <a:ln w="0">
              <a:solidFill>
                <a:srgbClr val="000000"/>
              </a:solidFill>
              <a:round/>
              <a:headEnd/>
              <a:tailEnd/>
            </a:ln>
          </p:spPr>
          <p:txBody>
            <a:bodyPr/>
            <a:lstStyle/>
            <a:p>
              <a:endParaRPr lang="nl-BE"/>
            </a:p>
          </p:txBody>
        </p:sp>
        <p:sp>
          <p:nvSpPr>
            <p:cNvPr id="277" name="Line 315"/>
            <p:cNvSpPr>
              <a:spLocks noChangeAspect="1" noChangeShapeType="1"/>
            </p:cNvSpPr>
            <p:nvPr/>
          </p:nvSpPr>
          <p:spPr bwMode="auto">
            <a:xfrm>
              <a:off x="1800" y="2032"/>
              <a:ext cx="1" cy="20"/>
            </a:xfrm>
            <a:prstGeom prst="line">
              <a:avLst/>
            </a:prstGeom>
            <a:noFill/>
            <a:ln w="0">
              <a:solidFill>
                <a:srgbClr val="000000"/>
              </a:solidFill>
              <a:round/>
              <a:headEnd/>
              <a:tailEnd/>
            </a:ln>
          </p:spPr>
          <p:txBody>
            <a:bodyPr/>
            <a:lstStyle/>
            <a:p>
              <a:endParaRPr lang="nl-BE"/>
            </a:p>
          </p:txBody>
        </p:sp>
        <p:sp>
          <p:nvSpPr>
            <p:cNvPr id="278" name="Line 316"/>
            <p:cNvSpPr>
              <a:spLocks noChangeAspect="1" noChangeShapeType="1"/>
            </p:cNvSpPr>
            <p:nvPr/>
          </p:nvSpPr>
          <p:spPr bwMode="auto">
            <a:xfrm flipV="1">
              <a:off x="2033" y="2484"/>
              <a:ext cx="1" cy="21"/>
            </a:xfrm>
            <a:prstGeom prst="line">
              <a:avLst/>
            </a:prstGeom>
            <a:noFill/>
            <a:ln w="0">
              <a:solidFill>
                <a:srgbClr val="000000"/>
              </a:solidFill>
              <a:round/>
              <a:headEnd/>
              <a:tailEnd/>
            </a:ln>
          </p:spPr>
          <p:txBody>
            <a:bodyPr/>
            <a:lstStyle/>
            <a:p>
              <a:endParaRPr lang="nl-BE"/>
            </a:p>
          </p:txBody>
        </p:sp>
        <p:sp>
          <p:nvSpPr>
            <p:cNvPr id="279" name="Line 317"/>
            <p:cNvSpPr>
              <a:spLocks noChangeAspect="1" noChangeShapeType="1"/>
            </p:cNvSpPr>
            <p:nvPr/>
          </p:nvSpPr>
          <p:spPr bwMode="auto">
            <a:xfrm>
              <a:off x="2033" y="2032"/>
              <a:ext cx="1" cy="20"/>
            </a:xfrm>
            <a:prstGeom prst="line">
              <a:avLst/>
            </a:prstGeom>
            <a:noFill/>
            <a:ln w="0">
              <a:solidFill>
                <a:srgbClr val="000000"/>
              </a:solidFill>
              <a:round/>
              <a:headEnd/>
              <a:tailEnd/>
            </a:ln>
          </p:spPr>
          <p:txBody>
            <a:bodyPr/>
            <a:lstStyle/>
            <a:p>
              <a:endParaRPr lang="nl-BE"/>
            </a:p>
          </p:txBody>
        </p:sp>
        <p:sp>
          <p:nvSpPr>
            <p:cNvPr id="280" name="Line 318"/>
            <p:cNvSpPr>
              <a:spLocks noChangeAspect="1" noChangeShapeType="1"/>
            </p:cNvSpPr>
            <p:nvPr/>
          </p:nvSpPr>
          <p:spPr bwMode="auto">
            <a:xfrm flipV="1">
              <a:off x="2271" y="2484"/>
              <a:ext cx="1" cy="21"/>
            </a:xfrm>
            <a:prstGeom prst="line">
              <a:avLst/>
            </a:prstGeom>
            <a:noFill/>
            <a:ln w="0">
              <a:solidFill>
                <a:srgbClr val="000000"/>
              </a:solidFill>
              <a:round/>
              <a:headEnd/>
              <a:tailEnd/>
            </a:ln>
          </p:spPr>
          <p:txBody>
            <a:bodyPr/>
            <a:lstStyle/>
            <a:p>
              <a:endParaRPr lang="nl-BE"/>
            </a:p>
          </p:txBody>
        </p:sp>
        <p:sp>
          <p:nvSpPr>
            <p:cNvPr id="281" name="Line 319"/>
            <p:cNvSpPr>
              <a:spLocks noChangeAspect="1" noChangeShapeType="1"/>
            </p:cNvSpPr>
            <p:nvPr/>
          </p:nvSpPr>
          <p:spPr bwMode="auto">
            <a:xfrm>
              <a:off x="2271" y="2032"/>
              <a:ext cx="1" cy="20"/>
            </a:xfrm>
            <a:prstGeom prst="line">
              <a:avLst/>
            </a:prstGeom>
            <a:noFill/>
            <a:ln w="0">
              <a:solidFill>
                <a:srgbClr val="000000"/>
              </a:solidFill>
              <a:round/>
              <a:headEnd/>
              <a:tailEnd/>
            </a:ln>
          </p:spPr>
          <p:txBody>
            <a:bodyPr/>
            <a:lstStyle/>
            <a:p>
              <a:endParaRPr lang="nl-BE"/>
            </a:p>
          </p:txBody>
        </p:sp>
        <p:sp>
          <p:nvSpPr>
            <p:cNvPr id="282" name="Line 320"/>
            <p:cNvSpPr>
              <a:spLocks noChangeAspect="1" noChangeShapeType="1"/>
            </p:cNvSpPr>
            <p:nvPr/>
          </p:nvSpPr>
          <p:spPr bwMode="auto">
            <a:xfrm flipV="1">
              <a:off x="2503" y="2484"/>
              <a:ext cx="1" cy="21"/>
            </a:xfrm>
            <a:prstGeom prst="line">
              <a:avLst/>
            </a:prstGeom>
            <a:noFill/>
            <a:ln w="0">
              <a:solidFill>
                <a:srgbClr val="000000"/>
              </a:solidFill>
              <a:round/>
              <a:headEnd/>
              <a:tailEnd/>
            </a:ln>
          </p:spPr>
          <p:txBody>
            <a:bodyPr/>
            <a:lstStyle/>
            <a:p>
              <a:endParaRPr lang="nl-BE"/>
            </a:p>
          </p:txBody>
        </p:sp>
        <p:sp>
          <p:nvSpPr>
            <p:cNvPr id="283" name="Line 321"/>
            <p:cNvSpPr>
              <a:spLocks noChangeAspect="1" noChangeShapeType="1"/>
            </p:cNvSpPr>
            <p:nvPr/>
          </p:nvSpPr>
          <p:spPr bwMode="auto">
            <a:xfrm>
              <a:off x="2503" y="2032"/>
              <a:ext cx="1" cy="20"/>
            </a:xfrm>
            <a:prstGeom prst="line">
              <a:avLst/>
            </a:prstGeom>
            <a:noFill/>
            <a:ln w="0">
              <a:solidFill>
                <a:srgbClr val="000000"/>
              </a:solidFill>
              <a:round/>
              <a:headEnd/>
              <a:tailEnd/>
            </a:ln>
          </p:spPr>
          <p:txBody>
            <a:bodyPr/>
            <a:lstStyle/>
            <a:p>
              <a:endParaRPr lang="nl-BE"/>
            </a:p>
          </p:txBody>
        </p:sp>
        <p:sp>
          <p:nvSpPr>
            <p:cNvPr id="284" name="Line 322"/>
            <p:cNvSpPr>
              <a:spLocks noChangeAspect="1" noChangeShapeType="1"/>
            </p:cNvSpPr>
            <p:nvPr/>
          </p:nvSpPr>
          <p:spPr bwMode="auto">
            <a:xfrm flipV="1">
              <a:off x="2735" y="2484"/>
              <a:ext cx="1" cy="21"/>
            </a:xfrm>
            <a:prstGeom prst="line">
              <a:avLst/>
            </a:prstGeom>
            <a:noFill/>
            <a:ln w="0">
              <a:solidFill>
                <a:srgbClr val="000000"/>
              </a:solidFill>
              <a:round/>
              <a:headEnd/>
              <a:tailEnd/>
            </a:ln>
          </p:spPr>
          <p:txBody>
            <a:bodyPr/>
            <a:lstStyle/>
            <a:p>
              <a:endParaRPr lang="nl-BE"/>
            </a:p>
          </p:txBody>
        </p:sp>
        <p:sp>
          <p:nvSpPr>
            <p:cNvPr id="285" name="Line 323"/>
            <p:cNvSpPr>
              <a:spLocks noChangeAspect="1" noChangeShapeType="1"/>
            </p:cNvSpPr>
            <p:nvPr/>
          </p:nvSpPr>
          <p:spPr bwMode="auto">
            <a:xfrm>
              <a:off x="2735" y="2032"/>
              <a:ext cx="1" cy="20"/>
            </a:xfrm>
            <a:prstGeom prst="line">
              <a:avLst/>
            </a:prstGeom>
            <a:noFill/>
            <a:ln w="0">
              <a:solidFill>
                <a:srgbClr val="000000"/>
              </a:solidFill>
              <a:round/>
              <a:headEnd/>
              <a:tailEnd/>
            </a:ln>
          </p:spPr>
          <p:txBody>
            <a:bodyPr/>
            <a:lstStyle/>
            <a:p>
              <a:endParaRPr lang="nl-BE"/>
            </a:p>
          </p:txBody>
        </p:sp>
        <p:sp>
          <p:nvSpPr>
            <p:cNvPr id="286" name="Line 324"/>
            <p:cNvSpPr>
              <a:spLocks noChangeAspect="1" noChangeShapeType="1"/>
            </p:cNvSpPr>
            <p:nvPr/>
          </p:nvSpPr>
          <p:spPr bwMode="auto">
            <a:xfrm flipV="1">
              <a:off x="2973" y="2484"/>
              <a:ext cx="1" cy="21"/>
            </a:xfrm>
            <a:prstGeom prst="line">
              <a:avLst/>
            </a:prstGeom>
            <a:noFill/>
            <a:ln w="0">
              <a:solidFill>
                <a:srgbClr val="000000"/>
              </a:solidFill>
              <a:round/>
              <a:headEnd/>
              <a:tailEnd/>
            </a:ln>
          </p:spPr>
          <p:txBody>
            <a:bodyPr/>
            <a:lstStyle/>
            <a:p>
              <a:endParaRPr lang="nl-BE"/>
            </a:p>
          </p:txBody>
        </p:sp>
        <p:sp>
          <p:nvSpPr>
            <p:cNvPr id="287" name="Line 325"/>
            <p:cNvSpPr>
              <a:spLocks noChangeAspect="1" noChangeShapeType="1"/>
            </p:cNvSpPr>
            <p:nvPr/>
          </p:nvSpPr>
          <p:spPr bwMode="auto">
            <a:xfrm>
              <a:off x="2973" y="2032"/>
              <a:ext cx="1" cy="20"/>
            </a:xfrm>
            <a:prstGeom prst="line">
              <a:avLst/>
            </a:prstGeom>
            <a:noFill/>
            <a:ln w="0">
              <a:solidFill>
                <a:srgbClr val="000000"/>
              </a:solidFill>
              <a:round/>
              <a:headEnd/>
              <a:tailEnd/>
            </a:ln>
          </p:spPr>
          <p:txBody>
            <a:bodyPr/>
            <a:lstStyle/>
            <a:p>
              <a:endParaRPr lang="nl-BE"/>
            </a:p>
          </p:txBody>
        </p:sp>
        <p:sp>
          <p:nvSpPr>
            <p:cNvPr id="288" name="Line 326"/>
            <p:cNvSpPr>
              <a:spLocks noChangeAspect="1" noChangeShapeType="1"/>
            </p:cNvSpPr>
            <p:nvPr/>
          </p:nvSpPr>
          <p:spPr bwMode="auto">
            <a:xfrm flipV="1">
              <a:off x="3205" y="2484"/>
              <a:ext cx="1" cy="21"/>
            </a:xfrm>
            <a:prstGeom prst="line">
              <a:avLst/>
            </a:prstGeom>
            <a:noFill/>
            <a:ln w="0">
              <a:solidFill>
                <a:srgbClr val="000000"/>
              </a:solidFill>
              <a:round/>
              <a:headEnd/>
              <a:tailEnd/>
            </a:ln>
          </p:spPr>
          <p:txBody>
            <a:bodyPr/>
            <a:lstStyle/>
            <a:p>
              <a:endParaRPr lang="nl-BE"/>
            </a:p>
          </p:txBody>
        </p:sp>
        <p:sp>
          <p:nvSpPr>
            <p:cNvPr id="289" name="Line 327"/>
            <p:cNvSpPr>
              <a:spLocks noChangeAspect="1" noChangeShapeType="1"/>
            </p:cNvSpPr>
            <p:nvPr/>
          </p:nvSpPr>
          <p:spPr bwMode="auto">
            <a:xfrm>
              <a:off x="3205" y="2032"/>
              <a:ext cx="1" cy="20"/>
            </a:xfrm>
            <a:prstGeom prst="line">
              <a:avLst/>
            </a:prstGeom>
            <a:noFill/>
            <a:ln w="0">
              <a:solidFill>
                <a:srgbClr val="000000"/>
              </a:solidFill>
              <a:round/>
              <a:headEnd/>
              <a:tailEnd/>
            </a:ln>
          </p:spPr>
          <p:txBody>
            <a:bodyPr/>
            <a:lstStyle/>
            <a:p>
              <a:endParaRPr lang="nl-BE"/>
            </a:p>
          </p:txBody>
        </p:sp>
        <p:sp>
          <p:nvSpPr>
            <p:cNvPr id="290" name="Line 328"/>
            <p:cNvSpPr>
              <a:spLocks noChangeAspect="1" noChangeShapeType="1"/>
            </p:cNvSpPr>
            <p:nvPr/>
          </p:nvSpPr>
          <p:spPr bwMode="auto">
            <a:xfrm>
              <a:off x="866" y="2448"/>
              <a:ext cx="22" cy="1"/>
            </a:xfrm>
            <a:prstGeom prst="line">
              <a:avLst/>
            </a:prstGeom>
            <a:noFill/>
            <a:ln w="0">
              <a:solidFill>
                <a:srgbClr val="000000"/>
              </a:solidFill>
              <a:round/>
              <a:headEnd/>
              <a:tailEnd/>
            </a:ln>
          </p:spPr>
          <p:txBody>
            <a:bodyPr/>
            <a:lstStyle/>
            <a:p>
              <a:endParaRPr lang="nl-BE"/>
            </a:p>
          </p:txBody>
        </p:sp>
        <p:sp>
          <p:nvSpPr>
            <p:cNvPr id="291" name="Line 329"/>
            <p:cNvSpPr>
              <a:spLocks noChangeAspect="1" noChangeShapeType="1"/>
            </p:cNvSpPr>
            <p:nvPr/>
          </p:nvSpPr>
          <p:spPr bwMode="auto">
            <a:xfrm flipH="1">
              <a:off x="3184" y="2448"/>
              <a:ext cx="21" cy="1"/>
            </a:xfrm>
            <a:prstGeom prst="line">
              <a:avLst/>
            </a:prstGeom>
            <a:noFill/>
            <a:ln w="0">
              <a:solidFill>
                <a:srgbClr val="000000"/>
              </a:solidFill>
              <a:round/>
              <a:headEnd/>
              <a:tailEnd/>
            </a:ln>
          </p:spPr>
          <p:txBody>
            <a:bodyPr/>
            <a:lstStyle/>
            <a:p>
              <a:endParaRPr lang="nl-BE"/>
            </a:p>
          </p:txBody>
        </p:sp>
        <p:sp>
          <p:nvSpPr>
            <p:cNvPr id="292" name="Rectangle 330"/>
            <p:cNvSpPr>
              <a:spLocks noChangeAspect="1" noChangeArrowheads="1"/>
            </p:cNvSpPr>
            <p:nvPr/>
          </p:nvSpPr>
          <p:spPr bwMode="auto">
            <a:xfrm>
              <a:off x="743" y="2407"/>
              <a:ext cx="122" cy="96"/>
            </a:xfrm>
            <a:prstGeom prst="rect">
              <a:avLst/>
            </a:prstGeom>
            <a:noFill/>
            <a:ln w="9525">
              <a:noFill/>
              <a:miter lim="800000"/>
              <a:headEnd/>
              <a:tailEnd/>
            </a:ln>
          </p:spPr>
          <p:txBody>
            <a:bodyPr wrap="none" lIns="0" tIns="0" rIns="0" bIns="0">
              <a:spAutoFit/>
            </a:bodyPr>
            <a:lstStyle/>
            <a:p>
              <a:pPr eaLnBrk="0" hangingPunct="0"/>
              <a:r>
                <a:rPr lang="en-GB" sz="1000" b="1">
                  <a:solidFill>
                    <a:srgbClr val="000000"/>
                  </a:solidFill>
                  <a:latin typeface="Helvetica" pitchFamily="34" charset="0"/>
                </a:rPr>
                <a:t>900</a:t>
              </a:r>
              <a:endParaRPr lang="en-GB" sz="2800" b="1">
                <a:solidFill>
                  <a:schemeClr val="tx1"/>
                </a:solidFill>
              </a:endParaRPr>
            </a:p>
          </p:txBody>
        </p:sp>
        <p:sp>
          <p:nvSpPr>
            <p:cNvPr id="293" name="Line 331"/>
            <p:cNvSpPr>
              <a:spLocks noChangeAspect="1" noChangeShapeType="1"/>
            </p:cNvSpPr>
            <p:nvPr/>
          </p:nvSpPr>
          <p:spPr bwMode="auto">
            <a:xfrm>
              <a:off x="866" y="2330"/>
              <a:ext cx="22" cy="1"/>
            </a:xfrm>
            <a:prstGeom prst="line">
              <a:avLst/>
            </a:prstGeom>
            <a:noFill/>
            <a:ln w="0">
              <a:solidFill>
                <a:srgbClr val="000000"/>
              </a:solidFill>
              <a:round/>
              <a:headEnd/>
              <a:tailEnd/>
            </a:ln>
          </p:spPr>
          <p:txBody>
            <a:bodyPr/>
            <a:lstStyle/>
            <a:p>
              <a:endParaRPr lang="nl-BE"/>
            </a:p>
          </p:txBody>
        </p:sp>
        <p:sp>
          <p:nvSpPr>
            <p:cNvPr id="294" name="Line 332"/>
            <p:cNvSpPr>
              <a:spLocks noChangeAspect="1" noChangeShapeType="1"/>
            </p:cNvSpPr>
            <p:nvPr/>
          </p:nvSpPr>
          <p:spPr bwMode="auto">
            <a:xfrm flipH="1">
              <a:off x="3184" y="2330"/>
              <a:ext cx="21" cy="1"/>
            </a:xfrm>
            <a:prstGeom prst="line">
              <a:avLst/>
            </a:prstGeom>
            <a:noFill/>
            <a:ln w="0">
              <a:solidFill>
                <a:srgbClr val="000000"/>
              </a:solidFill>
              <a:round/>
              <a:headEnd/>
              <a:tailEnd/>
            </a:ln>
          </p:spPr>
          <p:txBody>
            <a:bodyPr/>
            <a:lstStyle/>
            <a:p>
              <a:endParaRPr lang="nl-BE"/>
            </a:p>
          </p:txBody>
        </p:sp>
        <p:sp>
          <p:nvSpPr>
            <p:cNvPr id="295" name="Rectangle 333"/>
            <p:cNvSpPr>
              <a:spLocks noChangeAspect="1" noChangeArrowheads="1"/>
            </p:cNvSpPr>
            <p:nvPr/>
          </p:nvSpPr>
          <p:spPr bwMode="auto">
            <a:xfrm>
              <a:off x="743" y="2289"/>
              <a:ext cx="122" cy="96"/>
            </a:xfrm>
            <a:prstGeom prst="rect">
              <a:avLst/>
            </a:prstGeom>
            <a:noFill/>
            <a:ln w="9525">
              <a:noFill/>
              <a:miter lim="800000"/>
              <a:headEnd/>
              <a:tailEnd/>
            </a:ln>
          </p:spPr>
          <p:txBody>
            <a:bodyPr wrap="none" lIns="0" tIns="0" rIns="0" bIns="0">
              <a:spAutoFit/>
            </a:bodyPr>
            <a:lstStyle/>
            <a:p>
              <a:pPr eaLnBrk="0" hangingPunct="0"/>
              <a:r>
                <a:rPr lang="en-GB" sz="1000" b="1">
                  <a:solidFill>
                    <a:srgbClr val="000000"/>
                  </a:solidFill>
                  <a:latin typeface="Helvetica" pitchFamily="34" charset="0"/>
                </a:rPr>
                <a:t>901</a:t>
              </a:r>
              <a:endParaRPr lang="en-GB" sz="2800" b="1">
                <a:solidFill>
                  <a:schemeClr val="tx1"/>
                </a:solidFill>
              </a:endParaRPr>
            </a:p>
          </p:txBody>
        </p:sp>
        <p:sp>
          <p:nvSpPr>
            <p:cNvPr id="296" name="Line 334"/>
            <p:cNvSpPr>
              <a:spLocks noChangeAspect="1" noChangeShapeType="1"/>
            </p:cNvSpPr>
            <p:nvPr/>
          </p:nvSpPr>
          <p:spPr bwMode="auto">
            <a:xfrm>
              <a:off x="866" y="2211"/>
              <a:ext cx="22" cy="1"/>
            </a:xfrm>
            <a:prstGeom prst="line">
              <a:avLst/>
            </a:prstGeom>
            <a:noFill/>
            <a:ln w="0">
              <a:solidFill>
                <a:srgbClr val="000000"/>
              </a:solidFill>
              <a:round/>
              <a:headEnd/>
              <a:tailEnd/>
            </a:ln>
          </p:spPr>
          <p:txBody>
            <a:bodyPr/>
            <a:lstStyle/>
            <a:p>
              <a:endParaRPr lang="nl-BE"/>
            </a:p>
          </p:txBody>
        </p:sp>
        <p:sp>
          <p:nvSpPr>
            <p:cNvPr id="297" name="Line 335"/>
            <p:cNvSpPr>
              <a:spLocks noChangeAspect="1" noChangeShapeType="1"/>
            </p:cNvSpPr>
            <p:nvPr/>
          </p:nvSpPr>
          <p:spPr bwMode="auto">
            <a:xfrm flipH="1">
              <a:off x="3184" y="2211"/>
              <a:ext cx="21" cy="1"/>
            </a:xfrm>
            <a:prstGeom prst="line">
              <a:avLst/>
            </a:prstGeom>
            <a:noFill/>
            <a:ln w="0">
              <a:solidFill>
                <a:srgbClr val="000000"/>
              </a:solidFill>
              <a:round/>
              <a:headEnd/>
              <a:tailEnd/>
            </a:ln>
          </p:spPr>
          <p:txBody>
            <a:bodyPr/>
            <a:lstStyle/>
            <a:p>
              <a:endParaRPr lang="nl-BE"/>
            </a:p>
          </p:txBody>
        </p:sp>
        <p:sp>
          <p:nvSpPr>
            <p:cNvPr id="298" name="Rectangle 336"/>
            <p:cNvSpPr>
              <a:spLocks noChangeAspect="1" noChangeArrowheads="1"/>
            </p:cNvSpPr>
            <p:nvPr/>
          </p:nvSpPr>
          <p:spPr bwMode="auto">
            <a:xfrm>
              <a:off x="743" y="2170"/>
              <a:ext cx="122" cy="96"/>
            </a:xfrm>
            <a:prstGeom prst="rect">
              <a:avLst/>
            </a:prstGeom>
            <a:noFill/>
            <a:ln w="9525">
              <a:noFill/>
              <a:miter lim="800000"/>
              <a:headEnd/>
              <a:tailEnd/>
            </a:ln>
          </p:spPr>
          <p:txBody>
            <a:bodyPr wrap="none" lIns="0" tIns="0" rIns="0" bIns="0">
              <a:spAutoFit/>
            </a:bodyPr>
            <a:lstStyle/>
            <a:p>
              <a:pPr eaLnBrk="0" hangingPunct="0"/>
              <a:r>
                <a:rPr lang="en-GB" sz="1000" b="1">
                  <a:solidFill>
                    <a:srgbClr val="000000"/>
                  </a:solidFill>
                  <a:latin typeface="Helvetica" pitchFamily="34" charset="0"/>
                </a:rPr>
                <a:t>902</a:t>
              </a:r>
              <a:endParaRPr lang="en-GB" sz="2800" b="1">
                <a:solidFill>
                  <a:schemeClr val="tx1"/>
                </a:solidFill>
              </a:endParaRPr>
            </a:p>
          </p:txBody>
        </p:sp>
        <p:sp>
          <p:nvSpPr>
            <p:cNvPr id="299" name="Line 337"/>
            <p:cNvSpPr>
              <a:spLocks noChangeAspect="1" noChangeShapeType="1"/>
            </p:cNvSpPr>
            <p:nvPr/>
          </p:nvSpPr>
          <p:spPr bwMode="auto">
            <a:xfrm>
              <a:off x="866" y="2093"/>
              <a:ext cx="22" cy="1"/>
            </a:xfrm>
            <a:prstGeom prst="line">
              <a:avLst/>
            </a:prstGeom>
            <a:noFill/>
            <a:ln w="0">
              <a:solidFill>
                <a:srgbClr val="000000"/>
              </a:solidFill>
              <a:round/>
              <a:headEnd/>
              <a:tailEnd/>
            </a:ln>
          </p:spPr>
          <p:txBody>
            <a:bodyPr/>
            <a:lstStyle/>
            <a:p>
              <a:endParaRPr lang="nl-BE"/>
            </a:p>
          </p:txBody>
        </p:sp>
        <p:sp>
          <p:nvSpPr>
            <p:cNvPr id="300" name="Line 338"/>
            <p:cNvSpPr>
              <a:spLocks noChangeAspect="1" noChangeShapeType="1"/>
            </p:cNvSpPr>
            <p:nvPr/>
          </p:nvSpPr>
          <p:spPr bwMode="auto">
            <a:xfrm flipH="1">
              <a:off x="3184" y="2093"/>
              <a:ext cx="21" cy="1"/>
            </a:xfrm>
            <a:prstGeom prst="line">
              <a:avLst/>
            </a:prstGeom>
            <a:noFill/>
            <a:ln w="0">
              <a:solidFill>
                <a:srgbClr val="000000"/>
              </a:solidFill>
              <a:round/>
              <a:headEnd/>
              <a:tailEnd/>
            </a:ln>
          </p:spPr>
          <p:txBody>
            <a:bodyPr/>
            <a:lstStyle/>
            <a:p>
              <a:endParaRPr lang="nl-BE"/>
            </a:p>
          </p:txBody>
        </p:sp>
        <p:sp>
          <p:nvSpPr>
            <p:cNvPr id="301" name="Rectangle 339"/>
            <p:cNvSpPr>
              <a:spLocks noChangeAspect="1" noChangeArrowheads="1"/>
            </p:cNvSpPr>
            <p:nvPr/>
          </p:nvSpPr>
          <p:spPr bwMode="auto">
            <a:xfrm>
              <a:off x="743" y="2052"/>
              <a:ext cx="122" cy="96"/>
            </a:xfrm>
            <a:prstGeom prst="rect">
              <a:avLst/>
            </a:prstGeom>
            <a:noFill/>
            <a:ln w="9525">
              <a:noFill/>
              <a:miter lim="800000"/>
              <a:headEnd/>
              <a:tailEnd/>
            </a:ln>
          </p:spPr>
          <p:txBody>
            <a:bodyPr wrap="none" lIns="0" tIns="0" rIns="0" bIns="0">
              <a:spAutoFit/>
            </a:bodyPr>
            <a:lstStyle/>
            <a:p>
              <a:pPr eaLnBrk="0" hangingPunct="0"/>
              <a:r>
                <a:rPr lang="en-GB" sz="1000" b="1">
                  <a:solidFill>
                    <a:srgbClr val="000000"/>
                  </a:solidFill>
                  <a:latin typeface="Helvetica" pitchFamily="34" charset="0"/>
                </a:rPr>
                <a:t>903</a:t>
              </a:r>
              <a:endParaRPr lang="en-GB" sz="2800" b="1">
                <a:solidFill>
                  <a:schemeClr val="tx1"/>
                </a:solidFill>
              </a:endParaRPr>
            </a:p>
          </p:txBody>
        </p:sp>
        <p:sp>
          <p:nvSpPr>
            <p:cNvPr id="302" name="Line 340"/>
            <p:cNvSpPr>
              <a:spLocks noChangeAspect="1" noChangeShapeType="1"/>
            </p:cNvSpPr>
            <p:nvPr/>
          </p:nvSpPr>
          <p:spPr bwMode="auto">
            <a:xfrm>
              <a:off x="866" y="2505"/>
              <a:ext cx="2339" cy="1"/>
            </a:xfrm>
            <a:prstGeom prst="line">
              <a:avLst/>
            </a:prstGeom>
            <a:noFill/>
            <a:ln w="0">
              <a:solidFill>
                <a:srgbClr val="000000"/>
              </a:solidFill>
              <a:round/>
              <a:headEnd/>
              <a:tailEnd/>
            </a:ln>
          </p:spPr>
          <p:txBody>
            <a:bodyPr/>
            <a:lstStyle/>
            <a:p>
              <a:endParaRPr lang="nl-BE"/>
            </a:p>
          </p:txBody>
        </p:sp>
        <p:sp>
          <p:nvSpPr>
            <p:cNvPr id="303" name="Line 341"/>
            <p:cNvSpPr>
              <a:spLocks noChangeAspect="1" noChangeShapeType="1"/>
            </p:cNvSpPr>
            <p:nvPr/>
          </p:nvSpPr>
          <p:spPr bwMode="auto">
            <a:xfrm flipV="1">
              <a:off x="866" y="2032"/>
              <a:ext cx="1" cy="473"/>
            </a:xfrm>
            <a:prstGeom prst="line">
              <a:avLst/>
            </a:prstGeom>
            <a:noFill/>
            <a:ln w="0">
              <a:solidFill>
                <a:srgbClr val="000000"/>
              </a:solidFill>
              <a:round/>
              <a:headEnd/>
              <a:tailEnd/>
            </a:ln>
          </p:spPr>
          <p:txBody>
            <a:bodyPr/>
            <a:lstStyle/>
            <a:p>
              <a:endParaRPr lang="nl-BE"/>
            </a:p>
          </p:txBody>
        </p:sp>
        <p:sp>
          <p:nvSpPr>
            <p:cNvPr id="304" name="Freeform 342"/>
            <p:cNvSpPr>
              <a:spLocks noChangeAspect="1"/>
            </p:cNvSpPr>
            <p:nvPr/>
          </p:nvSpPr>
          <p:spPr bwMode="auto">
            <a:xfrm>
              <a:off x="866" y="2083"/>
              <a:ext cx="2339" cy="355"/>
            </a:xfrm>
            <a:custGeom>
              <a:avLst/>
              <a:gdLst/>
              <a:ahLst/>
              <a:cxnLst>
                <a:cxn ang="0">
                  <a:pos x="36" y="210"/>
                </a:cxn>
                <a:cxn ang="0">
                  <a:pos x="78" y="120"/>
                </a:cxn>
                <a:cxn ang="0">
                  <a:pos x="126" y="126"/>
                </a:cxn>
                <a:cxn ang="0">
                  <a:pos x="168" y="186"/>
                </a:cxn>
                <a:cxn ang="0">
                  <a:pos x="210" y="186"/>
                </a:cxn>
                <a:cxn ang="0">
                  <a:pos x="264" y="246"/>
                </a:cxn>
                <a:cxn ang="0">
                  <a:pos x="312" y="306"/>
                </a:cxn>
                <a:cxn ang="0">
                  <a:pos x="348" y="342"/>
                </a:cxn>
                <a:cxn ang="0">
                  <a:pos x="390" y="348"/>
                </a:cxn>
                <a:cxn ang="0">
                  <a:pos x="438" y="300"/>
                </a:cxn>
                <a:cxn ang="0">
                  <a:pos x="480" y="276"/>
                </a:cxn>
                <a:cxn ang="0">
                  <a:pos x="522" y="294"/>
                </a:cxn>
                <a:cxn ang="0">
                  <a:pos x="564" y="228"/>
                </a:cxn>
                <a:cxn ang="0">
                  <a:pos x="612" y="270"/>
                </a:cxn>
                <a:cxn ang="0">
                  <a:pos x="654" y="300"/>
                </a:cxn>
                <a:cxn ang="0">
                  <a:pos x="702" y="318"/>
                </a:cxn>
                <a:cxn ang="0">
                  <a:pos x="738" y="312"/>
                </a:cxn>
                <a:cxn ang="0">
                  <a:pos x="786" y="354"/>
                </a:cxn>
                <a:cxn ang="0">
                  <a:pos x="828" y="354"/>
                </a:cxn>
                <a:cxn ang="0">
                  <a:pos x="864" y="300"/>
                </a:cxn>
                <a:cxn ang="0">
                  <a:pos x="906" y="240"/>
                </a:cxn>
                <a:cxn ang="0">
                  <a:pos x="948" y="252"/>
                </a:cxn>
                <a:cxn ang="0">
                  <a:pos x="996" y="210"/>
                </a:cxn>
                <a:cxn ang="0">
                  <a:pos x="1038" y="204"/>
                </a:cxn>
                <a:cxn ang="0">
                  <a:pos x="1074" y="126"/>
                </a:cxn>
                <a:cxn ang="0">
                  <a:pos x="1116" y="144"/>
                </a:cxn>
                <a:cxn ang="0">
                  <a:pos x="1153" y="168"/>
                </a:cxn>
                <a:cxn ang="0">
                  <a:pos x="1195" y="162"/>
                </a:cxn>
                <a:cxn ang="0">
                  <a:pos x="1243" y="192"/>
                </a:cxn>
                <a:cxn ang="0">
                  <a:pos x="1291" y="90"/>
                </a:cxn>
                <a:cxn ang="0">
                  <a:pos x="1327" y="102"/>
                </a:cxn>
                <a:cxn ang="0">
                  <a:pos x="1375" y="258"/>
                </a:cxn>
                <a:cxn ang="0">
                  <a:pos x="1423" y="234"/>
                </a:cxn>
                <a:cxn ang="0">
                  <a:pos x="1465" y="162"/>
                </a:cxn>
                <a:cxn ang="0">
                  <a:pos x="1501" y="180"/>
                </a:cxn>
                <a:cxn ang="0">
                  <a:pos x="1543" y="174"/>
                </a:cxn>
                <a:cxn ang="0">
                  <a:pos x="1585" y="174"/>
                </a:cxn>
                <a:cxn ang="0">
                  <a:pos x="1621" y="180"/>
                </a:cxn>
                <a:cxn ang="0">
                  <a:pos x="1669" y="192"/>
                </a:cxn>
                <a:cxn ang="0">
                  <a:pos x="1705" y="168"/>
                </a:cxn>
                <a:cxn ang="0">
                  <a:pos x="1741" y="102"/>
                </a:cxn>
                <a:cxn ang="0">
                  <a:pos x="1783" y="150"/>
                </a:cxn>
                <a:cxn ang="0">
                  <a:pos x="1825" y="162"/>
                </a:cxn>
                <a:cxn ang="0">
                  <a:pos x="1867" y="234"/>
                </a:cxn>
                <a:cxn ang="0">
                  <a:pos x="1915" y="228"/>
                </a:cxn>
                <a:cxn ang="0">
                  <a:pos x="1957" y="228"/>
                </a:cxn>
                <a:cxn ang="0">
                  <a:pos x="1999" y="264"/>
                </a:cxn>
                <a:cxn ang="0">
                  <a:pos x="2041" y="318"/>
                </a:cxn>
                <a:cxn ang="0">
                  <a:pos x="2077" y="384"/>
                </a:cxn>
                <a:cxn ang="0">
                  <a:pos x="2119" y="360"/>
                </a:cxn>
                <a:cxn ang="0">
                  <a:pos x="2155" y="306"/>
                </a:cxn>
                <a:cxn ang="0">
                  <a:pos x="2191" y="210"/>
                </a:cxn>
                <a:cxn ang="0">
                  <a:pos x="2227" y="168"/>
                </a:cxn>
                <a:cxn ang="0">
                  <a:pos x="2269" y="150"/>
                </a:cxn>
                <a:cxn ang="0">
                  <a:pos x="2317" y="138"/>
                </a:cxn>
                <a:cxn ang="0">
                  <a:pos x="2359" y="162"/>
                </a:cxn>
                <a:cxn ang="0">
                  <a:pos x="2401" y="174"/>
                </a:cxn>
                <a:cxn ang="0">
                  <a:pos x="2449" y="180"/>
                </a:cxn>
                <a:cxn ang="0">
                  <a:pos x="2497" y="162"/>
                </a:cxn>
                <a:cxn ang="0">
                  <a:pos x="2545" y="84"/>
                </a:cxn>
                <a:cxn ang="0">
                  <a:pos x="2587" y="42"/>
                </a:cxn>
              </a:cxnLst>
              <a:rect l="0" t="0" r="r" b="b"/>
              <a:pathLst>
                <a:path w="2599" h="414">
                  <a:moveTo>
                    <a:pt x="0" y="234"/>
                  </a:moveTo>
                  <a:lnTo>
                    <a:pt x="6" y="234"/>
                  </a:lnTo>
                  <a:lnTo>
                    <a:pt x="6" y="246"/>
                  </a:lnTo>
                  <a:lnTo>
                    <a:pt x="12" y="228"/>
                  </a:lnTo>
                  <a:lnTo>
                    <a:pt x="12" y="234"/>
                  </a:lnTo>
                  <a:lnTo>
                    <a:pt x="18" y="228"/>
                  </a:lnTo>
                  <a:lnTo>
                    <a:pt x="18" y="234"/>
                  </a:lnTo>
                  <a:lnTo>
                    <a:pt x="18" y="222"/>
                  </a:lnTo>
                  <a:lnTo>
                    <a:pt x="24" y="222"/>
                  </a:lnTo>
                  <a:lnTo>
                    <a:pt x="30" y="216"/>
                  </a:lnTo>
                  <a:lnTo>
                    <a:pt x="30" y="228"/>
                  </a:lnTo>
                  <a:lnTo>
                    <a:pt x="36" y="222"/>
                  </a:lnTo>
                  <a:lnTo>
                    <a:pt x="36" y="210"/>
                  </a:lnTo>
                  <a:lnTo>
                    <a:pt x="42" y="198"/>
                  </a:lnTo>
                  <a:lnTo>
                    <a:pt x="42" y="186"/>
                  </a:lnTo>
                  <a:lnTo>
                    <a:pt x="48" y="192"/>
                  </a:lnTo>
                  <a:lnTo>
                    <a:pt x="54" y="186"/>
                  </a:lnTo>
                  <a:lnTo>
                    <a:pt x="54" y="180"/>
                  </a:lnTo>
                  <a:lnTo>
                    <a:pt x="60" y="186"/>
                  </a:lnTo>
                  <a:lnTo>
                    <a:pt x="60" y="162"/>
                  </a:lnTo>
                  <a:lnTo>
                    <a:pt x="60" y="168"/>
                  </a:lnTo>
                  <a:lnTo>
                    <a:pt x="66" y="162"/>
                  </a:lnTo>
                  <a:lnTo>
                    <a:pt x="66" y="144"/>
                  </a:lnTo>
                  <a:lnTo>
                    <a:pt x="72" y="144"/>
                  </a:lnTo>
                  <a:lnTo>
                    <a:pt x="72" y="126"/>
                  </a:lnTo>
                  <a:lnTo>
                    <a:pt x="78" y="120"/>
                  </a:lnTo>
                  <a:lnTo>
                    <a:pt x="78" y="108"/>
                  </a:lnTo>
                  <a:lnTo>
                    <a:pt x="84" y="96"/>
                  </a:lnTo>
                  <a:lnTo>
                    <a:pt x="84" y="126"/>
                  </a:lnTo>
                  <a:lnTo>
                    <a:pt x="90" y="132"/>
                  </a:lnTo>
                  <a:lnTo>
                    <a:pt x="90" y="120"/>
                  </a:lnTo>
                  <a:lnTo>
                    <a:pt x="96" y="114"/>
                  </a:lnTo>
                  <a:lnTo>
                    <a:pt x="102" y="120"/>
                  </a:lnTo>
                  <a:lnTo>
                    <a:pt x="108" y="126"/>
                  </a:lnTo>
                  <a:lnTo>
                    <a:pt x="114" y="132"/>
                  </a:lnTo>
                  <a:lnTo>
                    <a:pt x="114" y="120"/>
                  </a:lnTo>
                  <a:lnTo>
                    <a:pt x="120" y="126"/>
                  </a:lnTo>
                  <a:lnTo>
                    <a:pt x="120" y="120"/>
                  </a:lnTo>
                  <a:lnTo>
                    <a:pt x="126" y="126"/>
                  </a:lnTo>
                  <a:lnTo>
                    <a:pt x="132" y="132"/>
                  </a:lnTo>
                  <a:lnTo>
                    <a:pt x="132" y="150"/>
                  </a:lnTo>
                  <a:lnTo>
                    <a:pt x="138" y="156"/>
                  </a:lnTo>
                  <a:lnTo>
                    <a:pt x="138" y="150"/>
                  </a:lnTo>
                  <a:lnTo>
                    <a:pt x="138" y="144"/>
                  </a:lnTo>
                  <a:lnTo>
                    <a:pt x="144" y="132"/>
                  </a:lnTo>
                  <a:lnTo>
                    <a:pt x="144" y="144"/>
                  </a:lnTo>
                  <a:lnTo>
                    <a:pt x="150" y="156"/>
                  </a:lnTo>
                  <a:lnTo>
                    <a:pt x="156" y="162"/>
                  </a:lnTo>
                  <a:lnTo>
                    <a:pt x="156" y="156"/>
                  </a:lnTo>
                  <a:lnTo>
                    <a:pt x="162" y="162"/>
                  </a:lnTo>
                  <a:lnTo>
                    <a:pt x="162" y="174"/>
                  </a:lnTo>
                  <a:lnTo>
                    <a:pt x="168" y="186"/>
                  </a:lnTo>
                  <a:lnTo>
                    <a:pt x="174" y="174"/>
                  </a:lnTo>
                  <a:lnTo>
                    <a:pt x="174" y="168"/>
                  </a:lnTo>
                  <a:lnTo>
                    <a:pt x="174" y="174"/>
                  </a:lnTo>
                  <a:lnTo>
                    <a:pt x="180" y="168"/>
                  </a:lnTo>
                  <a:lnTo>
                    <a:pt x="180" y="156"/>
                  </a:lnTo>
                  <a:lnTo>
                    <a:pt x="186" y="174"/>
                  </a:lnTo>
                  <a:lnTo>
                    <a:pt x="186" y="186"/>
                  </a:lnTo>
                  <a:lnTo>
                    <a:pt x="192" y="180"/>
                  </a:lnTo>
                  <a:lnTo>
                    <a:pt x="198" y="186"/>
                  </a:lnTo>
                  <a:lnTo>
                    <a:pt x="198" y="192"/>
                  </a:lnTo>
                  <a:lnTo>
                    <a:pt x="204" y="186"/>
                  </a:lnTo>
                  <a:lnTo>
                    <a:pt x="204" y="192"/>
                  </a:lnTo>
                  <a:lnTo>
                    <a:pt x="210" y="186"/>
                  </a:lnTo>
                  <a:lnTo>
                    <a:pt x="216" y="186"/>
                  </a:lnTo>
                  <a:lnTo>
                    <a:pt x="216" y="174"/>
                  </a:lnTo>
                  <a:lnTo>
                    <a:pt x="222" y="174"/>
                  </a:lnTo>
                  <a:lnTo>
                    <a:pt x="228" y="180"/>
                  </a:lnTo>
                  <a:lnTo>
                    <a:pt x="234" y="174"/>
                  </a:lnTo>
                  <a:lnTo>
                    <a:pt x="240" y="174"/>
                  </a:lnTo>
                  <a:lnTo>
                    <a:pt x="240" y="192"/>
                  </a:lnTo>
                  <a:lnTo>
                    <a:pt x="246" y="198"/>
                  </a:lnTo>
                  <a:lnTo>
                    <a:pt x="252" y="192"/>
                  </a:lnTo>
                  <a:lnTo>
                    <a:pt x="252" y="198"/>
                  </a:lnTo>
                  <a:lnTo>
                    <a:pt x="258" y="204"/>
                  </a:lnTo>
                  <a:lnTo>
                    <a:pt x="258" y="228"/>
                  </a:lnTo>
                  <a:lnTo>
                    <a:pt x="264" y="246"/>
                  </a:lnTo>
                  <a:lnTo>
                    <a:pt x="264" y="258"/>
                  </a:lnTo>
                  <a:lnTo>
                    <a:pt x="270" y="264"/>
                  </a:lnTo>
                  <a:lnTo>
                    <a:pt x="276" y="252"/>
                  </a:lnTo>
                  <a:lnTo>
                    <a:pt x="276" y="264"/>
                  </a:lnTo>
                  <a:lnTo>
                    <a:pt x="282" y="282"/>
                  </a:lnTo>
                  <a:lnTo>
                    <a:pt x="288" y="276"/>
                  </a:lnTo>
                  <a:lnTo>
                    <a:pt x="294" y="282"/>
                  </a:lnTo>
                  <a:lnTo>
                    <a:pt x="294" y="300"/>
                  </a:lnTo>
                  <a:lnTo>
                    <a:pt x="294" y="306"/>
                  </a:lnTo>
                  <a:lnTo>
                    <a:pt x="300" y="318"/>
                  </a:lnTo>
                  <a:lnTo>
                    <a:pt x="306" y="318"/>
                  </a:lnTo>
                  <a:lnTo>
                    <a:pt x="306" y="306"/>
                  </a:lnTo>
                  <a:lnTo>
                    <a:pt x="312" y="306"/>
                  </a:lnTo>
                  <a:lnTo>
                    <a:pt x="312" y="318"/>
                  </a:lnTo>
                  <a:lnTo>
                    <a:pt x="318" y="324"/>
                  </a:lnTo>
                  <a:lnTo>
                    <a:pt x="324" y="324"/>
                  </a:lnTo>
                  <a:lnTo>
                    <a:pt x="324" y="312"/>
                  </a:lnTo>
                  <a:lnTo>
                    <a:pt x="330" y="306"/>
                  </a:lnTo>
                  <a:lnTo>
                    <a:pt x="330" y="294"/>
                  </a:lnTo>
                  <a:lnTo>
                    <a:pt x="330" y="300"/>
                  </a:lnTo>
                  <a:lnTo>
                    <a:pt x="336" y="306"/>
                  </a:lnTo>
                  <a:lnTo>
                    <a:pt x="336" y="318"/>
                  </a:lnTo>
                  <a:lnTo>
                    <a:pt x="342" y="330"/>
                  </a:lnTo>
                  <a:lnTo>
                    <a:pt x="342" y="318"/>
                  </a:lnTo>
                  <a:lnTo>
                    <a:pt x="348" y="330"/>
                  </a:lnTo>
                  <a:lnTo>
                    <a:pt x="348" y="342"/>
                  </a:lnTo>
                  <a:lnTo>
                    <a:pt x="354" y="348"/>
                  </a:lnTo>
                  <a:lnTo>
                    <a:pt x="354" y="360"/>
                  </a:lnTo>
                  <a:lnTo>
                    <a:pt x="360" y="360"/>
                  </a:lnTo>
                  <a:lnTo>
                    <a:pt x="360" y="372"/>
                  </a:lnTo>
                  <a:lnTo>
                    <a:pt x="366" y="384"/>
                  </a:lnTo>
                  <a:lnTo>
                    <a:pt x="372" y="378"/>
                  </a:lnTo>
                  <a:lnTo>
                    <a:pt x="372" y="372"/>
                  </a:lnTo>
                  <a:lnTo>
                    <a:pt x="372" y="360"/>
                  </a:lnTo>
                  <a:lnTo>
                    <a:pt x="378" y="348"/>
                  </a:lnTo>
                  <a:lnTo>
                    <a:pt x="384" y="342"/>
                  </a:lnTo>
                  <a:lnTo>
                    <a:pt x="390" y="330"/>
                  </a:lnTo>
                  <a:lnTo>
                    <a:pt x="390" y="342"/>
                  </a:lnTo>
                  <a:lnTo>
                    <a:pt x="390" y="348"/>
                  </a:lnTo>
                  <a:lnTo>
                    <a:pt x="396" y="342"/>
                  </a:lnTo>
                  <a:lnTo>
                    <a:pt x="402" y="348"/>
                  </a:lnTo>
                  <a:lnTo>
                    <a:pt x="408" y="336"/>
                  </a:lnTo>
                  <a:lnTo>
                    <a:pt x="408" y="348"/>
                  </a:lnTo>
                  <a:lnTo>
                    <a:pt x="414" y="330"/>
                  </a:lnTo>
                  <a:lnTo>
                    <a:pt x="414" y="324"/>
                  </a:lnTo>
                  <a:lnTo>
                    <a:pt x="420" y="312"/>
                  </a:lnTo>
                  <a:lnTo>
                    <a:pt x="426" y="318"/>
                  </a:lnTo>
                  <a:lnTo>
                    <a:pt x="426" y="324"/>
                  </a:lnTo>
                  <a:lnTo>
                    <a:pt x="432" y="318"/>
                  </a:lnTo>
                  <a:lnTo>
                    <a:pt x="432" y="306"/>
                  </a:lnTo>
                  <a:lnTo>
                    <a:pt x="438" y="312"/>
                  </a:lnTo>
                  <a:lnTo>
                    <a:pt x="438" y="300"/>
                  </a:lnTo>
                  <a:lnTo>
                    <a:pt x="444" y="288"/>
                  </a:lnTo>
                  <a:lnTo>
                    <a:pt x="444" y="276"/>
                  </a:lnTo>
                  <a:lnTo>
                    <a:pt x="450" y="282"/>
                  </a:lnTo>
                  <a:lnTo>
                    <a:pt x="450" y="288"/>
                  </a:lnTo>
                  <a:lnTo>
                    <a:pt x="450" y="306"/>
                  </a:lnTo>
                  <a:lnTo>
                    <a:pt x="456" y="324"/>
                  </a:lnTo>
                  <a:lnTo>
                    <a:pt x="462" y="330"/>
                  </a:lnTo>
                  <a:lnTo>
                    <a:pt x="462" y="318"/>
                  </a:lnTo>
                  <a:lnTo>
                    <a:pt x="468" y="312"/>
                  </a:lnTo>
                  <a:lnTo>
                    <a:pt x="468" y="306"/>
                  </a:lnTo>
                  <a:lnTo>
                    <a:pt x="474" y="288"/>
                  </a:lnTo>
                  <a:lnTo>
                    <a:pt x="474" y="294"/>
                  </a:lnTo>
                  <a:lnTo>
                    <a:pt x="480" y="276"/>
                  </a:lnTo>
                  <a:lnTo>
                    <a:pt x="480" y="264"/>
                  </a:lnTo>
                  <a:lnTo>
                    <a:pt x="486" y="270"/>
                  </a:lnTo>
                  <a:lnTo>
                    <a:pt x="486" y="264"/>
                  </a:lnTo>
                  <a:lnTo>
                    <a:pt x="486" y="258"/>
                  </a:lnTo>
                  <a:lnTo>
                    <a:pt x="492" y="252"/>
                  </a:lnTo>
                  <a:lnTo>
                    <a:pt x="498" y="258"/>
                  </a:lnTo>
                  <a:lnTo>
                    <a:pt x="498" y="246"/>
                  </a:lnTo>
                  <a:lnTo>
                    <a:pt x="504" y="246"/>
                  </a:lnTo>
                  <a:lnTo>
                    <a:pt x="510" y="258"/>
                  </a:lnTo>
                  <a:lnTo>
                    <a:pt x="510" y="270"/>
                  </a:lnTo>
                  <a:lnTo>
                    <a:pt x="516" y="270"/>
                  </a:lnTo>
                  <a:lnTo>
                    <a:pt x="516" y="282"/>
                  </a:lnTo>
                  <a:lnTo>
                    <a:pt x="522" y="294"/>
                  </a:lnTo>
                  <a:lnTo>
                    <a:pt x="528" y="288"/>
                  </a:lnTo>
                  <a:lnTo>
                    <a:pt x="528" y="294"/>
                  </a:lnTo>
                  <a:lnTo>
                    <a:pt x="534" y="312"/>
                  </a:lnTo>
                  <a:lnTo>
                    <a:pt x="534" y="294"/>
                  </a:lnTo>
                  <a:lnTo>
                    <a:pt x="540" y="282"/>
                  </a:lnTo>
                  <a:lnTo>
                    <a:pt x="540" y="294"/>
                  </a:lnTo>
                  <a:lnTo>
                    <a:pt x="546" y="288"/>
                  </a:lnTo>
                  <a:lnTo>
                    <a:pt x="546" y="282"/>
                  </a:lnTo>
                  <a:lnTo>
                    <a:pt x="546" y="264"/>
                  </a:lnTo>
                  <a:lnTo>
                    <a:pt x="552" y="258"/>
                  </a:lnTo>
                  <a:lnTo>
                    <a:pt x="558" y="240"/>
                  </a:lnTo>
                  <a:lnTo>
                    <a:pt x="564" y="234"/>
                  </a:lnTo>
                  <a:lnTo>
                    <a:pt x="564" y="228"/>
                  </a:lnTo>
                  <a:lnTo>
                    <a:pt x="570" y="240"/>
                  </a:lnTo>
                  <a:lnTo>
                    <a:pt x="576" y="252"/>
                  </a:lnTo>
                  <a:lnTo>
                    <a:pt x="576" y="246"/>
                  </a:lnTo>
                  <a:lnTo>
                    <a:pt x="582" y="252"/>
                  </a:lnTo>
                  <a:lnTo>
                    <a:pt x="588" y="258"/>
                  </a:lnTo>
                  <a:lnTo>
                    <a:pt x="588" y="270"/>
                  </a:lnTo>
                  <a:lnTo>
                    <a:pt x="594" y="294"/>
                  </a:lnTo>
                  <a:lnTo>
                    <a:pt x="594" y="288"/>
                  </a:lnTo>
                  <a:lnTo>
                    <a:pt x="600" y="294"/>
                  </a:lnTo>
                  <a:lnTo>
                    <a:pt x="606" y="288"/>
                  </a:lnTo>
                  <a:lnTo>
                    <a:pt x="606" y="282"/>
                  </a:lnTo>
                  <a:lnTo>
                    <a:pt x="606" y="276"/>
                  </a:lnTo>
                  <a:lnTo>
                    <a:pt x="612" y="270"/>
                  </a:lnTo>
                  <a:lnTo>
                    <a:pt x="618" y="282"/>
                  </a:lnTo>
                  <a:lnTo>
                    <a:pt x="624" y="288"/>
                  </a:lnTo>
                  <a:lnTo>
                    <a:pt x="624" y="294"/>
                  </a:lnTo>
                  <a:lnTo>
                    <a:pt x="624" y="306"/>
                  </a:lnTo>
                  <a:lnTo>
                    <a:pt x="630" y="312"/>
                  </a:lnTo>
                  <a:lnTo>
                    <a:pt x="630" y="318"/>
                  </a:lnTo>
                  <a:lnTo>
                    <a:pt x="636" y="330"/>
                  </a:lnTo>
                  <a:lnTo>
                    <a:pt x="636" y="324"/>
                  </a:lnTo>
                  <a:lnTo>
                    <a:pt x="642" y="318"/>
                  </a:lnTo>
                  <a:lnTo>
                    <a:pt x="642" y="306"/>
                  </a:lnTo>
                  <a:lnTo>
                    <a:pt x="648" y="300"/>
                  </a:lnTo>
                  <a:lnTo>
                    <a:pt x="654" y="294"/>
                  </a:lnTo>
                  <a:lnTo>
                    <a:pt x="654" y="300"/>
                  </a:lnTo>
                  <a:lnTo>
                    <a:pt x="660" y="306"/>
                  </a:lnTo>
                  <a:lnTo>
                    <a:pt x="660" y="294"/>
                  </a:lnTo>
                  <a:lnTo>
                    <a:pt x="666" y="300"/>
                  </a:lnTo>
                  <a:lnTo>
                    <a:pt x="666" y="306"/>
                  </a:lnTo>
                  <a:lnTo>
                    <a:pt x="672" y="312"/>
                  </a:lnTo>
                  <a:lnTo>
                    <a:pt x="672" y="300"/>
                  </a:lnTo>
                  <a:lnTo>
                    <a:pt x="678" y="294"/>
                  </a:lnTo>
                  <a:lnTo>
                    <a:pt x="678" y="288"/>
                  </a:lnTo>
                  <a:lnTo>
                    <a:pt x="684" y="300"/>
                  </a:lnTo>
                  <a:lnTo>
                    <a:pt x="690" y="306"/>
                  </a:lnTo>
                  <a:lnTo>
                    <a:pt x="696" y="300"/>
                  </a:lnTo>
                  <a:lnTo>
                    <a:pt x="696" y="306"/>
                  </a:lnTo>
                  <a:lnTo>
                    <a:pt x="702" y="318"/>
                  </a:lnTo>
                  <a:lnTo>
                    <a:pt x="702" y="330"/>
                  </a:lnTo>
                  <a:lnTo>
                    <a:pt x="708" y="324"/>
                  </a:lnTo>
                  <a:lnTo>
                    <a:pt x="708" y="318"/>
                  </a:lnTo>
                  <a:lnTo>
                    <a:pt x="714" y="330"/>
                  </a:lnTo>
                  <a:lnTo>
                    <a:pt x="714" y="318"/>
                  </a:lnTo>
                  <a:lnTo>
                    <a:pt x="720" y="312"/>
                  </a:lnTo>
                  <a:lnTo>
                    <a:pt x="720" y="318"/>
                  </a:lnTo>
                  <a:lnTo>
                    <a:pt x="720" y="306"/>
                  </a:lnTo>
                  <a:lnTo>
                    <a:pt x="726" y="312"/>
                  </a:lnTo>
                  <a:lnTo>
                    <a:pt x="732" y="300"/>
                  </a:lnTo>
                  <a:lnTo>
                    <a:pt x="732" y="294"/>
                  </a:lnTo>
                  <a:lnTo>
                    <a:pt x="738" y="306"/>
                  </a:lnTo>
                  <a:lnTo>
                    <a:pt x="738" y="312"/>
                  </a:lnTo>
                  <a:lnTo>
                    <a:pt x="744" y="318"/>
                  </a:lnTo>
                  <a:lnTo>
                    <a:pt x="744" y="312"/>
                  </a:lnTo>
                  <a:lnTo>
                    <a:pt x="750" y="300"/>
                  </a:lnTo>
                  <a:lnTo>
                    <a:pt x="756" y="306"/>
                  </a:lnTo>
                  <a:lnTo>
                    <a:pt x="762" y="318"/>
                  </a:lnTo>
                  <a:lnTo>
                    <a:pt x="762" y="312"/>
                  </a:lnTo>
                  <a:lnTo>
                    <a:pt x="762" y="300"/>
                  </a:lnTo>
                  <a:lnTo>
                    <a:pt x="768" y="306"/>
                  </a:lnTo>
                  <a:lnTo>
                    <a:pt x="774" y="318"/>
                  </a:lnTo>
                  <a:lnTo>
                    <a:pt x="774" y="330"/>
                  </a:lnTo>
                  <a:lnTo>
                    <a:pt x="780" y="336"/>
                  </a:lnTo>
                  <a:lnTo>
                    <a:pt x="780" y="360"/>
                  </a:lnTo>
                  <a:lnTo>
                    <a:pt x="786" y="354"/>
                  </a:lnTo>
                  <a:lnTo>
                    <a:pt x="792" y="360"/>
                  </a:lnTo>
                  <a:lnTo>
                    <a:pt x="798" y="354"/>
                  </a:lnTo>
                  <a:lnTo>
                    <a:pt x="798" y="342"/>
                  </a:lnTo>
                  <a:lnTo>
                    <a:pt x="798" y="336"/>
                  </a:lnTo>
                  <a:lnTo>
                    <a:pt x="804" y="342"/>
                  </a:lnTo>
                  <a:lnTo>
                    <a:pt x="804" y="336"/>
                  </a:lnTo>
                  <a:lnTo>
                    <a:pt x="810" y="348"/>
                  </a:lnTo>
                  <a:lnTo>
                    <a:pt x="816" y="342"/>
                  </a:lnTo>
                  <a:lnTo>
                    <a:pt x="816" y="354"/>
                  </a:lnTo>
                  <a:lnTo>
                    <a:pt x="822" y="360"/>
                  </a:lnTo>
                  <a:lnTo>
                    <a:pt x="822" y="366"/>
                  </a:lnTo>
                  <a:lnTo>
                    <a:pt x="822" y="354"/>
                  </a:lnTo>
                  <a:lnTo>
                    <a:pt x="828" y="354"/>
                  </a:lnTo>
                  <a:lnTo>
                    <a:pt x="828" y="366"/>
                  </a:lnTo>
                  <a:lnTo>
                    <a:pt x="834" y="372"/>
                  </a:lnTo>
                  <a:lnTo>
                    <a:pt x="840" y="378"/>
                  </a:lnTo>
                  <a:lnTo>
                    <a:pt x="840" y="366"/>
                  </a:lnTo>
                  <a:lnTo>
                    <a:pt x="846" y="372"/>
                  </a:lnTo>
                  <a:lnTo>
                    <a:pt x="846" y="360"/>
                  </a:lnTo>
                  <a:lnTo>
                    <a:pt x="852" y="354"/>
                  </a:lnTo>
                  <a:lnTo>
                    <a:pt x="852" y="342"/>
                  </a:lnTo>
                  <a:lnTo>
                    <a:pt x="858" y="336"/>
                  </a:lnTo>
                  <a:lnTo>
                    <a:pt x="858" y="324"/>
                  </a:lnTo>
                  <a:lnTo>
                    <a:pt x="858" y="318"/>
                  </a:lnTo>
                  <a:lnTo>
                    <a:pt x="864" y="312"/>
                  </a:lnTo>
                  <a:lnTo>
                    <a:pt x="864" y="300"/>
                  </a:lnTo>
                  <a:lnTo>
                    <a:pt x="870" y="294"/>
                  </a:lnTo>
                  <a:lnTo>
                    <a:pt x="876" y="300"/>
                  </a:lnTo>
                  <a:lnTo>
                    <a:pt x="876" y="288"/>
                  </a:lnTo>
                  <a:lnTo>
                    <a:pt x="882" y="288"/>
                  </a:lnTo>
                  <a:lnTo>
                    <a:pt x="882" y="270"/>
                  </a:lnTo>
                  <a:lnTo>
                    <a:pt x="882" y="264"/>
                  </a:lnTo>
                  <a:lnTo>
                    <a:pt x="888" y="276"/>
                  </a:lnTo>
                  <a:lnTo>
                    <a:pt x="888" y="270"/>
                  </a:lnTo>
                  <a:lnTo>
                    <a:pt x="894" y="264"/>
                  </a:lnTo>
                  <a:lnTo>
                    <a:pt x="900" y="270"/>
                  </a:lnTo>
                  <a:lnTo>
                    <a:pt x="900" y="264"/>
                  </a:lnTo>
                  <a:lnTo>
                    <a:pt x="906" y="258"/>
                  </a:lnTo>
                  <a:lnTo>
                    <a:pt x="906" y="240"/>
                  </a:lnTo>
                  <a:lnTo>
                    <a:pt x="912" y="252"/>
                  </a:lnTo>
                  <a:lnTo>
                    <a:pt x="912" y="258"/>
                  </a:lnTo>
                  <a:lnTo>
                    <a:pt x="918" y="252"/>
                  </a:lnTo>
                  <a:lnTo>
                    <a:pt x="918" y="246"/>
                  </a:lnTo>
                  <a:lnTo>
                    <a:pt x="918" y="240"/>
                  </a:lnTo>
                  <a:lnTo>
                    <a:pt x="924" y="252"/>
                  </a:lnTo>
                  <a:lnTo>
                    <a:pt x="924" y="270"/>
                  </a:lnTo>
                  <a:lnTo>
                    <a:pt x="930" y="258"/>
                  </a:lnTo>
                  <a:lnTo>
                    <a:pt x="936" y="252"/>
                  </a:lnTo>
                  <a:lnTo>
                    <a:pt x="936" y="270"/>
                  </a:lnTo>
                  <a:lnTo>
                    <a:pt x="942" y="264"/>
                  </a:lnTo>
                  <a:lnTo>
                    <a:pt x="942" y="258"/>
                  </a:lnTo>
                  <a:lnTo>
                    <a:pt x="948" y="252"/>
                  </a:lnTo>
                  <a:lnTo>
                    <a:pt x="948" y="264"/>
                  </a:lnTo>
                  <a:lnTo>
                    <a:pt x="954" y="246"/>
                  </a:lnTo>
                  <a:lnTo>
                    <a:pt x="954" y="228"/>
                  </a:lnTo>
                  <a:lnTo>
                    <a:pt x="960" y="216"/>
                  </a:lnTo>
                  <a:lnTo>
                    <a:pt x="960" y="222"/>
                  </a:lnTo>
                  <a:lnTo>
                    <a:pt x="960" y="210"/>
                  </a:lnTo>
                  <a:lnTo>
                    <a:pt x="966" y="216"/>
                  </a:lnTo>
                  <a:lnTo>
                    <a:pt x="972" y="204"/>
                  </a:lnTo>
                  <a:lnTo>
                    <a:pt x="978" y="198"/>
                  </a:lnTo>
                  <a:lnTo>
                    <a:pt x="984" y="210"/>
                  </a:lnTo>
                  <a:lnTo>
                    <a:pt x="984" y="216"/>
                  </a:lnTo>
                  <a:lnTo>
                    <a:pt x="990" y="222"/>
                  </a:lnTo>
                  <a:lnTo>
                    <a:pt x="996" y="210"/>
                  </a:lnTo>
                  <a:lnTo>
                    <a:pt x="996" y="198"/>
                  </a:lnTo>
                  <a:lnTo>
                    <a:pt x="1002" y="204"/>
                  </a:lnTo>
                  <a:lnTo>
                    <a:pt x="1002" y="210"/>
                  </a:lnTo>
                  <a:lnTo>
                    <a:pt x="1008" y="204"/>
                  </a:lnTo>
                  <a:lnTo>
                    <a:pt x="1014" y="210"/>
                  </a:lnTo>
                  <a:lnTo>
                    <a:pt x="1014" y="216"/>
                  </a:lnTo>
                  <a:lnTo>
                    <a:pt x="1020" y="222"/>
                  </a:lnTo>
                  <a:lnTo>
                    <a:pt x="1020" y="216"/>
                  </a:lnTo>
                  <a:lnTo>
                    <a:pt x="1026" y="204"/>
                  </a:lnTo>
                  <a:lnTo>
                    <a:pt x="1026" y="210"/>
                  </a:lnTo>
                  <a:lnTo>
                    <a:pt x="1032" y="216"/>
                  </a:lnTo>
                  <a:lnTo>
                    <a:pt x="1038" y="198"/>
                  </a:lnTo>
                  <a:lnTo>
                    <a:pt x="1038" y="204"/>
                  </a:lnTo>
                  <a:lnTo>
                    <a:pt x="1038" y="192"/>
                  </a:lnTo>
                  <a:lnTo>
                    <a:pt x="1044" y="174"/>
                  </a:lnTo>
                  <a:lnTo>
                    <a:pt x="1044" y="156"/>
                  </a:lnTo>
                  <a:lnTo>
                    <a:pt x="1050" y="150"/>
                  </a:lnTo>
                  <a:lnTo>
                    <a:pt x="1050" y="138"/>
                  </a:lnTo>
                  <a:lnTo>
                    <a:pt x="1056" y="144"/>
                  </a:lnTo>
                  <a:lnTo>
                    <a:pt x="1056" y="150"/>
                  </a:lnTo>
                  <a:lnTo>
                    <a:pt x="1062" y="138"/>
                  </a:lnTo>
                  <a:lnTo>
                    <a:pt x="1062" y="144"/>
                  </a:lnTo>
                  <a:lnTo>
                    <a:pt x="1068" y="132"/>
                  </a:lnTo>
                  <a:lnTo>
                    <a:pt x="1068" y="120"/>
                  </a:lnTo>
                  <a:lnTo>
                    <a:pt x="1074" y="132"/>
                  </a:lnTo>
                  <a:lnTo>
                    <a:pt x="1074" y="126"/>
                  </a:lnTo>
                  <a:lnTo>
                    <a:pt x="1074" y="102"/>
                  </a:lnTo>
                  <a:lnTo>
                    <a:pt x="1080" y="114"/>
                  </a:lnTo>
                  <a:lnTo>
                    <a:pt x="1080" y="126"/>
                  </a:lnTo>
                  <a:lnTo>
                    <a:pt x="1086" y="138"/>
                  </a:lnTo>
                  <a:lnTo>
                    <a:pt x="1092" y="132"/>
                  </a:lnTo>
                  <a:lnTo>
                    <a:pt x="1092" y="126"/>
                  </a:lnTo>
                  <a:lnTo>
                    <a:pt x="1092" y="132"/>
                  </a:lnTo>
                  <a:lnTo>
                    <a:pt x="1098" y="144"/>
                  </a:lnTo>
                  <a:lnTo>
                    <a:pt x="1104" y="138"/>
                  </a:lnTo>
                  <a:lnTo>
                    <a:pt x="1104" y="150"/>
                  </a:lnTo>
                  <a:lnTo>
                    <a:pt x="1110" y="150"/>
                  </a:lnTo>
                  <a:lnTo>
                    <a:pt x="1110" y="138"/>
                  </a:lnTo>
                  <a:lnTo>
                    <a:pt x="1116" y="144"/>
                  </a:lnTo>
                  <a:lnTo>
                    <a:pt x="1122" y="150"/>
                  </a:lnTo>
                  <a:lnTo>
                    <a:pt x="1122" y="162"/>
                  </a:lnTo>
                  <a:lnTo>
                    <a:pt x="1128" y="162"/>
                  </a:lnTo>
                  <a:lnTo>
                    <a:pt x="1128" y="150"/>
                  </a:lnTo>
                  <a:lnTo>
                    <a:pt x="1134" y="156"/>
                  </a:lnTo>
                  <a:lnTo>
                    <a:pt x="1134" y="162"/>
                  </a:lnTo>
                  <a:lnTo>
                    <a:pt x="1134" y="180"/>
                  </a:lnTo>
                  <a:lnTo>
                    <a:pt x="1141" y="150"/>
                  </a:lnTo>
                  <a:lnTo>
                    <a:pt x="1141" y="162"/>
                  </a:lnTo>
                  <a:lnTo>
                    <a:pt x="1147" y="168"/>
                  </a:lnTo>
                  <a:lnTo>
                    <a:pt x="1147" y="180"/>
                  </a:lnTo>
                  <a:lnTo>
                    <a:pt x="1153" y="174"/>
                  </a:lnTo>
                  <a:lnTo>
                    <a:pt x="1153" y="168"/>
                  </a:lnTo>
                  <a:lnTo>
                    <a:pt x="1159" y="156"/>
                  </a:lnTo>
                  <a:lnTo>
                    <a:pt x="1159" y="162"/>
                  </a:lnTo>
                  <a:lnTo>
                    <a:pt x="1165" y="180"/>
                  </a:lnTo>
                  <a:lnTo>
                    <a:pt x="1165" y="168"/>
                  </a:lnTo>
                  <a:lnTo>
                    <a:pt x="1171" y="168"/>
                  </a:lnTo>
                  <a:lnTo>
                    <a:pt x="1171" y="180"/>
                  </a:lnTo>
                  <a:lnTo>
                    <a:pt x="1177" y="174"/>
                  </a:lnTo>
                  <a:lnTo>
                    <a:pt x="1183" y="156"/>
                  </a:lnTo>
                  <a:lnTo>
                    <a:pt x="1183" y="138"/>
                  </a:lnTo>
                  <a:lnTo>
                    <a:pt x="1189" y="138"/>
                  </a:lnTo>
                  <a:lnTo>
                    <a:pt x="1189" y="150"/>
                  </a:lnTo>
                  <a:lnTo>
                    <a:pt x="1195" y="168"/>
                  </a:lnTo>
                  <a:lnTo>
                    <a:pt x="1195" y="162"/>
                  </a:lnTo>
                  <a:lnTo>
                    <a:pt x="1195" y="150"/>
                  </a:lnTo>
                  <a:lnTo>
                    <a:pt x="1201" y="144"/>
                  </a:lnTo>
                  <a:lnTo>
                    <a:pt x="1201" y="138"/>
                  </a:lnTo>
                  <a:lnTo>
                    <a:pt x="1207" y="150"/>
                  </a:lnTo>
                  <a:lnTo>
                    <a:pt x="1213" y="144"/>
                  </a:lnTo>
                  <a:lnTo>
                    <a:pt x="1219" y="138"/>
                  </a:lnTo>
                  <a:lnTo>
                    <a:pt x="1225" y="150"/>
                  </a:lnTo>
                  <a:lnTo>
                    <a:pt x="1225" y="144"/>
                  </a:lnTo>
                  <a:lnTo>
                    <a:pt x="1231" y="150"/>
                  </a:lnTo>
                  <a:lnTo>
                    <a:pt x="1231" y="174"/>
                  </a:lnTo>
                  <a:lnTo>
                    <a:pt x="1237" y="180"/>
                  </a:lnTo>
                  <a:lnTo>
                    <a:pt x="1237" y="198"/>
                  </a:lnTo>
                  <a:lnTo>
                    <a:pt x="1243" y="192"/>
                  </a:lnTo>
                  <a:lnTo>
                    <a:pt x="1243" y="186"/>
                  </a:lnTo>
                  <a:lnTo>
                    <a:pt x="1249" y="168"/>
                  </a:lnTo>
                  <a:lnTo>
                    <a:pt x="1249" y="156"/>
                  </a:lnTo>
                  <a:lnTo>
                    <a:pt x="1255" y="162"/>
                  </a:lnTo>
                  <a:lnTo>
                    <a:pt x="1255" y="144"/>
                  </a:lnTo>
                  <a:lnTo>
                    <a:pt x="1261" y="150"/>
                  </a:lnTo>
                  <a:lnTo>
                    <a:pt x="1267" y="144"/>
                  </a:lnTo>
                  <a:lnTo>
                    <a:pt x="1267" y="138"/>
                  </a:lnTo>
                  <a:lnTo>
                    <a:pt x="1273" y="102"/>
                  </a:lnTo>
                  <a:lnTo>
                    <a:pt x="1273" y="90"/>
                  </a:lnTo>
                  <a:lnTo>
                    <a:pt x="1279" y="84"/>
                  </a:lnTo>
                  <a:lnTo>
                    <a:pt x="1285" y="90"/>
                  </a:lnTo>
                  <a:lnTo>
                    <a:pt x="1291" y="90"/>
                  </a:lnTo>
                  <a:lnTo>
                    <a:pt x="1291" y="102"/>
                  </a:lnTo>
                  <a:lnTo>
                    <a:pt x="1291" y="126"/>
                  </a:lnTo>
                  <a:lnTo>
                    <a:pt x="1297" y="138"/>
                  </a:lnTo>
                  <a:lnTo>
                    <a:pt x="1303" y="156"/>
                  </a:lnTo>
                  <a:lnTo>
                    <a:pt x="1303" y="144"/>
                  </a:lnTo>
                  <a:lnTo>
                    <a:pt x="1309" y="132"/>
                  </a:lnTo>
                  <a:lnTo>
                    <a:pt x="1309" y="120"/>
                  </a:lnTo>
                  <a:lnTo>
                    <a:pt x="1309" y="114"/>
                  </a:lnTo>
                  <a:lnTo>
                    <a:pt x="1315" y="102"/>
                  </a:lnTo>
                  <a:lnTo>
                    <a:pt x="1315" y="90"/>
                  </a:lnTo>
                  <a:lnTo>
                    <a:pt x="1321" y="84"/>
                  </a:lnTo>
                  <a:lnTo>
                    <a:pt x="1327" y="90"/>
                  </a:lnTo>
                  <a:lnTo>
                    <a:pt x="1327" y="102"/>
                  </a:lnTo>
                  <a:lnTo>
                    <a:pt x="1333" y="102"/>
                  </a:lnTo>
                  <a:lnTo>
                    <a:pt x="1333" y="114"/>
                  </a:lnTo>
                  <a:lnTo>
                    <a:pt x="1339" y="126"/>
                  </a:lnTo>
                  <a:lnTo>
                    <a:pt x="1339" y="138"/>
                  </a:lnTo>
                  <a:lnTo>
                    <a:pt x="1345" y="144"/>
                  </a:lnTo>
                  <a:lnTo>
                    <a:pt x="1351" y="168"/>
                  </a:lnTo>
                  <a:lnTo>
                    <a:pt x="1357" y="168"/>
                  </a:lnTo>
                  <a:lnTo>
                    <a:pt x="1363" y="198"/>
                  </a:lnTo>
                  <a:lnTo>
                    <a:pt x="1363" y="228"/>
                  </a:lnTo>
                  <a:lnTo>
                    <a:pt x="1369" y="246"/>
                  </a:lnTo>
                  <a:lnTo>
                    <a:pt x="1369" y="252"/>
                  </a:lnTo>
                  <a:lnTo>
                    <a:pt x="1369" y="246"/>
                  </a:lnTo>
                  <a:lnTo>
                    <a:pt x="1375" y="258"/>
                  </a:lnTo>
                  <a:lnTo>
                    <a:pt x="1375" y="264"/>
                  </a:lnTo>
                  <a:lnTo>
                    <a:pt x="1381" y="270"/>
                  </a:lnTo>
                  <a:lnTo>
                    <a:pt x="1387" y="282"/>
                  </a:lnTo>
                  <a:lnTo>
                    <a:pt x="1387" y="270"/>
                  </a:lnTo>
                  <a:lnTo>
                    <a:pt x="1393" y="264"/>
                  </a:lnTo>
                  <a:lnTo>
                    <a:pt x="1393" y="252"/>
                  </a:lnTo>
                  <a:lnTo>
                    <a:pt x="1399" y="264"/>
                  </a:lnTo>
                  <a:lnTo>
                    <a:pt x="1405" y="258"/>
                  </a:lnTo>
                  <a:lnTo>
                    <a:pt x="1405" y="252"/>
                  </a:lnTo>
                  <a:lnTo>
                    <a:pt x="1405" y="258"/>
                  </a:lnTo>
                  <a:lnTo>
                    <a:pt x="1411" y="246"/>
                  </a:lnTo>
                  <a:lnTo>
                    <a:pt x="1417" y="240"/>
                  </a:lnTo>
                  <a:lnTo>
                    <a:pt x="1423" y="234"/>
                  </a:lnTo>
                  <a:lnTo>
                    <a:pt x="1423" y="216"/>
                  </a:lnTo>
                  <a:lnTo>
                    <a:pt x="1429" y="204"/>
                  </a:lnTo>
                  <a:lnTo>
                    <a:pt x="1429" y="210"/>
                  </a:lnTo>
                  <a:lnTo>
                    <a:pt x="1435" y="186"/>
                  </a:lnTo>
                  <a:lnTo>
                    <a:pt x="1435" y="180"/>
                  </a:lnTo>
                  <a:lnTo>
                    <a:pt x="1441" y="168"/>
                  </a:lnTo>
                  <a:lnTo>
                    <a:pt x="1441" y="150"/>
                  </a:lnTo>
                  <a:lnTo>
                    <a:pt x="1447" y="144"/>
                  </a:lnTo>
                  <a:lnTo>
                    <a:pt x="1447" y="138"/>
                  </a:lnTo>
                  <a:lnTo>
                    <a:pt x="1453" y="144"/>
                  </a:lnTo>
                  <a:lnTo>
                    <a:pt x="1459" y="138"/>
                  </a:lnTo>
                  <a:lnTo>
                    <a:pt x="1459" y="156"/>
                  </a:lnTo>
                  <a:lnTo>
                    <a:pt x="1465" y="162"/>
                  </a:lnTo>
                  <a:lnTo>
                    <a:pt x="1465" y="168"/>
                  </a:lnTo>
                  <a:lnTo>
                    <a:pt x="1465" y="180"/>
                  </a:lnTo>
                  <a:lnTo>
                    <a:pt x="1471" y="186"/>
                  </a:lnTo>
                  <a:lnTo>
                    <a:pt x="1471" y="180"/>
                  </a:lnTo>
                  <a:lnTo>
                    <a:pt x="1477" y="168"/>
                  </a:lnTo>
                  <a:lnTo>
                    <a:pt x="1483" y="168"/>
                  </a:lnTo>
                  <a:lnTo>
                    <a:pt x="1483" y="180"/>
                  </a:lnTo>
                  <a:lnTo>
                    <a:pt x="1483" y="174"/>
                  </a:lnTo>
                  <a:lnTo>
                    <a:pt x="1489" y="168"/>
                  </a:lnTo>
                  <a:lnTo>
                    <a:pt x="1489" y="150"/>
                  </a:lnTo>
                  <a:lnTo>
                    <a:pt x="1495" y="144"/>
                  </a:lnTo>
                  <a:lnTo>
                    <a:pt x="1501" y="162"/>
                  </a:lnTo>
                  <a:lnTo>
                    <a:pt x="1501" y="180"/>
                  </a:lnTo>
                  <a:lnTo>
                    <a:pt x="1507" y="174"/>
                  </a:lnTo>
                  <a:lnTo>
                    <a:pt x="1507" y="186"/>
                  </a:lnTo>
                  <a:lnTo>
                    <a:pt x="1513" y="186"/>
                  </a:lnTo>
                  <a:lnTo>
                    <a:pt x="1513" y="174"/>
                  </a:lnTo>
                  <a:lnTo>
                    <a:pt x="1519" y="162"/>
                  </a:lnTo>
                  <a:lnTo>
                    <a:pt x="1525" y="174"/>
                  </a:lnTo>
                  <a:lnTo>
                    <a:pt x="1525" y="192"/>
                  </a:lnTo>
                  <a:lnTo>
                    <a:pt x="1525" y="210"/>
                  </a:lnTo>
                  <a:lnTo>
                    <a:pt x="1531" y="204"/>
                  </a:lnTo>
                  <a:lnTo>
                    <a:pt x="1531" y="192"/>
                  </a:lnTo>
                  <a:lnTo>
                    <a:pt x="1537" y="186"/>
                  </a:lnTo>
                  <a:lnTo>
                    <a:pt x="1543" y="180"/>
                  </a:lnTo>
                  <a:lnTo>
                    <a:pt x="1543" y="174"/>
                  </a:lnTo>
                  <a:lnTo>
                    <a:pt x="1549" y="180"/>
                  </a:lnTo>
                  <a:lnTo>
                    <a:pt x="1549" y="162"/>
                  </a:lnTo>
                  <a:lnTo>
                    <a:pt x="1555" y="168"/>
                  </a:lnTo>
                  <a:lnTo>
                    <a:pt x="1555" y="174"/>
                  </a:lnTo>
                  <a:lnTo>
                    <a:pt x="1561" y="180"/>
                  </a:lnTo>
                  <a:lnTo>
                    <a:pt x="1561" y="192"/>
                  </a:lnTo>
                  <a:lnTo>
                    <a:pt x="1567" y="186"/>
                  </a:lnTo>
                  <a:lnTo>
                    <a:pt x="1567" y="174"/>
                  </a:lnTo>
                  <a:lnTo>
                    <a:pt x="1573" y="144"/>
                  </a:lnTo>
                  <a:lnTo>
                    <a:pt x="1573" y="150"/>
                  </a:lnTo>
                  <a:lnTo>
                    <a:pt x="1579" y="156"/>
                  </a:lnTo>
                  <a:lnTo>
                    <a:pt x="1579" y="168"/>
                  </a:lnTo>
                  <a:lnTo>
                    <a:pt x="1585" y="174"/>
                  </a:lnTo>
                  <a:lnTo>
                    <a:pt x="1585" y="162"/>
                  </a:lnTo>
                  <a:lnTo>
                    <a:pt x="1591" y="162"/>
                  </a:lnTo>
                  <a:lnTo>
                    <a:pt x="1591" y="174"/>
                  </a:lnTo>
                  <a:lnTo>
                    <a:pt x="1597" y="180"/>
                  </a:lnTo>
                  <a:lnTo>
                    <a:pt x="1603" y="180"/>
                  </a:lnTo>
                  <a:lnTo>
                    <a:pt x="1603" y="192"/>
                  </a:lnTo>
                  <a:lnTo>
                    <a:pt x="1609" y="204"/>
                  </a:lnTo>
                  <a:lnTo>
                    <a:pt x="1609" y="198"/>
                  </a:lnTo>
                  <a:lnTo>
                    <a:pt x="1615" y="192"/>
                  </a:lnTo>
                  <a:lnTo>
                    <a:pt x="1615" y="198"/>
                  </a:lnTo>
                  <a:lnTo>
                    <a:pt x="1621" y="210"/>
                  </a:lnTo>
                  <a:lnTo>
                    <a:pt x="1621" y="198"/>
                  </a:lnTo>
                  <a:lnTo>
                    <a:pt x="1621" y="180"/>
                  </a:lnTo>
                  <a:lnTo>
                    <a:pt x="1627" y="174"/>
                  </a:lnTo>
                  <a:lnTo>
                    <a:pt x="1633" y="174"/>
                  </a:lnTo>
                  <a:lnTo>
                    <a:pt x="1633" y="192"/>
                  </a:lnTo>
                  <a:lnTo>
                    <a:pt x="1639" y="192"/>
                  </a:lnTo>
                  <a:lnTo>
                    <a:pt x="1639" y="204"/>
                  </a:lnTo>
                  <a:lnTo>
                    <a:pt x="1639" y="216"/>
                  </a:lnTo>
                  <a:lnTo>
                    <a:pt x="1645" y="204"/>
                  </a:lnTo>
                  <a:lnTo>
                    <a:pt x="1651" y="198"/>
                  </a:lnTo>
                  <a:lnTo>
                    <a:pt x="1657" y="192"/>
                  </a:lnTo>
                  <a:lnTo>
                    <a:pt x="1663" y="192"/>
                  </a:lnTo>
                  <a:lnTo>
                    <a:pt x="1663" y="180"/>
                  </a:lnTo>
                  <a:lnTo>
                    <a:pt x="1669" y="198"/>
                  </a:lnTo>
                  <a:lnTo>
                    <a:pt x="1669" y="192"/>
                  </a:lnTo>
                  <a:lnTo>
                    <a:pt x="1675" y="174"/>
                  </a:lnTo>
                  <a:lnTo>
                    <a:pt x="1675" y="150"/>
                  </a:lnTo>
                  <a:lnTo>
                    <a:pt x="1681" y="132"/>
                  </a:lnTo>
                  <a:lnTo>
                    <a:pt x="1681" y="150"/>
                  </a:lnTo>
                  <a:lnTo>
                    <a:pt x="1681" y="144"/>
                  </a:lnTo>
                  <a:lnTo>
                    <a:pt x="1687" y="162"/>
                  </a:lnTo>
                  <a:lnTo>
                    <a:pt x="1687" y="150"/>
                  </a:lnTo>
                  <a:lnTo>
                    <a:pt x="1693" y="144"/>
                  </a:lnTo>
                  <a:lnTo>
                    <a:pt x="1693" y="162"/>
                  </a:lnTo>
                  <a:lnTo>
                    <a:pt x="1699" y="156"/>
                  </a:lnTo>
                  <a:lnTo>
                    <a:pt x="1699" y="150"/>
                  </a:lnTo>
                  <a:lnTo>
                    <a:pt x="1699" y="162"/>
                  </a:lnTo>
                  <a:lnTo>
                    <a:pt x="1705" y="168"/>
                  </a:lnTo>
                  <a:lnTo>
                    <a:pt x="1705" y="162"/>
                  </a:lnTo>
                  <a:lnTo>
                    <a:pt x="1711" y="156"/>
                  </a:lnTo>
                  <a:lnTo>
                    <a:pt x="1711" y="138"/>
                  </a:lnTo>
                  <a:lnTo>
                    <a:pt x="1717" y="144"/>
                  </a:lnTo>
                  <a:lnTo>
                    <a:pt x="1717" y="132"/>
                  </a:lnTo>
                  <a:lnTo>
                    <a:pt x="1717" y="126"/>
                  </a:lnTo>
                  <a:lnTo>
                    <a:pt x="1723" y="120"/>
                  </a:lnTo>
                  <a:lnTo>
                    <a:pt x="1723" y="126"/>
                  </a:lnTo>
                  <a:lnTo>
                    <a:pt x="1729" y="138"/>
                  </a:lnTo>
                  <a:lnTo>
                    <a:pt x="1735" y="120"/>
                  </a:lnTo>
                  <a:lnTo>
                    <a:pt x="1735" y="102"/>
                  </a:lnTo>
                  <a:lnTo>
                    <a:pt x="1741" y="96"/>
                  </a:lnTo>
                  <a:lnTo>
                    <a:pt x="1741" y="102"/>
                  </a:lnTo>
                  <a:lnTo>
                    <a:pt x="1747" y="96"/>
                  </a:lnTo>
                  <a:lnTo>
                    <a:pt x="1753" y="102"/>
                  </a:lnTo>
                  <a:lnTo>
                    <a:pt x="1753" y="90"/>
                  </a:lnTo>
                  <a:lnTo>
                    <a:pt x="1759" y="84"/>
                  </a:lnTo>
                  <a:lnTo>
                    <a:pt x="1759" y="96"/>
                  </a:lnTo>
                  <a:lnTo>
                    <a:pt x="1765" y="90"/>
                  </a:lnTo>
                  <a:lnTo>
                    <a:pt x="1765" y="102"/>
                  </a:lnTo>
                  <a:lnTo>
                    <a:pt x="1771" y="96"/>
                  </a:lnTo>
                  <a:lnTo>
                    <a:pt x="1771" y="102"/>
                  </a:lnTo>
                  <a:lnTo>
                    <a:pt x="1777" y="120"/>
                  </a:lnTo>
                  <a:lnTo>
                    <a:pt x="1777" y="132"/>
                  </a:lnTo>
                  <a:lnTo>
                    <a:pt x="1777" y="144"/>
                  </a:lnTo>
                  <a:lnTo>
                    <a:pt x="1783" y="150"/>
                  </a:lnTo>
                  <a:lnTo>
                    <a:pt x="1789" y="162"/>
                  </a:lnTo>
                  <a:lnTo>
                    <a:pt x="1795" y="174"/>
                  </a:lnTo>
                  <a:lnTo>
                    <a:pt x="1795" y="186"/>
                  </a:lnTo>
                  <a:lnTo>
                    <a:pt x="1801" y="192"/>
                  </a:lnTo>
                  <a:lnTo>
                    <a:pt x="1801" y="174"/>
                  </a:lnTo>
                  <a:lnTo>
                    <a:pt x="1801" y="168"/>
                  </a:lnTo>
                  <a:lnTo>
                    <a:pt x="1807" y="186"/>
                  </a:lnTo>
                  <a:lnTo>
                    <a:pt x="1807" y="180"/>
                  </a:lnTo>
                  <a:lnTo>
                    <a:pt x="1813" y="168"/>
                  </a:lnTo>
                  <a:lnTo>
                    <a:pt x="1813" y="162"/>
                  </a:lnTo>
                  <a:lnTo>
                    <a:pt x="1819" y="168"/>
                  </a:lnTo>
                  <a:lnTo>
                    <a:pt x="1819" y="174"/>
                  </a:lnTo>
                  <a:lnTo>
                    <a:pt x="1825" y="162"/>
                  </a:lnTo>
                  <a:lnTo>
                    <a:pt x="1825" y="156"/>
                  </a:lnTo>
                  <a:lnTo>
                    <a:pt x="1831" y="150"/>
                  </a:lnTo>
                  <a:lnTo>
                    <a:pt x="1837" y="144"/>
                  </a:lnTo>
                  <a:lnTo>
                    <a:pt x="1837" y="168"/>
                  </a:lnTo>
                  <a:lnTo>
                    <a:pt x="1837" y="180"/>
                  </a:lnTo>
                  <a:lnTo>
                    <a:pt x="1843" y="180"/>
                  </a:lnTo>
                  <a:lnTo>
                    <a:pt x="1849" y="186"/>
                  </a:lnTo>
                  <a:lnTo>
                    <a:pt x="1855" y="180"/>
                  </a:lnTo>
                  <a:lnTo>
                    <a:pt x="1855" y="204"/>
                  </a:lnTo>
                  <a:lnTo>
                    <a:pt x="1861" y="210"/>
                  </a:lnTo>
                  <a:lnTo>
                    <a:pt x="1861" y="216"/>
                  </a:lnTo>
                  <a:lnTo>
                    <a:pt x="1867" y="228"/>
                  </a:lnTo>
                  <a:lnTo>
                    <a:pt x="1867" y="234"/>
                  </a:lnTo>
                  <a:lnTo>
                    <a:pt x="1873" y="246"/>
                  </a:lnTo>
                  <a:lnTo>
                    <a:pt x="1879" y="228"/>
                  </a:lnTo>
                  <a:lnTo>
                    <a:pt x="1879" y="216"/>
                  </a:lnTo>
                  <a:lnTo>
                    <a:pt x="1885" y="210"/>
                  </a:lnTo>
                  <a:lnTo>
                    <a:pt x="1885" y="216"/>
                  </a:lnTo>
                  <a:lnTo>
                    <a:pt x="1891" y="228"/>
                  </a:lnTo>
                  <a:lnTo>
                    <a:pt x="1891" y="222"/>
                  </a:lnTo>
                  <a:lnTo>
                    <a:pt x="1897" y="234"/>
                  </a:lnTo>
                  <a:lnTo>
                    <a:pt x="1897" y="246"/>
                  </a:lnTo>
                  <a:lnTo>
                    <a:pt x="1903" y="240"/>
                  </a:lnTo>
                  <a:lnTo>
                    <a:pt x="1903" y="222"/>
                  </a:lnTo>
                  <a:lnTo>
                    <a:pt x="1909" y="222"/>
                  </a:lnTo>
                  <a:lnTo>
                    <a:pt x="1915" y="228"/>
                  </a:lnTo>
                  <a:lnTo>
                    <a:pt x="1915" y="222"/>
                  </a:lnTo>
                  <a:lnTo>
                    <a:pt x="1915" y="234"/>
                  </a:lnTo>
                  <a:lnTo>
                    <a:pt x="1921" y="246"/>
                  </a:lnTo>
                  <a:lnTo>
                    <a:pt x="1921" y="234"/>
                  </a:lnTo>
                  <a:lnTo>
                    <a:pt x="1927" y="228"/>
                  </a:lnTo>
                  <a:lnTo>
                    <a:pt x="1933" y="228"/>
                  </a:lnTo>
                  <a:lnTo>
                    <a:pt x="1933" y="216"/>
                  </a:lnTo>
                  <a:lnTo>
                    <a:pt x="1939" y="222"/>
                  </a:lnTo>
                  <a:lnTo>
                    <a:pt x="1945" y="210"/>
                  </a:lnTo>
                  <a:lnTo>
                    <a:pt x="1945" y="204"/>
                  </a:lnTo>
                  <a:lnTo>
                    <a:pt x="1951" y="216"/>
                  </a:lnTo>
                  <a:lnTo>
                    <a:pt x="1951" y="240"/>
                  </a:lnTo>
                  <a:lnTo>
                    <a:pt x="1957" y="228"/>
                  </a:lnTo>
                  <a:lnTo>
                    <a:pt x="1963" y="234"/>
                  </a:lnTo>
                  <a:lnTo>
                    <a:pt x="1963" y="240"/>
                  </a:lnTo>
                  <a:lnTo>
                    <a:pt x="1969" y="246"/>
                  </a:lnTo>
                  <a:lnTo>
                    <a:pt x="1975" y="252"/>
                  </a:lnTo>
                  <a:lnTo>
                    <a:pt x="1975" y="264"/>
                  </a:lnTo>
                  <a:lnTo>
                    <a:pt x="1975" y="276"/>
                  </a:lnTo>
                  <a:lnTo>
                    <a:pt x="1981" y="282"/>
                  </a:lnTo>
                  <a:lnTo>
                    <a:pt x="1981" y="288"/>
                  </a:lnTo>
                  <a:lnTo>
                    <a:pt x="1987" y="294"/>
                  </a:lnTo>
                  <a:lnTo>
                    <a:pt x="1987" y="276"/>
                  </a:lnTo>
                  <a:lnTo>
                    <a:pt x="1993" y="264"/>
                  </a:lnTo>
                  <a:lnTo>
                    <a:pt x="1993" y="258"/>
                  </a:lnTo>
                  <a:lnTo>
                    <a:pt x="1999" y="264"/>
                  </a:lnTo>
                  <a:lnTo>
                    <a:pt x="1999" y="276"/>
                  </a:lnTo>
                  <a:lnTo>
                    <a:pt x="2005" y="282"/>
                  </a:lnTo>
                  <a:lnTo>
                    <a:pt x="2011" y="288"/>
                  </a:lnTo>
                  <a:lnTo>
                    <a:pt x="2011" y="300"/>
                  </a:lnTo>
                  <a:lnTo>
                    <a:pt x="2017" y="312"/>
                  </a:lnTo>
                  <a:lnTo>
                    <a:pt x="2017" y="342"/>
                  </a:lnTo>
                  <a:lnTo>
                    <a:pt x="2023" y="336"/>
                  </a:lnTo>
                  <a:lnTo>
                    <a:pt x="2029" y="330"/>
                  </a:lnTo>
                  <a:lnTo>
                    <a:pt x="2029" y="342"/>
                  </a:lnTo>
                  <a:lnTo>
                    <a:pt x="2035" y="336"/>
                  </a:lnTo>
                  <a:lnTo>
                    <a:pt x="2035" y="318"/>
                  </a:lnTo>
                  <a:lnTo>
                    <a:pt x="2041" y="324"/>
                  </a:lnTo>
                  <a:lnTo>
                    <a:pt x="2041" y="318"/>
                  </a:lnTo>
                  <a:lnTo>
                    <a:pt x="2047" y="336"/>
                  </a:lnTo>
                  <a:lnTo>
                    <a:pt x="2047" y="342"/>
                  </a:lnTo>
                  <a:lnTo>
                    <a:pt x="2053" y="336"/>
                  </a:lnTo>
                  <a:lnTo>
                    <a:pt x="2053" y="318"/>
                  </a:lnTo>
                  <a:lnTo>
                    <a:pt x="2059" y="330"/>
                  </a:lnTo>
                  <a:lnTo>
                    <a:pt x="2059" y="354"/>
                  </a:lnTo>
                  <a:lnTo>
                    <a:pt x="2065" y="366"/>
                  </a:lnTo>
                  <a:lnTo>
                    <a:pt x="2065" y="384"/>
                  </a:lnTo>
                  <a:lnTo>
                    <a:pt x="2071" y="390"/>
                  </a:lnTo>
                  <a:lnTo>
                    <a:pt x="2071" y="414"/>
                  </a:lnTo>
                  <a:lnTo>
                    <a:pt x="2071" y="396"/>
                  </a:lnTo>
                  <a:lnTo>
                    <a:pt x="2077" y="396"/>
                  </a:lnTo>
                  <a:lnTo>
                    <a:pt x="2077" y="384"/>
                  </a:lnTo>
                  <a:lnTo>
                    <a:pt x="2083" y="384"/>
                  </a:lnTo>
                  <a:lnTo>
                    <a:pt x="2083" y="372"/>
                  </a:lnTo>
                  <a:lnTo>
                    <a:pt x="2089" y="378"/>
                  </a:lnTo>
                  <a:lnTo>
                    <a:pt x="2089" y="396"/>
                  </a:lnTo>
                  <a:lnTo>
                    <a:pt x="2095" y="384"/>
                  </a:lnTo>
                  <a:lnTo>
                    <a:pt x="2095" y="372"/>
                  </a:lnTo>
                  <a:lnTo>
                    <a:pt x="2101" y="372"/>
                  </a:lnTo>
                  <a:lnTo>
                    <a:pt x="2107" y="366"/>
                  </a:lnTo>
                  <a:lnTo>
                    <a:pt x="2107" y="354"/>
                  </a:lnTo>
                  <a:lnTo>
                    <a:pt x="2113" y="348"/>
                  </a:lnTo>
                  <a:lnTo>
                    <a:pt x="2113" y="342"/>
                  </a:lnTo>
                  <a:lnTo>
                    <a:pt x="2119" y="348"/>
                  </a:lnTo>
                  <a:lnTo>
                    <a:pt x="2119" y="360"/>
                  </a:lnTo>
                  <a:lnTo>
                    <a:pt x="2125" y="378"/>
                  </a:lnTo>
                  <a:lnTo>
                    <a:pt x="2125" y="384"/>
                  </a:lnTo>
                  <a:lnTo>
                    <a:pt x="2131" y="378"/>
                  </a:lnTo>
                  <a:lnTo>
                    <a:pt x="2131" y="366"/>
                  </a:lnTo>
                  <a:lnTo>
                    <a:pt x="2131" y="354"/>
                  </a:lnTo>
                  <a:lnTo>
                    <a:pt x="2137" y="342"/>
                  </a:lnTo>
                  <a:lnTo>
                    <a:pt x="2137" y="330"/>
                  </a:lnTo>
                  <a:lnTo>
                    <a:pt x="2143" y="294"/>
                  </a:lnTo>
                  <a:lnTo>
                    <a:pt x="2143" y="282"/>
                  </a:lnTo>
                  <a:lnTo>
                    <a:pt x="2149" y="294"/>
                  </a:lnTo>
                  <a:lnTo>
                    <a:pt x="2149" y="300"/>
                  </a:lnTo>
                  <a:lnTo>
                    <a:pt x="2155" y="312"/>
                  </a:lnTo>
                  <a:lnTo>
                    <a:pt x="2155" y="306"/>
                  </a:lnTo>
                  <a:lnTo>
                    <a:pt x="2161" y="300"/>
                  </a:lnTo>
                  <a:lnTo>
                    <a:pt x="2167" y="306"/>
                  </a:lnTo>
                  <a:lnTo>
                    <a:pt x="2167" y="300"/>
                  </a:lnTo>
                  <a:lnTo>
                    <a:pt x="2167" y="288"/>
                  </a:lnTo>
                  <a:lnTo>
                    <a:pt x="2173" y="264"/>
                  </a:lnTo>
                  <a:lnTo>
                    <a:pt x="2173" y="240"/>
                  </a:lnTo>
                  <a:lnTo>
                    <a:pt x="2179" y="234"/>
                  </a:lnTo>
                  <a:lnTo>
                    <a:pt x="2179" y="252"/>
                  </a:lnTo>
                  <a:lnTo>
                    <a:pt x="2185" y="264"/>
                  </a:lnTo>
                  <a:lnTo>
                    <a:pt x="2185" y="258"/>
                  </a:lnTo>
                  <a:lnTo>
                    <a:pt x="2191" y="240"/>
                  </a:lnTo>
                  <a:lnTo>
                    <a:pt x="2191" y="228"/>
                  </a:lnTo>
                  <a:lnTo>
                    <a:pt x="2191" y="210"/>
                  </a:lnTo>
                  <a:lnTo>
                    <a:pt x="2197" y="198"/>
                  </a:lnTo>
                  <a:lnTo>
                    <a:pt x="2197" y="174"/>
                  </a:lnTo>
                  <a:lnTo>
                    <a:pt x="2203" y="168"/>
                  </a:lnTo>
                  <a:lnTo>
                    <a:pt x="2209" y="156"/>
                  </a:lnTo>
                  <a:lnTo>
                    <a:pt x="2209" y="144"/>
                  </a:lnTo>
                  <a:lnTo>
                    <a:pt x="2209" y="138"/>
                  </a:lnTo>
                  <a:lnTo>
                    <a:pt x="2215" y="144"/>
                  </a:lnTo>
                  <a:lnTo>
                    <a:pt x="2215" y="156"/>
                  </a:lnTo>
                  <a:lnTo>
                    <a:pt x="2221" y="162"/>
                  </a:lnTo>
                  <a:lnTo>
                    <a:pt x="2221" y="156"/>
                  </a:lnTo>
                  <a:lnTo>
                    <a:pt x="2227" y="150"/>
                  </a:lnTo>
                  <a:lnTo>
                    <a:pt x="2227" y="162"/>
                  </a:lnTo>
                  <a:lnTo>
                    <a:pt x="2227" y="168"/>
                  </a:lnTo>
                  <a:lnTo>
                    <a:pt x="2233" y="162"/>
                  </a:lnTo>
                  <a:lnTo>
                    <a:pt x="2233" y="180"/>
                  </a:lnTo>
                  <a:lnTo>
                    <a:pt x="2239" y="180"/>
                  </a:lnTo>
                  <a:lnTo>
                    <a:pt x="2245" y="168"/>
                  </a:lnTo>
                  <a:lnTo>
                    <a:pt x="2245" y="174"/>
                  </a:lnTo>
                  <a:lnTo>
                    <a:pt x="2245" y="168"/>
                  </a:lnTo>
                  <a:lnTo>
                    <a:pt x="2251" y="162"/>
                  </a:lnTo>
                  <a:lnTo>
                    <a:pt x="2257" y="156"/>
                  </a:lnTo>
                  <a:lnTo>
                    <a:pt x="2263" y="156"/>
                  </a:lnTo>
                  <a:lnTo>
                    <a:pt x="2263" y="144"/>
                  </a:lnTo>
                  <a:lnTo>
                    <a:pt x="2269" y="150"/>
                  </a:lnTo>
                  <a:lnTo>
                    <a:pt x="2269" y="162"/>
                  </a:lnTo>
                  <a:lnTo>
                    <a:pt x="2269" y="150"/>
                  </a:lnTo>
                  <a:lnTo>
                    <a:pt x="2275" y="126"/>
                  </a:lnTo>
                  <a:lnTo>
                    <a:pt x="2281" y="132"/>
                  </a:lnTo>
                  <a:lnTo>
                    <a:pt x="2281" y="156"/>
                  </a:lnTo>
                  <a:lnTo>
                    <a:pt x="2287" y="168"/>
                  </a:lnTo>
                  <a:lnTo>
                    <a:pt x="2287" y="180"/>
                  </a:lnTo>
                  <a:lnTo>
                    <a:pt x="2293" y="174"/>
                  </a:lnTo>
                  <a:lnTo>
                    <a:pt x="2293" y="192"/>
                  </a:lnTo>
                  <a:lnTo>
                    <a:pt x="2299" y="174"/>
                  </a:lnTo>
                  <a:lnTo>
                    <a:pt x="2299" y="162"/>
                  </a:lnTo>
                  <a:lnTo>
                    <a:pt x="2305" y="156"/>
                  </a:lnTo>
                  <a:lnTo>
                    <a:pt x="2311" y="144"/>
                  </a:lnTo>
                  <a:lnTo>
                    <a:pt x="2317" y="150"/>
                  </a:lnTo>
                  <a:lnTo>
                    <a:pt x="2317" y="138"/>
                  </a:lnTo>
                  <a:lnTo>
                    <a:pt x="2323" y="138"/>
                  </a:lnTo>
                  <a:lnTo>
                    <a:pt x="2323" y="150"/>
                  </a:lnTo>
                  <a:lnTo>
                    <a:pt x="2323" y="168"/>
                  </a:lnTo>
                  <a:lnTo>
                    <a:pt x="2329" y="180"/>
                  </a:lnTo>
                  <a:lnTo>
                    <a:pt x="2329" y="198"/>
                  </a:lnTo>
                  <a:lnTo>
                    <a:pt x="2335" y="204"/>
                  </a:lnTo>
                  <a:lnTo>
                    <a:pt x="2341" y="198"/>
                  </a:lnTo>
                  <a:lnTo>
                    <a:pt x="2347" y="216"/>
                  </a:lnTo>
                  <a:lnTo>
                    <a:pt x="2347" y="222"/>
                  </a:lnTo>
                  <a:lnTo>
                    <a:pt x="2347" y="204"/>
                  </a:lnTo>
                  <a:lnTo>
                    <a:pt x="2353" y="192"/>
                  </a:lnTo>
                  <a:lnTo>
                    <a:pt x="2353" y="174"/>
                  </a:lnTo>
                  <a:lnTo>
                    <a:pt x="2359" y="162"/>
                  </a:lnTo>
                  <a:lnTo>
                    <a:pt x="2365" y="144"/>
                  </a:lnTo>
                  <a:lnTo>
                    <a:pt x="2365" y="150"/>
                  </a:lnTo>
                  <a:lnTo>
                    <a:pt x="2371" y="162"/>
                  </a:lnTo>
                  <a:lnTo>
                    <a:pt x="2371" y="168"/>
                  </a:lnTo>
                  <a:lnTo>
                    <a:pt x="2377" y="150"/>
                  </a:lnTo>
                  <a:lnTo>
                    <a:pt x="2383" y="144"/>
                  </a:lnTo>
                  <a:lnTo>
                    <a:pt x="2383" y="150"/>
                  </a:lnTo>
                  <a:lnTo>
                    <a:pt x="2389" y="156"/>
                  </a:lnTo>
                  <a:lnTo>
                    <a:pt x="2389" y="168"/>
                  </a:lnTo>
                  <a:lnTo>
                    <a:pt x="2395" y="174"/>
                  </a:lnTo>
                  <a:lnTo>
                    <a:pt x="2401" y="180"/>
                  </a:lnTo>
                  <a:lnTo>
                    <a:pt x="2401" y="186"/>
                  </a:lnTo>
                  <a:lnTo>
                    <a:pt x="2401" y="174"/>
                  </a:lnTo>
                  <a:lnTo>
                    <a:pt x="2407" y="174"/>
                  </a:lnTo>
                  <a:lnTo>
                    <a:pt x="2413" y="168"/>
                  </a:lnTo>
                  <a:lnTo>
                    <a:pt x="2419" y="174"/>
                  </a:lnTo>
                  <a:lnTo>
                    <a:pt x="2419" y="192"/>
                  </a:lnTo>
                  <a:lnTo>
                    <a:pt x="2425" y="180"/>
                  </a:lnTo>
                  <a:lnTo>
                    <a:pt x="2431" y="186"/>
                  </a:lnTo>
                  <a:lnTo>
                    <a:pt x="2431" y="180"/>
                  </a:lnTo>
                  <a:lnTo>
                    <a:pt x="2437" y="174"/>
                  </a:lnTo>
                  <a:lnTo>
                    <a:pt x="2437" y="168"/>
                  </a:lnTo>
                  <a:lnTo>
                    <a:pt x="2443" y="186"/>
                  </a:lnTo>
                  <a:lnTo>
                    <a:pt x="2443" y="192"/>
                  </a:lnTo>
                  <a:lnTo>
                    <a:pt x="2449" y="186"/>
                  </a:lnTo>
                  <a:lnTo>
                    <a:pt x="2449" y="180"/>
                  </a:lnTo>
                  <a:lnTo>
                    <a:pt x="2455" y="168"/>
                  </a:lnTo>
                  <a:lnTo>
                    <a:pt x="2455" y="162"/>
                  </a:lnTo>
                  <a:lnTo>
                    <a:pt x="2461" y="168"/>
                  </a:lnTo>
                  <a:lnTo>
                    <a:pt x="2467" y="180"/>
                  </a:lnTo>
                  <a:lnTo>
                    <a:pt x="2473" y="186"/>
                  </a:lnTo>
                  <a:lnTo>
                    <a:pt x="2473" y="210"/>
                  </a:lnTo>
                  <a:lnTo>
                    <a:pt x="2479" y="216"/>
                  </a:lnTo>
                  <a:lnTo>
                    <a:pt x="2479" y="198"/>
                  </a:lnTo>
                  <a:lnTo>
                    <a:pt x="2485" y="204"/>
                  </a:lnTo>
                  <a:lnTo>
                    <a:pt x="2491" y="198"/>
                  </a:lnTo>
                  <a:lnTo>
                    <a:pt x="2491" y="186"/>
                  </a:lnTo>
                  <a:lnTo>
                    <a:pt x="2497" y="174"/>
                  </a:lnTo>
                  <a:lnTo>
                    <a:pt x="2497" y="162"/>
                  </a:lnTo>
                  <a:lnTo>
                    <a:pt x="2503" y="156"/>
                  </a:lnTo>
                  <a:lnTo>
                    <a:pt x="2503" y="162"/>
                  </a:lnTo>
                  <a:lnTo>
                    <a:pt x="2509" y="150"/>
                  </a:lnTo>
                  <a:lnTo>
                    <a:pt x="2509" y="138"/>
                  </a:lnTo>
                  <a:lnTo>
                    <a:pt x="2515" y="126"/>
                  </a:lnTo>
                  <a:lnTo>
                    <a:pt x="2521" y="120"/>
                  </a:lnTo>
                  <a:lnTo>
                    <a:pt x="2527" y="132"/>
                  </a:lnTo>
                  <a:lnTo>
                    <a:pt x="2533" y="132"/>
                  </a:lnTo>
                  <a:lnTo>
                    <a:pt x="2539" y="126"/>
                  </a:lnTo>
                  <a:lnTo>
                    <a:pt x="2539" y="114"/>
                  </a:lnTo>
                  <a:lnTo>
                    <a:pt x="2539" y="102"/>
                  </a:lnTo>
                  <a:lnTo>
                    <a:pt x="2545" y="96"/>
                  </a:lnTo>
                  <a:lnTo>
                    <a:pt x="2545" y="84"/>
                  </a:lnTo>
                  <a:lnTo>
                    <a:pt x="2551" y="72"/>
                  </a:lnTo>
                  <a:lnTo>
                    <a:pt x="2557" y="72"/>
                  </a:lnTo>
                  <a:lnTo>
                    <a:pt x="2557" y="60"/>
                  </a:lnTo>
                  <a:lnTo>
                    <a:pt x="2557" y="72"/>
                  </a:lnTo>
                  <a:lnTo>
                    <a:pt x="2563" y="66"/>
                  </a:lnTo>
                  <a:lnTo>
                    <a:pt x="2569" y="84"/>
                  </a:lnTo>
                  <a:lnTo>
                    <a:pt x="2569" y="78"/>
                  </a:lnTo>
                  <a:lnTo>
                    <a:pt x="2575" y="60"/>
                  </a:lnTo>
                  <a:lnTo>
                    <a:pt x="2575" y="54"/>
                  </a:lnTo>
                  <a:lnTo>
                    <a:pt x="2581" y="48"/>
                  </a:lnTo>
                  <a:lnTo>
                    <a:pt x="2581" y="18"/>
                  </a:lnTo>
                  <a:lnTo>
                    <a:pt x="2581" y="30"/>
                  </a:lnTo>
                  <a:lnTo>
                    <a:pt x="2587" y="42"/>
                  </a:lnTo>
                  <a:lnTo>
                    <a:pt x="2587" y="48"/>
                  </a:lnTo>
                  <a:lnTo>
                    <a:pt x="2593" y="42"/>
                  </a:lnTo>
                  <a:lnTo>
                    <a:pt x="2593" y="0"/>
                  </a:lnTo>
                  <a:lnTo>
                    <a:pt x="2599" y="6"/>
                  </a:lnTo>
                </a:path>
              </a:pathLst>
            </a:custGeom>
            <a:noFill/>
            <a:ln w="19050" cmpd="sng">
              <a:solidFill>
                <a:srgbClr val="000000"/>
              </a:solidFill>
              <a:prstDash val="solid"/>
              <a:round/>
              <a:headEnd/>
              <a:tailEnd/>
            </a:ln>
          </p:spPr>
          <p:txBody>
            <a:bodyPr/>
            <a:lstStyle/>
            <a:p>
              <a:endParaRPr lang="nl-BE"/>
            </a:p>
          </p:txBody>
        </p:sp>
        <p:sp>
          <p:nvSpPr>
            <p:cNvPr id="305" name="Freeform 343"/>
            <p:cNvSpPr>
              <a:spLocks noChangeAspect="1"/>
            </p:cNvSpPr>
            <p:nvPr/>
          </p:nvSpPr>
          <p:spPr bwMode="auto">
            <a:xfrm>
              <a:off x="866" y="2330"/>
              <a:ext cx="2328" cy="1"/>
            </a:xfrm>
            <a:custGeom>
              <a:avLst/>
              <a:gdLst/>
              <a:ahLst/>
              <a:cxnLst>
                <a:cxn ang="0">
                  <a:pos x="42" y="0"/>
                </a:cxn>
                <a:cxn ang="0">
                  <a:pos x="90" y="0"/>
                </a:cxn>
                <a:cxn ang="0">
                  <a:pos x="144" y="0"/>
                </a:cxn>
                <a:cxn ang="0">
                  <a:pos x="198" y="0"/>
                </a:cxn>
                <a:cxn ang="0">
                  <a:pos x="246" y="0"/>
                </a:cxn>
                <a:cxn ang="0">
                  <a:pos x="300" y="0"/>
                </a:cxn>
                <a:cxn ang="0">
                  <a:pos x="354" y="0"/>
                </a:cxn>
                <a:cxn ang="0">
                  <a:pos x="402" y="0"/>
                </a:cxn>
                <a:cxn ang="0">
                  <a:pos x="456" y="0"/>
                </a:cxn>
                <a:cxn ang="0">
                  <a:pos x="510" y="0"/>
                </a:cxn>
                <a:cxn ang="0">
                  <a:pos x="558" y="0"/>
                </a:cxn>
                <a:cxn ang="0">
                  <a:pos x="612" y="0"/>
                </a:cxn>
                <a:cxn ang="0">
                  <a:pos x="666" y="0"/>
                </a:cxn>
                <a:cxn ang="0">
                  <a:pos x="714" y="0"/>
                </a:cxn>
                <a:cxn ang="0">
                  <a:pos x="768" y="0"/>
                </a:cxn>
                <a:cxn ang="0">
                  <a:pos x="822" y="0"/>
                </a:cxn>
                <a:cxn ang="0">
                  <a:pos x="870" y="0"/>
                </a:cxn>
                <a:cxn ang="0">
                  <a:pos x="924" y="0"/>
                </a:cxn>
                <a:cxn ang="0">
                  <a:pos x="978" y="0"/>
                </a:cxn>
                <a:cxn ang="0">
                  <a:pos x="1026" y="0"/>
                </a:cxn>
                <a:cxn ang="0">
                  <a:pos x="1080" y="0"/>
                </a:cxn>
                <a:cxn ang="0">
                  <a:pos x="1134" y="0"/>
                </a:cxn>
                <a:cxn ang="0">
                  <a:pos x="1183" y="0"/>
                </a:cxn>
                <a:cxn ang="0">
                  <a:pos x="1237" y="0"/>
                </a:cxn>
                <a:cxn ang="0">
                  <a:pos x="1291" y="0"/>
                </a:cxn>
                <a:cxn ang="0">
                  <a:pos x="1339" y="0"/>
                </a:cxn>
                <a:cxn ang="0">
                  <a:pos x="1393" y="0"/>
                </a:cxn>
                <a:cxn ang="0">
                  <a:pos x="1447" y="0"/>
                </a:cxn>
                <a:cxn ang="0">
                  <a:pos x="1495" y="0"/>
                </a:cxn>
                <a:cxn ang="0">
                  <a:pos x="1549" y="0"/>
                </a:cxn>
                <a:cxn ang="0">
                  <a:pos x="1603" y="0"/>
                </a:cxn>
                <a:cxn ang="0">
                  <a:pos x="1651" y="0"/>
                </a:cxn>
                <a:cxn ang="0">
                  <a:pos x="1705" y="0"/>
                </a:cxn>
                <a:cxn ang="0">
                  <a:pos x="1759" y="0"/>
                </a:cxn>
                <a:cxn ang="0">
                  <a:pos x="1807" y="0"/>
                </a:cxn>
                <a:cxn ang="0">
                  <a:pos x="1861" y="0"/>
                </a:cxn>
                <a:cxn ang="0">
                  <a:pos x="1915" y="0"/>
                </a:cxn>
                <a:cxn ang="0">
                  <a:pos x="1963" y="0"/>
                </a:cxn>
                <a:cxn ang="0">
                  <a:pos x="2017" y="0"/>
                </a:cxn>
                <a:cxn ang="0">
                  <a:pos x="2071" y="0"/>
                </a:cxn>
                <a:cxn ang="0">
                  <a:pos x="2119" y="0"/>
                </a:cxn>
                <a:cxn ang="0">
                  <a:pos x="2173" y="0"/>
                </a:cxn>
                <a:cxn ang="0">
                  <a:pos x="2227" y="0"/>
                </a:cxn>
                <a:cxn ang="0">
                  <a:pos x="2275" y="0"/>
                </a:cxn>
                <a:cxn ang="0">
                  <a:pos x="2329" y="0"/>
                </a:cxn>
                <a:cxn ang="0">
                  <a:pos x="2383" y="0"/>
                </a:cxn>
                <a:cxn ang="0">
                  <a:pos x="2431" y="0"/>
                </a:cxn>
                <a:cxn ang="0">
                  <a:pos x="2485" y="0"/>
                </a:cxn>
                <a:cxn ang="0">
                  <a:pos x="2539" y="0"/>
                </a:cxn>
                <a:cxn ang="0">
                  <a:pos x="2587" y="0"/>
                </a:cxn>
              </a:cxnLst>
              <a:rect l="0" t="0" r="r" b="b"/>
              <a:pathLst>
                <a:path w="2587">
                  <a:moveTo>
                    <a:pt x="0" y="0"/>
                  </a:moveTo>
                  <a:lnTo>
                    <a:pt x="12" y="0"/>
                  </a:lnTo>
                  <a:lnTo>
                    <a:pt x="24" y="0"/>
                  </a:lnTo>
                  <a:lnTo>
                    <a:pt x="42" y="0"/>
                  </a:lnTo>
                  <a:lnTo>
                    <a:pt x="54" y="0"/>
                  </a:lnTo>
                  <a:lnTo>
                    <a:pt x="66" y="0"/>
                  </a:lnTo>
                  <a:lnTo>
                    <a:pt x="78" y="0"/>
                  </a:lnTo>
                  <a:lnTo>
                    <a:pt x="90" y="0"/>
                  </a:lnTo>
                  <a:lnTo>
                    <a:pt x="102" y="0"/>
                  </a:lnTo>
                  <a:lnTo>
                    <a:pt x="120" y="0"/>
                  </a:lnTo>
                  <a:lnTo>
                    <a:pt x="132" y="0"/>
                  </a:lnTo>
                  <a:lnTo>
                    <a:pt x="144" y="0"/>
                  </a:lnTo>
                  <a:lnTo>
                    <a:pt x="156" y="0"/>
                  </a:lnTo>
                  <a:lnTo>
                    <a:pt x="168" y="0"/>
                  </a:lnTo>
                  <a:lnTo>
                    <a:pt x="180" y="0"/>
                  </a:lnTo>
                  <a:lnTo>
                    <a:pt x="198" y="0"/>
                  </a:lnTo>
                  <a:lnTo>
                    <a:pt x="210" y="0"/>
                  </a:lnTo>
                  <a:lnTo>
                    <a:pt x="222" y="0"/>
                  </a:lnTo>
                  <a:lnTo>
                    <a:pt x="234" y="0"/>
                  </a:lnTo>
                  <a:lnTo>
                    <a:pt x="246" y="0"/>
                  </a:lnTo>
                  <a:lnTo>
                    <a:pt x="258" y="0"/>
                  </a:lnTo>
                  <a:lnTo>
                    <a:pt x="276" y="0"/>
                  </a:lnTo>
                  <a:lnTo>
                    <a:pt x="288" y="0"/>
                  </a:lnTo>
                  <a:lnTo>
                    <a:pt x="300" y="0"/>
                  </a:lnTo>
                  <a:lnTo>
                    <a:pt x="312" y="0"/>
                  </a:lnTo>
                  <a:lnTo>
                    <a:pt x="324" y="0"/>
                  </a:lnTo>
                  <a:lnTo>
                    <a:pt x="336" y="0"/>
                  </a:lnTo>
                  <a:lnTo>
                    <a:pt x="354" y="0"/>
                  </a:lnTo>
                  <a:lnTo>
                    <a:pt x="366" y="0"/>
                  </a:lnTo>
                  <a:lnTo>
                    <a:pt x="378" y="0"/>
                  </a:lnTo>
                  <a:lnTo>
                    <a:pt x="390" y="0"/>
                  </a:lnTo>
                  <a:lnTo>
                    <a:pt x="402" y="0"/>
                  </a:lnTo>
                  <a:lnTo>
                    <a:pt x="414" y="0"/>
                  </a:lnTo>
                  <a:lnTo>
                    <a:pt x="432" y="0"/>
                  </a:lnTo>
                  <a:lnTo>
                    <a:pt x="444" y="0"/>
                  </a:lnTo>
                  <a:lnTo>
                    <a:pt x="456" y="0"/>
                  </a:lnTo>
                  <a:lnTo>
                    <a:pt x="468" y="0"/>
                  </a:lnTo>
                  <a:lnTo>
                    <a:pt x="480" y="0"/>
                  </a:lnTo>
                  <a:lnTo>
                    <a:pt x="492" y="0"/>
                  </a:lnTo>
                  <a:lnTo>
                    <a:pt x="510" y="0"/>
                  </a:lnTo>
                  <a:lnTo>
                    <a:pt x="522" y="0"/>
                  </a:lnTo>
                  <a:lnTo>
                    <a:pt x="534" y="0"/>
                  </a:lnTo>
                  <a:lnTo>
                    <a:pt x="546" y="0"/>
                  </a:lnTo>
                  <a:lnTo>
                    <a:pt x="558" y="0"/>
                  </a:lnTo>
                  <a:lnTo>
                    <a:pt x="570" y="0"/>
                  </a:lnTo>
                  <a:lnTo>
                    <a:pt x="588" y="0"/>
                  </a:lnTo>
                  <a:lnTo>
                    <a:pt x="600" y="0"/>
                  </a:lnTo>
                  <a:lnTo>
                    <a:pt x="612" y="0"/>
                  </a:lnTo>
                  <a:lnTo>
                    <a:pt x="624" y="0"/>
                  </a:lnTo>
                  <a:lnTo>
                    <a:pt x="636" y="0"/>
                  </a:lnTo>
                  <a:lnTo>
                    <a:pt x="648" y="0"/>
                  </a:lnTo>
                  <a:lnTo>
                    <a:pt x="666" y="0"/>
                  </a:lnTo>
                  <a:lnTo>
                    <a:pt x="678" y="0"/>
                  </a:lnTo>
                  <a:lnTo>
                    <a:pt x="690" y="0"/>
                  </a:lnTo>
                  <a:lnTo>
                    <a:pt x="702" y="0"/>
                  </a:lnTo>
                  <a:lnTo>
                    <a:pt x="714" y="0"/>
                  </a:lnTo>
                  <a:lnTo>
                    <a:pt x="726" y="0"/>
                  </a:lnTo>
                  <a:lnTo>
                    <a:pt x="744" y="0"/>
                  </a:lnTo>
                  <a:lnTo>
                    <a:pt x="756" y="0"/>
                  </a:lnTo>
                  <a:lnTo>
                    <a:pt x="768" y="0"/>
                  </a:lnTo>
                  <a:lnTo>
                    <a:pt x="780" y="0"/>
                  </a:lnTo>
                  <a:lnTo>
                    <a:pt x="792" y="0"/>
                  </a:lnTo>
                  <a:lnTo>
                    <a:pt x="804" y="0"/>
                  </a:lnTo>
                  <a:lnTo>
                    <a:pt x="822" y="0"/>
                  </a:lnTo>
                  <a:lnTo>
                    <a:pt x="834" y="0"/>
                  </a:lnTo>
                  <a:lnTo>
                    <a:pt x="846" y="0"/>
                  </a:lnTo>
                  <a:lnTo>
                    <a:pt x="858" y="0"/>
                  </a:lnTo>
                  <a:lnTo>
                    <a:pt x="870" y="0"/>
                  </a:lnTo>
                  <a:lnTo>
                    <a:pt x="882" y="0"/>
                  </a:lnTo>
                  <a:lnTo>
                    <a:pt x="900" y="0"/>
                  </a:lnTo>
                  <a:lnTo>
                    <a:pt x="912" y="0"/>
                  </a:lnTo>
                  <a:lnTo>
                    <a:pt x="924" y="0"/>
                  </a:lnTo>
                  <a:lnTo>
                    <a:pt x="936" y="0"/>
                  </a:lnTo>
                  <a:lnTo>
                    <a:pt x="948" y="0"/>
                  </a:lnTo>
                  <a:lnTo>
                    <a:pt x="960" y="0"/>
                  </a:lnTo>
                  <a:lnTo>
                    <a:pt x="978" y="0"/>
                  </a:lnTo>
                  <a:lnTo>
                    <a:pt x="990" y="0"/>
                  </a:lnTo>
                  <a:lnTo>
                    <a:pt x="1002" y="0"/>
                  </a:lnTo>
                  <a:lnTo>
                    <a:pt x="1014" y="0"/>
                  </a:lnTo>
                  <a:lnTo>
                    <a:pt x="1026" y="0"/>
                  </a:lnTo>
                  <a:lnTo>
                    <a:pt x="1038" y="0"/>
                  </a:lnTo>
                  <a:lnTo>
                    <a:pt x="1056" y="0"/>
                  </a:lnTo>
                  <a:lnTo>
                    <a:pt x="1068" y="0"/>
                  </a:lnTo>
                  <a:lnTo>
                    <a:pt x="1080" y="0"/>
                  </a:lnTo>
                  <a:lnTo>
                    <a:pt x="1092" y="0"/>
                  </a:lnTo>
                  <a:lnTo>
                    <a:pt x="1104" y="0"/>
                  </a:lnTo>
                  <a:lnTo>
                    <a:pt x="1116" y="0"/>
                  </a:lnTo>
                  <a:lnTo>
                    <a:pt x="1134" y="0"/>
                  </a:lnTo>
                  <a:lnTo>
                    <a:pt x="1147" y="0"/>
                  </a:lnTo>
                  <a:lnTo>
                    <a:pt x="1159" y="0"/>
                  </a:lnTo>
                  <a:lnTo>
                    <a:pt x="1171" y="0"/>
                  </a:lnTo>
                  <a:lnTo>
                    <a:pt x="1183" y="0"/>
                  </a:lnTo>
                  <a:lnTo>
                    <a:pt x="1195" y="0"/>
                  </a:lnTo>
                  <a:lnTo>
                    <a:pt x="1213" y="0"/>
                  </a:lnTo>
                  <a:lnTo>
                    <a:pt x="1225" y="0"/>
                  </a:lnTo>
                  <a:lnTo>
                    <a:pt x="1237" y="0"/>
                  </a:lnTo>
                  <a:lnTo>
                    <a:pt x="1249" y="0"/>
                  </a:lnTo>
                  <a:lnTo>
                    <a:pt x="1261" y="0"/>
                  </a:lnTo>
                  <a:lnTo>
                    <a:pt x="1273" y="0"/>
                  </a:lnTo>
                  <a:lnTo>
                    <a:pt x="1291" y="0"/>
                  </a:lnTo>
                  <a:lnTo>
                    <a:pt x="1303" y="0"/>
                  </a:lnTo>
                  <a:lnTo>
                    <a:pt x="1315" y="0"/>
                  </a:lnTo>
                  <a:lnTo>
                    <a:pt x="1327" y="0"/>
                  </a:lnTo>
                  <a:lnTo>
                    <a:pt x="1339" y="0"/>
                  </a:lnTo>
                  <a:lnTo>
                    <a:pt x="1351" y="0"/>
                  </a:lnTo>
                  <a:lnTo>
                    <a:pt x="1369" y="0"/>
                  </a:lnTo>
                  <a:lnTo>
                    <a:pt x="1381" y="0"/>
                  </a:lnTo>
                  <a:lnTo>
                    <a:pt x="1393" y="0"/>
                  </a:lnTo>
                  <a:lnTo>
                    <a:pt x="1405" y="0"/>
                  </a:lnTo>
                  <a:lnTo>
                    <a:pt x="1417" y="0"/>
                  </a:lnTo>
                  <a:lnTo>
                    <a:pt x="1429" y="0"/>
                  </a:lnTo>
                  <a:lnTo>
                    <a:pt x="1447" y="0"/>
                  </a:lnTo>
                  <a:lnTo>
                    <a:pt x="1459" y="0"/>
                  </a:lnTo>
                  <a:lnTo>
                    <a:pt x="1471" y="0"/>
                  </a:lnTo>
                  <a:lnTo>
                    <a:pt x="1483" y="0"/>
                  </a:lnTo>
                  <a:lnTo>
                    <a:pt x="1495" y="0"/>
                  </a:lnTo>
                  <a:lnTo>
                    <a:pt x="1507" y="0"/>
                  </a:lnTo>
                  <a:lnTo>
                    <a:pt x="1525" y="0"/>
                  </a:lnTo>
                  <a:lnTo>
                    <a:pt x="1537" y="0"/>
                  </a:lnTo>
                  <a:lnTo>
                    <a:pt x="1549" y="0"/>
                  </a:lnTo>
                  <a:lnTo>
                    <a:pt x="1561" y="0"/>
                  </a:lnTo>
                  <a:lnTo>
                    <a:pt x="1573" y="0"/>
                  </a:lnTo>
                  <a:lnTo>
                    <a:pt x="1585" y="0"/>
                  </a:lnTo>
                  <a:lnTo>
                    <a:pt x="1603" y="0"/>
                  </a:lnTo>
                  <a:lnTo>
                    <a:pt x="1615" y="0"/>
                  </a:lnTo>
                  <a:lnTo>
                    <a:pt x="1627" y="0"/>
                  </a:lnTo>
                  <a:lnTo>
                    <a:pt x="1639" y="0"/>
                  </a:lnTo>
                  <a:lnTo>
                    <a:pt x="1651" y="0"/>
                  </a:lnTo>
                  <a:lnTo>
                    <a:pt x="1663" y="0"/>
                  </a:lnTo>
                  <a:lnTo>
                    <a:pt x="1681" y="0"/>
                  </a:lnTo>
                  <a:lnTo>
                    <a:pt x="1693" y="0"/>
                  </a:lnTo>
                  <a:lnTo>
                    <a:pt x="1705" y="0"/>
                  </a:lnTo>
                  <a:lnTo>
                    <a:pt x="1717" y="0"/>
                  </a:lnTo>
                  <a:lnTo>
                    <a:pt x="1729" y="0"/>
                  </a:lnTo>
                  <a:lnTo>
                    <a:pt x="1741" y="0"/>
                  </a:lnTo>
                  <a:lnTo>
                    <a:pt x="1759" y="0"/>
                  </a:lnTo>
                  <a:lnTo>
                    <a:pt x="1771" y="0"/>
                  </a:lnTo>
                  <a:lnTo>
                    <a:pt x="1783" y="0"/>
                  </a:lnTo>
                  <a:lnTo>
                    <a:pt x="1795" y="0"/>
                  </a:lnTo>
                  <a:lnTo>
                    <a:pt x="1807" y="0"/>
                  </a:lnTo>
                  <a:lnTo>
                    <a:pt x="1819" y="0"/>
                  </a:lnTo>
                  <a:lnTo>
                    <a:pt x="1837" y="0"/>
                  </a:lnTo>
                  <a:lnTo>
                    <a:pt x="1849" y="0"/>
                  </a:lnTo>
                  <a:lnTo>
                    <a:pt x="1861" y="0"/>
                  </a:lnTo>
                  <a:lnTo>
                    <a:pt x="1873" y="0"/>
                  </a:lnTo>
                  <a:lnTo>
                    <a:pt x="1885" y="0"/>
                  </a:lnTo>
                  <a:lnTo>
                    <a:pt x="1897" y="0"/>
                  </a:lnTo>
                  <a:lnTo>
                    <a:pt x="1915" y="0"/>
                  </a:lnTo>
                  <a:lnTo>
                    <a:pt x="1927" y="0"/>
                  </a:lnTo>
                  <a:lnTo>
                    <a:pt x="1939" y="0"/>
                  </a:lnTo>
                  <a:lnTo>
                    <a:pt x="1951" y="0"/>
                  </a:lnTo>
                  <a:lnTo>
                    <a:pt x="1963" y="0"/>
                  </a:lnTo>
                  <a:lnTo>
                    <a:pt x="1975" y="0"/>
                  </a:lnTo>
                  <a:lnTo>
                    <a:pt x="1993" y="0"/>
                  </a:lnTo>
                  <a:lnTo>
                    <a:pt x="2005" y="0"/>
                  </a:lnTo>
                  <a:lnTo>
                    <a:pt x="2017" y="0"/>
                  </a:lnTo>
                  <a:lnTo>
                    <a:pt x="2029" y="0"/>
                  </a:lnTo>
                  <a:lnTo>
                    <a:pt x="2041" y="0"/>
                  </a:lnTo>
                  <a:lnTo>
                    <a:pt x="2053" y="0"/>
                  </a:lnTo>
                  <a:lnTo>
                    <a:pt x="2071" y="0"/>
                  </a:lnTo>
                  <a:lnTo>
                    <a:pt x="2083" y="0"/>
                  </a:lnTo>
                  <a:lnTo>
                    <a:pt x="2095" y="0"/>
                  </a:lnTo>
                  <a:lnTo>
                    <a:pt x="2107" y="0"/>
                  </a:lnTo>
                  <a:lnTo>
                    <a:pt x="2119" y="0"/>
                  </a:lnTo>
                  <a:lnTo>
                    <a:pt x="2131" y="0"/>
                  </a:lnTo>
                  <a:lnTo>
                    <a:pt x="2149" y="0"/>
                  </a:lnTo>
                  <a:lnTo>
                    <a:pt x="2161" y="0"/>
                  </a:lnTo>
                  <a:lnTo>
                    <a:pt x="2173" y="0"/>
                  </a:lnTo>
                  <a:lnTo>
                    <a:pt x="2185" y="0"/>
                  </a:lnTo>
                  <a:lnTo>
                    <a:pt x="2197" y="0"/>
                  </a:lnTo>
                  <a:lnTo>
                    <a:pt x="2209" y="0"/>
                  </a:lnTo>
                  <a:lnTo>
                    <a:pt x="2227" y="0"/>
                  </a:lnTo>
                  <a:lnTo>
                    <a:pt x="2239" y="0"/>
                  </a:lnTo>
                  <a:lnTo>
                    <a:pt x="2251" y="0"/>
                  </a:lnTo>
                  <a:lnTo>
                    <a:pt x="2263" y="0"/>
                  </a:lnTo>
                  <a:lnTo>
                    <a:pt x="2275" y="0"/>
                  </a:lnTo>
                  <a:lnTo>
                    <a:pt x="2287" y="0"/>
                  </a:lnTo>
                  <a:lnTo>
                    <a:pt x="2305" y="0"/>
                  </a:lnTo>
                  <a:lnTo>
                    <a:pt x="2317" y="0"/>
                  </a:lnTo>
                  <a:lnTo>
                    <a:pt x="2329" y="0"/>
                  </a:lnTo>
                  <a:lnTo>
                    <a:pt x="2341" y="0"/>
                  </a:lnTo>
                  <a:lnTo>
                    <a:pt x="2353" y="0"/>
                  </a:lnTo>
                  <a:lnTo>
                    <a:pt x="2365" y="0"/>
                  </a:lnTo>
                  <a:lnTo>
                    <a:pt x="2383" y="0"/>
                  </a:lnTo>
                  <a:lnTo>
                    <a:pt x="2395" y="0"/>
                  </a:lnTo>
                  <a:lnTo>
                    <a:pt x="2407" y="0"/>
                  </a:lnTo>
                  <a:lnTo>
                    <a:pt x="2419" y="0"/>
                  </a:lnTo>
                  <a:lnTo>
                    <a:pt x="2431" y="0"/>
                  </a:lnTo>
                  <a:lnTo>
                    <a:pt x="2443" y="0"/>
                  </a:lnTo>
                  <a:lnTo>
                    <a:pt x="2461" y="0"/>
                  </a:lnTo>
                  <a:lnTo>
                    <a:pt x="2473" y="0"/>
                  </a:lnTo>
                  <a:lnTo>
                    <a:pt x="2485" y="0"/>
                  </a:lnTo>
                  <a:lnTo>
                    <a:pt x="2497" y="0"/>
                  </a:lnTo>
                  <a:lnTo>
                    <a:pt x="2509" y="0"/>
                  </a:lnTo>
                  <a:lnTo>
                    <a:pt x="2521" y="0"/>
                  </a:lnTo>
                  <a:lnTo>
                    <a:pt x="2539" y="0"/>
                  </a:lnTo>
                  <a:lnTo>
                    <a:pt x="2551" y="0"/>
                  </a:lnTo>
                  <a:lnTo>
                    <a:pt x="2563" y="0"/>
                  </a:lnTo>
                  <a:lnTo>
                    <a:pt x="2575" y="0"/>
                  </a:lnTo>
                  <a:lnTo>
                    <a:pt x="2587" y="0"/>
                  </a:lnTo>
                </a:path>
              </a:pathLst>
            </a:custGeom>
            <a:noFill/>
            <a:ln w="28575" cmpd="sng">
              <a:solidFill>
                <a:srgbClr val="007F00"/>
              </a:solidFill>
              <a:prstDash val="sysDashDot"/>
              <a:round/>
              <a:headEnd/>
              <a:tailEnd/>
            </a:ln>
          </p:spPr>
          <p:txBody>
            <a:bodyPr/>
            <a:lstStyle/>
            <a:p>
              <a:endParaRPr lang="nl-BE"/>
            </a:p>
          </p:txBody>
        </p:sp>
        <p:sp>
          <p:nvSpPr>
            <p:cNvPr id="306" name="Rectangle 344"/>
            <p:cNvSpPr>
              <a:spLocks noChangeAspect="1" noChangeArrowheads="1"/>
            </p:cNvSpPr>
            <p:nvPr/>
          </p:nvSpPr>
          <p:spPr bwMode="auto">
            <a:xfrm>
              <a:off x="866" y="2670"/>
              <a:ext cx="2339" cy="478"/>
            </a:xfrm>
            <a:prstGeom prst="rect">
              <a:avLst/>
            </a:prstGeom>
            <a:solidFill>
              <a:srgbClr val="FFFFFF"/>
            </a:solidFill>
            <a:ln w="9525">
              <a:noFill/>
              <a:miter lim="800000"/>
              <a:headEnd/>
              <a:tailEnd/>
            </a:ln>
          </p:spPr>
          <p:txBody>
            <a:bodyPr/>
            <a:lstStyle/>
            <a:p>
              <a:endParaRPr lang="nl-BE"/>
            </a:p>
          </p:txBody>
        </p:sp>
        <p:sp>
          <p:nvSpPr>
            <p:cNvPr id="307" name="Rectangle 345"/>
            <p:cNvSpPr>
              <a:spLocks noChangeAspect="1" noChangeArrowheads="1"/>
            </p:cNvSpPr>
            <p:nvPr/>
          </p:nvSpPr>
          <p:spPr bwMode="auto">
            <a:xfrm>
              <a:off x="866" y="2670"/>
              <a:ext cx="2339" cy="478"/>
            </a:xfrm>
            <a:prstGeom prst="rect">
              <a:avLst/>
            </a:prstGeom>
            <a:noFill/>
            <a:ln w="0">
              <a:solidFill>
                <a:srgbClr val="FFFFFF"/>
              </a:solidFill>
              <a:miter lim="800000"/>
              <a:headEnd/>
              <a:tailEnd/>
            </a:ln>
          </p:spPr>
          <p:txBody>
            <a:bodyPr/>
            <a:lstStyle/>
            <a:p>
              <a:endParaRPr lang="nl-BE"/>
            </a:p>
          </p:txBody>
        </p:sp>
        <p:sp>
          <p:nvSpPr>
            <p:cNvPr id="308" name="Freeform 346"/>
            <p:cNvSpPr>
              <a:spLocks noChangeAspect="1"/>
            </p:cNvSpPr>
            <p:nvPr/>
          </p:nvSpPr>
          <p:spPr bwMode="auto">
            <a:xfrm>
              <a:off x="1098" y="2670"/>
              <a:ext cx="1" cy="478"/>
            </a:xfrm>
            <a:custGeom>
              <a:avLst/>
              <a:gdLst/>
              <a:ahLst/>
              <a:cxnLst>
                <a:cxn ang="0">
                  <a:pos x="0" y="93"/>
                </a:cxn>
                <a:cxn ang="0">
                  <a:pos x="0" y="0"/>
                </a:cxn>
                <a:cxn ang="0">
                  <a:pos x="0" y="0"/>
                </a:cxn>
              </a:cxnLst>
              <a:rect l="0" t="0" r="r" b="b"/>
              <a:pathLst>
                <a:path h="93">
                  <a:moveTo>
                    <a:pt x="0" y="93"/>
                  </a:moveTo>
                  <a:lnTo>
                    <a:pt x="0" y="0"/>
                  </a:lnTo>
                  <a:lnTo>
                    <a:pt x="0" y="0"/>
                  </a:lnTo>
                </a:path>
              </a:pathLst>
            </a:custGeom>
            <a:noFill/>
            <a:ln w="0">
              <a:solidFill>
                <a:srgbClr val="000000"/>
              </a:solidFill>
              <a:prstDash val="sysDot"/>
              <a:round/>
              <a:headEnd/>
              <a:tailEnd/>
            </a:ln>
          </p:spPr>
          <p:txBody>
            <a:bodyPr/>
            <a:lstStyle/>
            <a:p>
              <a:endParaRPr lang="nl-BE"/>
            </a:p>
          </p:txBody>
        </p:sp>
        <p:sp>
          <p:nvSpPr>
            <p:cNvPr id="309" name="Freeform 347"/>
            <p:cNvSpPr>
              <a:spLocks noChangeAspect="1"/>
            </p:cNvSpPr>
            <p:nvPr/>
          </p:nvSpPr>
          <p:spPr bwMode="auto">
            <a:xfrm>
              <a:off x="1331" y="2670"/>
              <a:ext cx="0" cy="478"/>
            </a:xfrm>
            <a:custGeom>
              <a:avLst/>
              <a:gdLst/>
              <a:ahLst/>
              <a:cxnLst>
                <a:cxn ang="0">
                  <a:pos x="0" y="93"/>
                </a:cxn>
                <a:cxn ang="0">
                  <a:pos x="0" y="0"/>
                </a:cxn>
                <a:cxn ang="0">
                  <a:pos x="0" y="0"/>
                </a:cxn>
              </a:cxnLst>
              <a:rect l="0" t="0" r="r" b="b"/>
              <a:pathLst>
                <a:path h="93">
                  <a:moveTo>
                    <a:pt x="0" y="93"/>
                  </a:moveTo>
                  <a:lnTo>
                    <a:pt x="0" y="0"/>
                  </a:lnTo>
                  <a:lnTo>
                    <a:pt x="0" y="0"/>
                  </a:lnTo>
                </a:path>
              </a:pathLst>
            </a:custGeom>
            <a:noFill/>
            <a:ln w="0">
              <a:solidFill>
                <a:srgbClr val="000000"/>
              </a:solidFill>
              <a:prstDash val="sysDot"/>
              <a:round/>
              <a:headEnd/>
              <a:tailEnd/>
            </a:ln>
          </p:spPr>
          <p:txBody>
            <a:bodyPr/>
            <a:lstStyle/>
            <a:p>
              <a:endParaRPr lang="nl-BE"/>
            </a:p>
          </p:txBody>
        </p:sp>
        <p:sp>
          <p:nvSpPr>
            <p:cNvPr id="310" name="Freeform 348"/>
            <p:cNvSpPr>
              <a:spLocks noChangeAspect="1"/>
            </p:cNvSpPr>
            <p:nvPr/>
          </p:nvSpPr>
          <p:spPr bwMode="auto">
            <a:xfrm>
              <a:off x="1568" y="2670"/>
              <a:ext cx="1" cy="478"/>
            </a:xfrm>
            <a:custGeom>
              <a:avLst/>
              <a:gdLst/>
              <a:ahLst/>
              <a:cxnLst>
                <a:cxn ang="0">
                  <a:pos x="0" y="93"/>
                </a:cxn>
                <a:cxn ang="0">
                  <a:pos x="0" y="0"/>
                </a:cxn>
                <a:cxn ang="0">
                  <a:pos x="0" y="0"/>
                </a:cxn>
              </a:cxnLst>
              <a:rect l="0" t="0" r="r" b="b"/>
              <a:pathLst>
                <a:path h="93">
                  <a:moveTo>
                    <a:pt x="0" y="93"/>
                  </a:moveTo>
                  <a:lnTo>
                    <a:pt x="0" y="0"/>
                  </a:lnTo>
                  <a:lnTo>
                    <a:pt x="0" y="0"/>
                  </a:lnTo>
                </a:path>
              </a:pathLst>
            </a:custGeom>
            <a:noFill/>
            <a:ln w="0">
              <a:solidFill>
                <a:srgbClr val="000000"/>
              </a:solidFill>
              <a:prstDash val="sysDot"/>
              <a:round/>
              <a:headEnd/>
              <a:tailEnd/>
            </a:ln>
          </p:spPr>
          <p:txBody>
            <a:bodyPr/>
            <a:lstStyle/>
            <a:p>
              <a:endParaRPr lang="nl-BE"/>
            </a:p>
          </p:txBody>
        </p:sp>
        <p:sp>
          <p:nvSpPr>
            <p:cNvPr id="311" name="Freeform 349"/>
            <p:cNvSpPr>
              <a:spLocks noChangeAspect="1"/>
            </p:cNvSpPr>
            <p:nvPr/>
          </p:nvSpPr>
          <p:spPr bwMode="auto">
            <a:xfrm>
              <a:off x="1800" y="2670"/>
              <a:ext cx="1" cy="478"/>
            </a:xfrm>
            <a:custGeom>
              <a:avLst/>
              <a:gdLst/>
              <a:ahLst/>
              <a:cxnLst>
                <a:cxn ang="0">
                  <a:pos x="0" y="93"/>
                </a:cxn>
                <a:cxn ang="0">
                  <a:pos x="0" y="0"/>
                </a:cxn>
                <a:cxn ang="0">
                  <a:pos x="0" y="0"/>
                </a:cxn>
              </a:cxnLst>
              <a:rect l="0" t="0" r="r" b="b"/>
              <a:pathLst>
                <a:path h="93">
                  <a:moveTo>
                    <a:pt x="0" y="93"/>
                  </a:moveTo>
                  <a:lnTo>
                    <a:pt x="0" y="0"/>
                  </a:lnTo>
                  <a:lnTo>
                    <a:pt x="0" y="0"/>
                  </a:lnTo>
                </a:path>
              </a:pathLst>
            </a:custGeom>
            <a:noFill/>
            <a:ln w="0">
              <a:solidFill>
                <a:srgbClr val="000000"/>
              </a:solidFill>
              <a:prstDash val="sysDot"/>
              <a:round/>
              <a:headEnd/>
              <a:tailEnd/>
            </a:ln>
          </p:spPr>
          <p:txBody>
            <a:bodyPr/>
            <a:lstStyle/>
            <a:p>
              <a:endParaRPr lang="nl-BE"/>
            </a:p>
          </p:txBody>
        </p:sp>
        <p:sp>
          <p:nvSpPr>
            <p:cNvPr id="312" name="Freeform 350"/>
            <p:cNvSpPr>
              <a:spLocks noChangeAspect="1"/>
            </p:cNvSpPr>
            <p:nvPr/>
          </p:nvSpPr>
          <p:spPr bwMode="auto">
            <a:xfrm>
              <a:off x="2033" y="2670"/>
              <a:ext cx="1" cy="478"/>
            </a:xfrm>
            <a:custGeom>
              <a:avLst/>
              <a:gdLst/>
              <a:ahLst/>
              <a:cxnLst>
                <a:cxn ang="0">
                  <a:pos x="0" y="93"/>
                </a:cxn>
                <a:cxn ang="0">
                  <a:pos x="0" y="0"/>
                </a:cxn>
                <a:cxn ang="0">
                  <a:pos x="0" y="0"/>
                </a:cxn>
              </a:cxnLst>
              <a:rect l="0" t="0" r="r" b="b"/>
              <a:pathLst>
                <a:path h="93">
                  <a:moveTo>
                    <a:pt x="0" y="93"/>
                  </a:moveTo>
                  <a:lnTo>
                    <a:pt x="0" y="0"/>
                  </a:lnTo>
                  <a:lnTo>
                    <a:pt x="0" y="0"/>
                  </a:lnTo>
                </a:path>
              </a:pathLst>
            </a:custGeom>
            <a:noFill/>
            <a:ln w="0">
              <a:solidFill>
                <a:srgbClr val="000000"/>
              </a:solidFill>
              <a:prstDash val="sysDot"/>
              <a:round/>
              <a:headEnd/>
              <a:tailEnd/>
            </a:ln>
          </p:spPr>
          <p:txBody>
            <a:bodyPr/>
            <a:lstStyle/>
            <a:p>
              <a:endParaRPr lang="nl-BE"/>
            </a:p>
          </p:txBody>
        </p:sp>
        <p:sp>
          <p:nvSpPr>
            <p:cNvPr id="313" name="Freeform 351"/>
            <p:cNvSpPr>
              <a:spLocks noChangeAspect="1"/>
            </p:cNvSpPr>
            <p:nvPr/>
          </p:nvSpPr>
          <p:spPr bwMode="auto">
            <a:xfrm>
              <a:off x="2271" y="2670"/>
              <a:ext cx="1" cy="478"/>
            </a:xfrm>
            <a:custGeom>
              <a:avLst/>
              <a:gdLst/>
              <a:ahLst/>
              <a:cxnLst>
                <a:cxn ang="0">
                  <a:pos x="0" y="93"/>
                </a:cxn>
                <a:cxn ang="0">
                  <a:pos x="0" y="0"/>
                </a:cxn>
                <a:cxn ang="0">
                  <a:pos x="0" y="0"/>
                </a:cxn>
              </a:cxnLst>
              <a:rect l="0" t="0" r="r" b="b"/>
              <a:pathLst>
                <a:path h="93">
                  <a:moveTo>
                    <a:pt x="0" y="93"/>
                  </a:moveTo>
                  <a:lnTo>
                    <a:pt x="0" y="0"/>
                  </a:lnTo>
                  <a:lnTo>
                    <a:pt x="0" y="0"/>
                  </a:lnTo>
                </a:path>
              </a:pathLst>
            </a:custGeom>
            <a:noFill/>
            <a:ln w="0">
              <a:solidFill>
                <a:srgbClr val="000000"/>
              </a:solidFill>
              <a:prstDash val="sysDot"/>
              <a:round/>
              <a:headEnd/>
              <a:tailEnd/>
            </a:ln>
          </p:spPr>
          <p:txBody>
            <a:bodyPr/>
            <a:lstStyle/>
            <a:p>
              <a:endParaRPr lang="nl-BE"/>
            </a:p>
          </p:txBody>
        </p:sp>
        <p:sp>
          <p:nvSpPr>
            <p:cNvPr id="314" name="Freeform 352"/>
            <p:cNvSpPr>
              <a:spLocks noChangeAspect="1"/>
            </p:cNvSpPr>
            <p:nvPr/>
          </p:nvSpPr>
          <p:spPr bwMode="auto">
            <a:xfrm>
              <a:off x="2503" y="2670"/>
              <a:ext cx="1" cy="478"/>
            </a:xfrm>
            <a:custGeom>
              <a:avLst/>
              <a:gdLst/>
              <a:ahLst/>
              <a:cxnLst>
                <a:cxn ang="0">
                  <a:pos x="0" y="93"/>
                </a:cxn>
                <a:cxn ang="0">
                  <a:pos x="0" y="0"/>
                </a:cxn>
                <a:cxn ang="0">
                  <a:pos x="0" y="0"/>
                </a:cxn>
              </a:cxnLst>
              <a:rect l="0" t="0" r="r" b="b"/>
              <a:pathLst>
                <a:path h="93">
                  <a:moveTo>
                    <a:pt x="0" y="93"/>
                  </a:moveTo>
                  <a:lnTo>
                    <a:pt x="0" y="0"/>
                  </a:lnTo>
                  <a:lnTo>
                    <a:pt x="0" y="0"/>
                  </a:lnTo>
                </a:path>
              </a:pathLst>
            </a:custGeom>
            <a:noFill/>
            <a:ln w="0">
              <a:solidFill>
                <a:srgbClr val="000000"/>
              </a:solidFill>
              <a:prstDash val="sysDot"/>
              <a:round/>
              <a:headEnd/>
              <a:tailEnd/>
            </a:ln>
          </p:spPr>
          <p:txBody>
            <a:bodyPr/>
            <a:lstStyle/>
            <a:p>
              <a:endParaRPr lang="nl-BE"/>
            </a:p>
          </p:txBody>
        </p:sp>
        <p:sp>
          <p:nvSpPr>
            <p:cNvPr id="315" name="Freeform 353"/>
            <p:cNvSpPr>
              <a:spLocks noChangeAspect="1"/>
            </p:cNvSpPr>
            <p:nvPr/>
          </p:nvSpPr>
          <p:spPr bwMode="auto">
            <a:xfrm>
              <a:off x="2735" y="2670"/>
              <a:ext cx="1" cy="478"/>
            </a:xfrm>
            <a:custGeom>
              <a:avLst/>
              <a:gdLst/>
              <a:ahLst/>
              <a:cxnLst>
                <a:cxn ang="0">
                  <a:pos x="0" y="93"/>
                </a:cxn>
                <a:cxn ang="0">
                  <a:pos x="0" y="0"/>
                </a:cxn>
                <a:cxn ang="0">
                  <a:pos x="0" y="0"/>
                </a:cxn>
              </a:cxnLst>
              <a:rect l="0" t="0" r="r" b="b"/>
              <a:pathLst>
                <a:path h="93">
                  <a:moveTo>
                    <a:pt x="0" y="93"/>
                  </a:moveTo>
                  <a:lnTo>
                    <a:pt x="0" y="0"/>
                  </a:lnTo>
                  <a:lnTo>
                    <a:pt x="0" y="0"/>
                  </a:lnTo>
                </a:path>
              </a:pathLst>
            </a:custGeom>
            <a:noFill/>
            <a:ln w="0">
              <a:solidFill>
                <a:srgbClr val="000000"/>
              </a:solidFill>
              <a:prstDash val="sysDot"/>
              <a:round/>
              <a:headEnd/>
              <a:tailEnd/>
            </a:ln>
          </p:spPr>
          <p:txBody>
            <a:bodyPr/>
            <a:lstStyle/>
            <a:p>
              <a:endParaRPr lang="nl-BE"/>
            </a:p>
          </p:txBody>
        </p:sp>
        <p:sp>
          <p:nvSpPr>
            <p:cNvPr id="316" name="Freeform 354"/>
            <p:cNvSpPr>
              <a:spLocks noChangeAspect="1"/>
            </p:cNvSpPr>
            <p:nvPr/>
          </p:nvSpPr>
          <p:spPr bwMode="auto">
            <a:xfrm>
              <a:off x="2973" y="2670"/>
              <a:ext cx="1" cy="478"/>
            </a:xfrm>
            <a:custGeom>
              <a:avLst/>
              <a:gdLst/>
              <a:ahLst/>
              <a:cxnLst>
                <a:cxn ang="0">
                  <a:pos x="0" y="93"/>
                </a:cxn>
                <a:cxn ang="0">
                  <a:pos x="0" y="0"/>
                </a:cxn>
                <a:cxn ang="0">
                  <a:pos x="0" y="0"/>
                </a:cxn>
              </a:cxnLst>
              <a:rect l="0" t="0" r="r" b="b"/>
              <a:pathLst>
                <a:path h="93">
                  <a:moveTo>
                    <a:pt x="0" y="93"/>
                  </a:moveTo>
                  <a:lnTo>
                    <a:pt x="0" y="0"/>
                  </a:lnTo>
                  <a:lnTo>
                    <a:pt x="0" y="0"/>
                  </a:lnTo>
                </a:path>
              </a:pathLst>
            </a:custGeom>
            <a:noFill/>
            <a:ln w="0">
              <a:solidFill>
                <a:srgbClr val="000000"/>
              </a:solidFill>
              <a:prstDash val="sysDot"/>
              <a:round/>
              <a:headEnd/>
              <a:tailEnd/>
            </a:ln>
          </p:spPr>
          <p:txBody>
            <a:bodyPr/>
            <a:lstStyle/>
            <a:p>
              <a:endParaRPr lang="nl-BE"/>
            </a:p>
          </p:txBody>
        </p:sp>
        <p:sp>
          <p:nvSpPr>
            <p:cNvPr id="317" name="Freeform 355"/>
            <p:cNvSpPr>
              <a:spLocks noChangeAspect="1"/>
            </p:cNvSpPr>
            <p:nvPr/>
          </p:nvSpPr>
          <p:spPr bwMode="auto">
            <a:xfrm>
              <a:off x="3205" y="2670"/>
              <a:ext cx="1" cy="478"/>
            </a:xfrm>
            <a:custGeom>
              <a:avLst/>
              <a:gdLst/>
              <a:ahLst/>
              <a:cxnLst>
                <a:cxn ang="0">
                  <a:pos x="0" y="93"/>
                </a:cxn>
                <a:cxn ang="0">
                  <a:pos x="0" y="0"/>
                </a:cxn>
                <a:cxn ang="0">
                  <a:pos x="0" y="0"/>
                </a:cxn>
              </a:cxnLst>
              <a:rect l="0" t="0" r="r" b="b"/>
              <a:pathLst>
                <a:path h="93">
                  <a:moveTo>
                    <a:pt x="0" y="93"/>
                  </a:moveTo>
                  <a:lnTo>
                    <a:pt x="0" y="0"/>
                  </a:lnTo>
                  <a:lnTo>
                    <a:pt x="0" y="0"/>
                  </a:lnTo>
                </a:path>
              </a:pathLst>
            </a:custGeom>
            <a:noFill/>
            <a:ln w="0">
              <a:solidFill>
                <a:srgbClr val="000000"/>
              </a:solidFill>
              <a:prstDash val="sysDot"/>
              <a:round/>
              <a:headEnd/>
              <a:tailEnd/>
            </a:ln>
          </p:spPr>
          <p:txBody>
            <a:bodyPr/>
            <a:lstStyle/>
            <a:p>
              <a:endParaRPr lang="nl-BE"/>
            </a:p>
          </p:txBody>
        </p:sp>
        <p:sp>
          <p:nvSpPr>
            <p:cNvPr id="318" name="Freeform 356"/>
            <p:cNvSpPr>
              <a:spLocks noChangeAspect="1"/>
            </p:cNvSpPr>
            <p:nvPr/>
          </p:nvSpPr>
          <p:spPr bwMode="auto">
            <a:xfrm>
              <a:off x="866" y="3087"/>
              <a:ext cx="2339" cy="1"/>
            </a:xfrm>
            <a:custGeom>
              <a:avLst/>
              <a:gdLst/>
              <a:ahLst/>
              <a:cxnLst>
                <a:cxn ang="0">
                  <a:pos x="0" y="0"/>
                </a:cxn>
                <a:cxn ang="0">
                  <a:pos x="433" y="0"/>
                </a:cxn>
                <a:cxn ang="0">
                  <a:pos x="433" y="0"/>
                </a:cxn>
              </a:cxnLst>
              <a:rect l="0" t="0" r="r" b="b"/>
              <a:pathLst>
                <a:path w="433">
                  <a:moveTo>
                    <a:pt x="0" y="0"/>
                  </a:moveTo>
                  <a:lnTo>
                    <a:pt x="433" y="0"/>
                  </a:lnTo>
                  <a:lnTo>
                    <a:pt x="433" y="0"/>
                  </a:lnTo>
                </a:path>
              </a:pathLst>
            </a:custGeom>
            <a:noFill/>
            <a:ln w="0">
              <a:solidFill>
                <a:srgbClr val="000000"/>
              </a:solidFill>
              <a:prstDash val="sysDot"/>
              <a:round/>
              <a:headEnd/>
              <a:tailEnd/>
            </a:ln>
          </p:spPr>
          <p:txBody>
            <a:bodyPr/>
            <a:lstStyle/>
            <a:p>
              <a:endParaRPr lang="nl-BE"/>
            </a:p>
          </p:txBody>
        </p:sp>
        <p:sp>
          <p:nvSpPr>
            <p:cNvPr id="319" name="Freeform 357"/>
            <p:cNvSpPr>
              <a:spLocks noChangeAspect="1"/>
            </p:cNvSpPr>
            <p:nvPr/>
          </p:nvSpPr>
          <p:spPr bwMode="auto">
            <a:xfrm>
              <a:off x="866" y="2968"/>
              <a:ext cx="2339" cy="1"/>
            </a:xfrm>
            <a:custGeom>
              <a:avLst/>
              <a:gdLst/>
              <a:ahLst/>
              <a:cxnLst>
                <a:cxn ang="0">
                  <a:pos x="0" y="0"/>
                </a:cxn>
                <a:cxn ang="0">
                  <a:pos x="433" y="0"/>
                </a:cxn>
                <a:cxn ang="0">
                  <a:pos x="433" y="0"/>
                </a:cxn>
              </a:cxnLst>
              <a:rect l="0" t="0" r="r" b="b"/>
              <a:pathLst>
                <a:path w="433">
                  <a:moveTo>
                    <a:pt x="0" y="0"/>
                  </a:moveTo>
                  <a:lnTo>
                    <a:pt x="433" y="0"/>
                  </a:lnTo>
                  <a:lnTo>
                    <a:pt x="433" y="0"/>
                  </a:lnTo>
                </a:path>
              </a:pathLst>
            </a:custGeom>
            <a:noFill/>
            <a:ln w="0">
              <a:solidFill>
                <a:srgbClr val="000000"/>
              </a:solidFill>
              <a:prstDash val="sysDot"/>
              <a:round/>
              <a:headEnd/>
              <a:tailEnd/>
            </a:ln>
          </p:spPr>
          <p:txBody>
            <a:bodyPr/>
            <a:lstStyle/>
            <a:p>
              <a:endParaRPr lang="nl-BE"/>
            </a:p>
          </p:txBody>
        </p:sp>
        <p:sp>
          <p:nvSpPr>
            <p:cNvPr id="320" name="Freeform 358"/>
            <p:cNvSpPr>
              <a:spLocks noChangeAspect="1"/>
            </p:cNvSpPr>
            <p:nvPr/>
          </p:nvSpPr>
          <p:spPr bwMode="auto">
            <a:xfrm>
              <a:off x="866" y="2850"/>
              <a:ext cx="2339" cy="1"/>
            </a:xfrm>
            <a:custGeom>
              <a:avLst/>
              <a:gdLst/>
              <a:ahLst/>
              <a:cxnLst>
                <a:cxn ang="0">
                  <a:pos x="0" y="0"/>
                </a:cxn>
                <a:cxn ang="0">
                  <a:pos x="433" y="0"/>
                </a:cxn>
                <a:cxn ang="0">
                  <a:pos x="433" y="0"/>
                </a:cxn>
              </a:cxnLst>
              <a:rect l="0" t="0" r="r" b="b"/>
              <a:pathLst>
                <a:path w="433">
                  <a:moveTo>
                    <a:pt x="0" y="0"/>
                  </a:moveTo>
                  <a:lnTo>
                    <a:pt x="433" y="0"/>
                  </a:lnTo>
                  <a:lnTo>
                    <a:pt x="433" y="0"/>
                  </a:lnTo>
                </a:path>
              </a:pathLst>
            </a:custGeom>
            <a:noFill/>
            <a:ln w="0">
              <a:solidFill>
                <a:srgbClr val="000000"/>
              </a:solidFill>
              <a:prstDash val="sysDot"/>
              <a:round/>
              <a:headEnd/>
              <a:tailEnd/>
            </a:ln>
          </p:spPr>
          <p:txBody>
            <a:bodyPr/>
            <a:lstStyle/>
            <a:p>
              <a:endParaRPr lang="nl-BE"/>
            </a:p>
          </p:txBody>
        </p:sp>
        <p:sp>
          <p:nvSpPr>
            <p:cNvPr id="321" name="Freeform 359"/>
            <p:cNvSpPr>
              <a:spLocks noChangeAspect="1"/>
            </p:cNvSpPr>
            <p:nvPr/>
          </p:nvSpPr>
          <p:spPr bwMode="auto">
            <a:xfrm>
              <a:off x="866" y="2732"/>
              <a:ext cx="2339" cy="1"/>
            </a:xfrm>
            <a:custGeom>
              <a:avLst/>
              <a:gdLst/>
              <a:ahLst/>
              <a:cxnLst>
                <a:cxn ang="0">
                  <a:pos x="0" y="0"/>
                </a:cxn>
                <a:cxn ang="0">
                  <a:pos x="433" y="0"/>
                </a:cxn>
                <a:cxn ang="0">
                  <a:pos x="433" y="0"/>
                </a:cxn>
              </a:cxnLst>
              <a:rect l="0" t="0" r="r" b="b"/>
              <a:pathLst>
                <a:path w="433">
                  <a:moveTo>
                    <a:pt x="0" y="0"/>
                  </a:moveTo>
                  <a:lnTo>
                    <a:pt x="433" y="0"/>
                  </a:lnTo>
                  <a:lnTo>
                    <a:pt x="433" y="0"/>
                  </a:lnTo>
                </a:path>
              </a:pathLst>
            </a:custGeom>
            <a:noFill/>
            <a:ln w="0">
              <a:solidFill>
                <a:srgbClr val="000000"/>
              </a:solidFill>
              <a:prstDash val="sysDot"/>
              <a:round/>
              <a:headEnd/>
              <a:tailEnd/>
            </a:ln>
          </p:spPr>
          <p:txBody>
            <a:bodyPr/>
            <a:lstStyle/>
            <a:p>
              <a:endParaRPr lang="nl-BE"/>
            </a:p>
          </p:txBody>
        </p:sp>
        <p:sp>
          <p:nvSpPr>
            <p:cNvPr id="322" name="Line 360"/>
            <p:cNvSpPr>
              <a:spLocks noChangeAspect="1" noChangeShapeType="1"/>
            </p:cNvSpPr>
            <p:nvPr/>
          </p:nvSpPr>
          <p:spPr bwMode="auto">
            <a:xfrm>
              <a:off x="866" y="2670"/>
              <a:ext cx="2339" cy="1"/>
            </a:xfrm>
            <a:prstGeom prst="line">
              <a:avLst/>
            </a:prstGeom>
            <a:noFill/>
            <a:ln w="0">
              <a:solidFill>
                <a:srgbClr val="000000"/>
              </a:solidFill>
              <a:round/>
              <a:headEnd/>
              <a:tailEnd/>
            </a:ln>
          </p:spPr>
          <p:txBody>
            <a:bodyPr/>
            <a:lstStyle/>
            <a:p>
              <a:endParaRPr lang="nl-BE"/>
            </a:p>
          </p:txBody>
        </p:sp>
        <p:sp>
          <p:nvSpPr>
            <p:cNvPr id="323" name="Line 361"/>
            <p:cNvSpPr>
              <a:spLocks noChangeAspect="1" noChangeShapeType="1"/>
            </p:cNvSpPr>
            <p:nvPr/>
          </p:nvSpPr>
          <p:spPr bwMode="auto">
            <a:xfrm>
              <a:off x="866" y="3148"/>
              <a:ext cx="2339" cy="1"/>
            </a:xfrm>
            <a:prstGeom prst="line">
              <a:avLst/>
            </a:prstGeom>
            <a:noFill/>
            <a:ln w="0">
              <a:solidFill>
                <a:srgbClr val="000000"/>
              </a:solidFill>
              <a:round/>
              <a:headEnd/>
              <a:tailEnd/>
            </a:ln>
          </p:spPr>
          <p:txBody>
            <a:bodyPr/>
            <a:lstStyle/>
            <a:p>
              <a:endParaRPr lang="nl-BE"/>
            </a:p>
          </p:txBody>
        </p:sp>
        <p:sp>
          <p:nvSpPr>
            <p:cNvPr id="324" name="Line 362"/>
            <p:cNvSpPr>
              <a:spLocks noChangeAspect="1" noChangeShapeType="1"/>
            </p:cNvSpPr>
            <p:nvPr/>
          </p:nvSpPr>
          <p:spPr bwMode="auto">
            <a:xfrm flipH="1" flipV="1">
              <a:off x="3206" y="2670"/>
              <a:ext cx="5" cy="478"/>
            </a:xfrm>
            <a:prstGeom prst="line">
              <a:avLst/>
            </a:prstGeom>
            <a:noFill/>
            <a:ln w="0">
              <a:solidFill>
                <a:srgbClr val="000000"/>
              </a:solidFill>
              <a:round/>
              <a:headEnd/>
              <a:tailEnd/>
            </a:ln>
          </p:spPr>
          <p:txBody>
            <a:bodyPr/>
            <a:lstStyle/>
            <a:p>
              <a:endParaRPr lang="nl-BE"/>
            </a:p>
          </p:txBody>
        </p:sp>
        <p:sp>
          <p:nvSpPr>
            <p:cNvPr id="325" name="Line 363"/>
            <p:cNvSpPr>
              <a:spLocks noChangeAspect="1" noChangeShapeType="1"/>
            </p:cNvSpPr>
            <p:nvPr/>
          </p:nvSpPr>
          <p:spPr bwMode="auto">
            <a:xfrm flipV="1">
              <a:off x="866" y="2670"/>
              <a:ext cx="1" cy="478"/>
            </a:xfrm>
            <a:prstGeom prst="line">
              <a:avLst/>
            </a:prstGeom>
            <a:noFill/>
            <a:ln w="0">
              <a:solidFill>
                <a:srgbClr val="000000"/>
              </a:solidFill>
              <a:round/>
              <a:headEnd/>
              <a:tailEnd/>
            </a:ln>
          </p:spPr>
          <p:txBody>
            <a:bodyPr/>
            <a:lstStyle/>
            <a:p>
              <a:endParaRPr lang="nl-BE"/>
            </a:p>
          </p:txBody>
        </p:sp>
        <p:sp>
          <p:nvSpPr>
            <p:cNvPr id="326" name="Line 364"/>
            <p:cNvSpPr>
              <a:spLocks noChangeAspect="1" noChangeShapeType="1"/>
            </p:cNvSpPr>
            <p:nvPr/>
          </p:nvSpPr>
          <p:spPr bwMode="auto">
            <a:xfrm>
              <a:off x="866" y="3148"/>
              <a:ext cx="2339" cy="1"/>
            </a:xfrm>
            <a:prstGeom prst="line">
              <a:avLst/>
            </a:prstGeom>
            <a:noFill/>
            <a:ln w="0">
              <a:solidFill>
                <a:srgbClr val="000000"/>
              </a:solidFill>
              <a:round/>
              <a:headEnd/>
              <a:tailEnd/>
            </a:ln>
          </p:spPr>
          <p:txBody>
            <a:bodyPr/>
            <a:lstStyle/>
            <a:p>
              <a:endParaRPr lang="nl-BE"/>
            </a:p>
          </p:txBody>
        </p:sp>
        <p:sp>
          <p:nvSpPr>
            <p:cNvPr id="327" name="Line 365"/>
            <p:cNvSpPr>
              <a:spLocks noChangeAspect="1" noChangeShapeType="1"/>
            </p:cNvSpPr>
            <p:nvPr/>
          </p:nvSpPr>
          <p:spPr bwMode="auto">
            <a:xfrm flipV="1">
              <a:off x="866" y="2670"/>
              <a:ext cx="1" cy="478"/>
            </a:xfrm>
            <a:prstGeom prst="line">
              <a:avLst/>
            </a:prstGeom>
            <a:noFill/>
            <a:ln w="0">
              <a:solidFill>
                <a:srgbClr val="000000"/>
              </a:solidFill>
              <a:round/>
              <a:headEnd/>
              <a:tailEnd/>
            </a:ln>
          </p:spPr>
          <p:txBody>
            <a:bodyPr/>
            <a:lstStyle/>
            <a:p>
              <a:endParaRPr lang="nl-BE"/>
            </a:p>
          </p:txBody>
        </p:sp>
        <p:sp>
          <p:nvSpPr>
            <p:cNvPr id="328" name="Line 366"/>
            <p:cNvSpPr>
              <a:spLocks noChangeAspect="1" noChangeShapeType="1"/>
            </p:cNvSpPr>
            <p:nvPr/>
          </p:nvSpPr>
          <p:spPr bwMode="auto">
            <a:xfrm flipV="1">
              <a:off x="1098" y="3128"/>
              <a:ext cx="1" cy="20"/>
            </a:xfrm>
            <a:prstGeom prst="line">
              <a:avLst/>
            </a:prstGeom>
            <a:noFill/>
            <a:ln w="0">
              <a:solidFill>
                <a:srgbClr val="000000"/>
              </a:solidFill>
              <a:round/>
              <a:headEnd/>
              <a:tailEnd/>
            </a:ln>
          </p:spPr>
          <p:txBody>
            <a:bodyPr/>
            <a:lstStyle/>
            <a:p>
              <a:endParaRPr lang="nl-BE"/>
            </a:p>
          </p:txBody>
        </p:sp>
        <p:sp>
          <p:nvSpPr>
            <p:cNvPr id="329" name="Line 367"/>
            <p:cNvSpPr>
              <a:spLocks noChangeAspect="1" noChangeShapeType="1"/>
            </p:cNvSpPr>
            <p:nvPr/>
          </p:nvSpPr>
          <p:spPr bwMode="auto">
            <a:xfrm>
              <a:off x="1098" y="2670"/>
              <a:ext cx="1" cy="21"/>
            </a:xfrm>
            <a:prstGeom prst="line">
              <a:avLst/>
            </a:prstGeom>
            <a:noFill/>
            <a:ln w="0">
              <a:solidFill>
                <a:srgbClr val="000000"/>
              </a:solidFill>
              <a:round/>
              <a:headEnd/>
              <a:tailEnd/>
            </a:ln>
          </p:spPr>
          <p:txBody>
            <a:bodyPr/>
            <a:lstStyle/>
            <a:p>
              <a:endParaRPr lang="nl-BE"/>
            </a:p>
          </p:txBody>
        </p:sp>
        <p:sp>
          <p:nvSpPr>
            <p:cNvPr id="330" name="Line 368"/>
            <p:cNvSpPr>
              <a:spLocks noChangeAspect="1" noChangeShapeType="1"/>
            </p:cNvSpPr>
            <p:nvPr/>
          </p:nvSpPr>
          <p:spPr bwMode="auto">
            <a:xfrm flipV="1">
              <a:off x="1331" y="3128"/>
              <a:ext cx="0" cy="20"/>
            </a:xfrm>
            <a:prstGeom prst="line">
              <a:avLst/>
            </a:prstGeom>
            <a:noFill/>
            <a:ln w="0">
              <a:solidFill>
                <a:srgbClr val="000000"/>
              </a:solidFill>
              <a:round/>
              <a:headEnd/>
              <a:tailEnd/>
            </a:ln>
          </p:spPr>
          <p:txBody>
            <a:bodyPr/>
            <a:lstStyle/>
            <a:p>
              <a:endParaRPr lang="nl-BE"/>
            </a:p>
          </p:txBody>
        </p:sp>
        <p:sp>
          <p:nvSpPr>
            <p:cNvPr id="331" name="Line 369"/>
            <p:cNvSpPr>
              <a:spLocks noChangeAspect="1" noChangeShapeType="1"/>
            </p:cNvSpPr>
            <p:nvPr/>
          </p:nvSpPr>
          <p:spPr bwMode="auto">
            <a:xfrm>
              <a:off x="1331" y="2670"/>
              <a:ext cx="0" cy="21"/>
            </a:xfrm>
            <a:prstGeom prst="line">
              <a:avLst/>
            </a:prstGeom>
            <a:noFill/>
            <a:ln w="0">
              <a:solidFill>
                <a:srgbClr val="000000"/>
              </a:solidFill>
              <a:round/>
              <a:headEnd/>
              <a:tailEnd/>
            </a:ln>
          </p:spPr>
          <p:txBody>
            <a:bodyPr/>
            <a:lstStyle/>
            <a:p>
              <a:endParaRPr lang="nl-BE"/>
            </a:p>
          </p:txBody>
        </p:sp>
        <p:sp>
          <p:nvSpPr>
            <p:cNvPr id="332" name="Line 370"/>
            <p:cNvSpPr>
              <a:spLocks noChangeAspect="1" noChangeShapeType="1"/>
            </p:cNvSpPr>
            <p:nvPr/>
          </p:nvSpPr>
          <p:spPr bwMode="auto">
            <a:xfrm flipV="1">
              <a:off x="1568" y="3128"/>
              <a:ext cx="1" cy="20"/>
            </a:xfrm>
            <a:prstGeom prst="line">
              <a:avLst/>
            </a:prstGeom>
            <a:noFill/>
            <a:ln w="0">
              <a:solidFill>
                <a:srgbClr val="000000"/>
              </a:solidFill>
              <a:round/>
              <a:headEnd/>
              <a:tailEnd/>
            </a:ln>
          </p:spPr>
          <p:txBody>
            <a:bodyPr/>
            <a:lstStyle/>
            <a:p>
              <a:endParaRPr lang="nl-BE"/>
            </a:p>
          </p:txBody>
        </p:sp>
        <p:sp>
          <p:nvSpPr>
            <p:cNvPr id="333" name="Line 371"/>
            <p:cNvSpPr>
              <a:spLocks noChangeAspect="1" noChangeShapeType="1"/>
            </p:cNvSpPr>
            <p:nvPr/>
          </p:nvSpPr>
          <p:spPr bwMode="auto">
            <a:xfrm>
              <a:off x="1568" y="2670"/>
              <a:ext cx="1" cy="21"/>
            </a:xfrm>
            <a:prstGeom prst="line">
              <a:avLst/>
            </a:prstGeom>
            <a:noFill/>
            <a:ln w="0">
              <a:solidFill>
                <a:srgbClr val="000000"/>
              </a:solidFill>
              <a:round/>
              <a:headEnd/>
              <a:tailEnd/>
            </a:ln>
          </p:spPr>
          <p:txBody>
            <a:bodyPr/>
            <a:lstStyle/>
            <a:p>
              <a:endParaRPr lang="nl-BE"/>
            </a:p>
          </p:txBody>
        </p:sp>
        <p:sp>
          <p:nvSpPr>
            <p:cNvPr id="334" name="Line 372"/>
            <p:cNvSpPr>
              <a:spLocks noChangeAspect="1" noChangeShapeType="1"/>
            </p:cNvSpPr>
            <p:nvPr/>
          </p:nvSpPr>
          <p:spPr bwMode="auto">
            <a:xfrm flipV="1">
              <a:off x="1800" y="3128"/>
              <a:ext cx="1" cy="20"/>
            </a:xfrm>
            <a:prstGeom prst="line">
              <a:avLst/>
            </a:prstGeom>
            <a:noFill/>
            <a:ln w="0">
              <a:solidFill>
                <a:srgbClr val="000000"/>
              </a:solidFill>
              <a:round/>
              <a:headEnd/>
              <a:tailEnd/>
            </a:ln>
          </p:spPr>
          <p:txBody>
            <a:bodyPr/>
            <a:lstStyle/>
            <a:p>
              <a:endParaRPr lang="nl-BE"/>
            </a:p>
          </p:txBody>
        </p:sp>
        <p:sp>
          <p:nvSpPr>
            <p:cNvPr id="335" name="Line 373"/>
            <p:cNvSpPr>
              <a:spLocks noChangeAspect="1" noChangeShapeType="1"/>
            </p:cNvSpPr>
            <p:nvPr/>
          </p:nvSpPr>
          <p:spPr bwMode="auto">
            <a:xfrm>
              <a:off x="1800" y="2670"/>
              <a:ext cx="1" cy="21"/>
            </a:xfrm>
            <a:prstGeom prst="line">
              <a:avLst/>
            </a:prstGeom>
            <a:noFill/>
            <a:ln w="0">
              <a:solidFill>
                <a:srgbClr val="000000"/>
              </a:solidFill>
              <a:round/>
              <a:headEnd/>
              <a:tailEnd/>
            </a:ln>
          </p:spPr>
          <p:txBody>
            <a:bodyPr/>
            <a:lstStyle/>
            <a:p>
              <a:endParaRPr lang="nl-BE"/>
            </a:p>
          </p:txBody>
        </p:sp>
        <p:sp>
          <p:nvSpPr>
            <p:cNvPr id="336" name="Line 374"/>
            <p:cNvSpPr>
              <a:spLocks noChangeAspect="1" noChangeShapeType="1"/>
            </p:cNvSpPr>
            <p:nvPr/>
          </p:nvSpPr>
          <p:spPr bwMode="auto">
            <a:xfrm flipV="1">
              <a:off x="2033" y="3128"/>
              <a:ext cx="1" cy="20"/>
            </a:xfrm>
            <a:prstGeom prst="line">
              <a:avLst/>
            </a:prstGeom>
            <a:noFill/>
            <a:ln w="0">
              <a:solidFill>
                <a:srgbClr val="000000"/>
              </a:solidFill>
              <a:round/>
              <a:headEnd/>
              <a:tailEnd/>
            </a:ln>
          </p:spPr>
          <p:txBody>
            <a:bodyPr/>
            <a:lstStyle/>
            <a:p>
              <a:endParaRPr lang="nl-BE"/>
            </a:p>
          </p:txBody>
        </p:sp>
        <p:sp>
          <p:nvSpPr>
            <p:cNvPr id="337" name="Line 375"/>
            <p:cNvSpPr>
              <a:spLocks noChangeAspect="1" noChangeShapeType="1"/>
            </p:cNvSpPr>
            <p:nvPr/>
          </p:nvSpPr>
          <p:spPr bwMode="auto">
            <a:xfrm>
              <a:off x="2033" y="2670"/>
              <a:ext cx="1" cy="21"/>
            </a:xfrm>
            <a:prstGeom prst="line">
              <a:avLst/>
            </a:prstGeom>
            <a:noFill/>
            <a:ln w="0">
              <a:solidFill>
                <a:srgbClr val="000000"/>
              </a:solidFill>
              <a:round/>
              <a:headEnd/>
              <a:tailEnd/>
            </a:ln>
          </p:spPr>
          <p:txBody>
            <a:bodyPr/>
            <a:lstStyle/>
            <a:p>
              <a:endParaRPr lang="nl-BE"/>
            </a:p>
          </p:txBody>
        </p:sp>
        <p:sp>
          <p:nvSpPr>
            <p:cNvPr id="338" name="Line 376"/>
            <p:cNvSpPr>
              <a:spLocks noChangeAspect="1" noChangeShapeType="1"/>
            </p:cNvSpPr>
            <p:nvPr/>
          </p:nvSpPr>
          <p:spPr bwMode="auto">
            <a:xfrm flipV="1">
              <a:off x="2271" y="3128"/>
              <a:ext cx="1" cy="20"/>
            </a:xfrm>
            <a:prstGeom prst="line">
              <a:avLst/>
            </a:prstGeom>
            <a:noFill/>
            <a:ln w="0">
              <a:solidFill>
                <a:srgbClr val="000000"/>
              </a:solidFill>
              <a:round/>
              <a:headEnd/>
              <a:tailEnd/>
            </a:ln>
          </p:spPr>
          <p:txBody>
            <a:bodyPr/>
            <a:lstStyle/>
            <a:p>
              <a:endParaRPr lang="nl-BE"/>
            </a:p>
          </p:txBody>
        </p:sp>
        <p:sp>
          <p:nvSpPr>
            <p:cNvPr id="339" name="Line 377"/>
            <p:cNvSpPr>
              <a:spLocks noChangeAspect="1" noChangeShapeType="1"/>
            </p:cNvSpPr>
            <p:nvPr/>
          </p:nvSpPr>
          <p:spPr bwMode="auto">
            <a:xfrm>
              <a:off x="2271" y="2670"/>
              <a:ext cx="1" cy="21"/>
            </a:xfrm>
            <a:prstGeom prst="line">
              <a:avLst/>
            </a:prstGeom>
            <a:noFill/>
            <a:ln w="0">
              <a:solidFill>
                <a:srgbClr val="000000"/>
              </a:solidFill>
              <a:round/>
              <a:headEnd/>
              <a:tailEnd/>
            </a:ln>
          </p:spPr>
          <p:txBody>
            <a:bodyPr/>
            <a:lstStyle/>
            <a:p>
              <a:endParaRPr lang="nl-BE"/>
            </a:p>
          </p:txBody>
        </p:sp>
        <p:sp>
          <p:nvSpPr>
            <p:cNvPr id="340" name="Line 378"/>
            <p:cNvSpPr>
              <a:spLocks noChangeAspect="1" noChangeShapeType="1"/>
            </p:cNvSpPr>
            <p:nvPr/>
          </p:nvSpPr>
          <p:spPr bwMode="auto">
            <a:xfrm flipV="1">
              <a:off x="2503" y="3128"/>
              <a:ext cx="1" cy="20"/>
            </a:xfrm>
            <a:prstGeom prst="line">
              <a:avLst/>
            </a:prstGeom>
            <a:noFill/>
            <a:ln w="0">
              <a:solidFill>
                <a:srgbClr val="000000"/>
              </a:solidFill>
              <a:round/>
              <a:headEnd/>
              <a:tailEnd/>
            </a:ln>
          </p:spPr>
          <p:txBody>
            <a:bodyPr/>
            <a:lstStyle/>
            <a:p>
              <a:endParaRPr lang="nl-BE"/>
            </a:p>
          </p:txBody>
        </p:sp>
        <p:sp>
          <p:nvSpPr>
            <p:cNvPr id="341" name="Line 379"/>
            <p:cNvSpPr>
              <a:spLocks noChangeAspect="1" noChangeShapeType="1"/>
            </p:cNvSpPr>
            <p:nvPr/>
          </p:nvSpPr>
          <p:spPr bwMode="auto">
            <a:xfrm>
              <a:off x="2503" y="2670"/>
              <a:ext cx="1" cy="21"/>
            </a:xfrm>
            <a:prstGeom prst="line">
              <a:avLst/>
            </a:prstGeom>
            <a:noFill/>
            <a:ln w="0">
              <a:solidFill>
                <a:srgbClr val="000000"/>
              </a:solidFill>
              <a:round/>
              <a:headEnd/>
              <a:tailEnd/>
            </a:ln>
          </p:spPr>
          <p:txBody>
            <a:bodyPr/>
            <a:lstStyle/>
            <a:p>
              <a:endParaRPr lang="nl-BE"/>
            </a:p>
          </p:txBody>
        </p:sp>
        <p:sp>
          <p:nvSpPr>
            <p:cNvPr id="342" name="Line 380"/>
            <p:cNvSpPr>
              <a:spLocks noChangeAspect="1" noChangeShapeType="1"/>
            </p:cNvSpPr>
            <p:nvPr/>
          </p:nvSpPr>
          <p:spPr bwMode="auto">
            <a:xfrm flipV="1">
              <a:off x="2735" y="3128"/>
              <a:ext cx="1" cy="20"/>
            </a:xfrm>
            <a:prstGeom prst="line">
              <a:avLst/>
            </a:prstGeom>
            <a:noFill/>
            <a:ln w="0">
              <a:solidFill>
                <a:srgbClr val="000000"/>
              </a:solidFill>
              <a:round/>
              <a:headEnd/>
              <a:tailEnd/>
            </a:ln>
          </p:spPr>
          <p:txBody>
            <a:bodyPr/>
            <a:lstStyle/>
            <a:p>
              <a:endParaRPr lang="nl-BE"/>
            </a:p>
          </p:txBody>
        </p:sp>
        <p:sp>
          <p:nvSpPr>
            <p:cNvPr id="343" name="Line 381"/>
            <p:cNvSpPr>
              <a:spLocks noChangeAspect="1" noChangeShapeType="1"/>
            </p:cNvSpPr>
            <p:nvPr/>
          </p:nvSpPr>
          <p:spPr bwMode="auto">
            <a:xfrm>
              <a:off x="2735" y="2670"/>
              <a:ext cx="1" cy="21"/>
            </a:xfrm>
            <a:prstGeom prst="line">
              <a:avLst/>
            </a:prstGeom>
            <a:noFill/>
            <a:ln w="0">
              <a:solidFill>
                <a:srgbClr val="000000"/>
              </a:solidFill>
              <a:round/>
              <a:headEnd/>
              <a:tailEnd/>
            </a:ln>
          </p:spPr>
          <p:txBody>
            <a:bodyPr/>
            <a:lstStyle/>
            <a:p>
              <a:endParaRPr lang="nl-BE"/>
            </a:p>
          </p:txBody>
        </p:sp>
        <p:sp>
          <p:nvSpPr>
            <p:cNvPr id="344" name="Line 382"/>
            <p:cNvSpPr>
              <a:spLocks noChangeAspect="1" noChangeShapeType="1"/>
            </p:cNvSpPr>
            <p:nvPr/>
          </p:nvSpPr>
          <p:spPr bwMode="auto">
            <a:xfrm flipV="1">
              <a:off x="2973" y="3128"/>
              <a:ext cx="1" cy="20"/>
            </a:xfrm>
            <a:prstGeom prst="line">
              <a:avLst/>
            </a:prstGeom>
            <a:noFill/>
            <a:ln w="0">
              <a:solidFill>
                <a:srgbClr val="000000"/>
              </a:solidFill>
              <a:round/>
              <a:headEnd/>
              <a:tailEnd/>
            </a:ln>
          </p:spPr>
          <p:txBody>
            <a:bodyPr/>
            <a:lstStyle/>
            <a:p>
              <a:endParaRPr lang="nl-BE"/>
            </a:p>
          </p:txBody>
        </p:sp>
        <p:sp>
          <p:nvSpPr>
            <p:cNvPr id="345" name="Line 383"/>
            <p:cNvSpPr>
              <a:spLocks noChangeAspect="1" noChangeShapeType="1"/>
            </p:cNvSpPr>
            <p:nvPr/>
          </p:nvSpPr>
          <p:spPr bwMode="auto">
            <a:xfrm>
              <a:off x="2973" y="2670"/>
              <a:ext cx="1" cy="21"/>
            </a:xfrm>
            <a:prstGeom prst="line">
              <a:avLst/>
            </a:prstGeom>
            <a:noFill/>
            <a:ln w="0">
              <a:solidFill>
                <a:srgbClr val="000000"/>
              </a:solidFill>
              <a:round/>
              <a:headEnd/>
              <a:tailEnd/>
            </a:ln>
          </p:spPr>
          <p:txBody>
            <a:bodyPr/>
            <a:lstStyle/>
            <a:p>
              <a:endParaRPr lang="nl-BE"/>
            </a:p>
          </p:txBody>
        </p:sp>
        <p:sp>
          <p:nvSpPr>
            <p:cNvPr id="346" name="Line 384"/>
            <p:cNvSpPr>
              <a:spLocks noChangeAspect="1" noChangeShapeType="1"/>
            </p:cNvSpPr>
            <p:nvPr/>
          </p:nvSpPr>
          <p:spPr bwMode="auto">
            <a:xfrm flipV="1">
              <a:off x="3205" y="3128"/>
              <a:ext cx="1" cy="20"/>
            </a:xfrm>
            <a:prstGeom prst="line">
              <a:avLst/>
            </a:prstGeom>
            <a:noFill/>
            <a:ln w="0">
              <a:solidFill>
                <a:srgbClr val="000000"/>
              </a:solidFill>
              <a:round/>
              <a:headEnd/>
              <a:tailEnd/>
            </a:ln>
          </p:spPr>
          <p:txBody>
            <a:bodyPr/>
            <a:lstStyle/>
            <a:p>
              <a:endParaRPr lang="nl-BE"/>
            </a:p>
          </p:txBody>
        </p:sp>
        <p:sp>
          <p:nvSpPr>
            <p:cNvPr id="347" name="Line 385"/>
            <p:cNvSpPr>
              <a:spLocks noChangeAspect="1" noChangeShapeType="1"/>
            </p:cNvSpPr>
            <p:nvPr/>
          </p:nvSpPr>
          <p:spPr bwMode="auto">
            <a:xfrm>
              <a:off x="3205" y="2670"/>
              <a:ext cx="1" cy="21"/>
            </a:xfrm>
            <a:prstGeom prst="line">
              <a:avLst/>
            </a:prstGeom>
            <a:noFill/>
            <a:ln w="0">
              <a:solidFill>
                <a:srgbClr val="000000"/>
              </a:solidFill>
              <a:round/>
              <a:headEnd/>
              <a:tailEnd/>
            </a:ln>
          </p:spPr>
          <p:txBody>
            <a:bodyPr/>
            <a:lstStyle/>
            <a:p>
              <a:endParaRPr lang="nl-BE"/>
            </a:p>
          </p:txBody>
        </p:sp>
        <p:sp>
          <p:nvSpPr>
            <p:cNvPr id="348" name="Line 386"/>
            <p:cNvSpPr>
              <a:spLocks noChangeAspect="1" noChangeShapeType="1"/>
            </p:cNvSpPr>
            <p:nvPr/>
          </p:nvSpPr>
          <p:spPr bwMode="auto">
            <a:xfrm>
              <a:off x="866" y="3087"/>
              <a:ext cx="22" cy="1"/>
            </a:xfrm>
            <a:prstGeom prst="line">
              <a:avLst/>
            </a:prstGeom>
            <a:noFill/>
            <a:ln w="0">
              <a:solidFill>
                <a:srgbClr val="000000"/>
              </a:solidFill>
              <a:round/>
              <a:headEnd/>
              <a:tailEnd/>
            </a:ln>
          </p:spPr>
          <p:txBody>
            <a:bodyPr/>
            <a:lstStyle/>
            <a:p>
              <a:endParaRPr lang="nl-BE"/>
            </a:p>
          </p:txBody>
        </p:sp>
        <p:sp>
          <p:nvSpPr>
            <p:cNvPr id="349" name="Line 387"/>
            <p:cNvSpPr>
              <a:spLocks noChangeAspect="1" noChangeShapeType="1"/>
            </p:cNvSpPr>
            <p:nvPr/>
          </p:nvSpPr>
          <p:spPr bwMode="auto">
            <a:xfrm flipH="1">
              <a:off x="3184" y="3087"/>
              <a:ext cx="21" cy="1"/>
            </a:xfrm>
            <a:prstGeom prst="line">
              <a:avLst/>
            </a:prstGeom>
            <a:noFill/>
            <a:ln w="0">
              <a:solidFill>
                <a:srgbClr val="000000"/>
              </a:solidFill>
              <a:round/>
              <a:headEnd/>
              <a:tailEnd/>
            </a:ln>
          </p:spPr>
          <p:txBody>
            <a:bodyPr/>
            <a:lstStyle/>
            <a:p>
              <a:endParaRPr lang="nl-BE"/>
            </a:p>
          </p:txBody>
        </p:sp>
        <p:sp>
          <p:nvSpPr>
            <p:cNvPr id="350" name="Rectangle 388"/>
            <p:cNvSpPr>
              <a:spLocks noChangeAspect="1" noChangeArrowheads="1"/>
            </p:cNvSpPr>
            <p:nvPr/>
          </p:nvSpPr>
          <p:spPr bwMode="auto">
            <a:xfrm>
              <a:off x="743" y="3045"/>
              <a:ext cx="122" cy="96"/>
            </a:xfrm>
            <a:prstGeom prst="rect">
              <a:avLst/>
            </a:prstGeom>
            <a:noFill/>
            <a:ln w="9525">
              <a:noFill/>
              <a:miter lim="800000"/>
              <a:headEnd/>
              <a:tailEnd/>
            </a:ln>
          </p:spPr>
          <p:txBody>
            <a:bodyPr wrap="none" lIns="0" tIns="0" rIns="0" bIns="0">
              <a:spAutoFit/>
            </a:bodyPr>
            <a:lstStyle/>
            <a:p>
              <a:pPr eaLnBrk="0" hangingPunct="0"/>
              <a:r>
                <a:rPr lang="en-GB" sz="1000" b="1">
                  <a:solidFill>
                    <a:srgbClr val="000000"/>
                  </a:solidFill>
                  <a:latin typeface="Helvetica" pitchFamily="34" charset="0"/>
                </a:rPr>
                <a:t>900</a:t>
              </a:r>
              <a:endParaRPr lang="en-GB" sz="2800" b="1">
                <a:solidFill>
                  <a:schemeClr val="tx1"/>
                </a:solidFill>
              </a:endParaRPr>
            </a:p>
          </p:txBody>
        </p:sp>
        <p:sp>
          <p:nvSpPr>
            <p:cNvPr id="351" name="Line 389"/>
            <p:cNvSpPr>
              <a:spLocks noChangeAspect="1" noChangeShapeType="1"/>
            </p:cNvSpPr>
            <p:nvPr/>
          </p:nvSpPr>
          <p:spPr bwMode="auto">
            <a:xfrm>
              <a:off x="866" y="2968"/>
              <a:ext cx="22" cy="1"/>
            </a:xfrm>
            <a:prstGeom prst="line">
              <a:avLst/>
            </a:prstGeom>
            <a:noFill/>
            <a:ln w="0">
              <a:solidFill>
                <a:srgbClr val="000000"/>
              </a:solidFill>
              <a:round/>
              <a:headEnd/>
              <a:tailEnd/>
            </a:ln>
          </p:spPr>
          <p:txBody>
            <a:bodyPr/>
            <a:lstStyle/>
            <a:p>
              <a:endParaRPr lang="nl-BE"/>
            </a:p>
          </p:txBody>
        </p:sp>
        <p:sp>
          <p:nvSpPr>
            <p:cNvPr id="352" name="Line 390"/>
            <p:cNvSpPr>
              <a:spLocks noChangeAspect="1" noChangeShapeType="1"/>
            </p:cNvSpPr>
            <p:nvPr/>
          </p:nvSpPr>
          <p:spPr bwMode="auto">
            <a:xfrm flipH="1">
              <a:off x="3184" y="2968"/>
              <a:ext cx="21" cy="1"/>
            </a:xfrm>
            <a:prstGeom prst="line">
              <a:avLst/>
            </a:prstGeom>
            <a:noFill/>
            <a:ln w="0">
              <a:solidFill>
                <a:srgbClr val="000000"/>
              </a:solidFill>
              <a:round/>
              <a:headEnd/>
              <a:tailEnd/>
            </a:ln>
          </p:spPr>
          <p:txBody>
            <a:bodyPr/>
            <a:lstStyle/>
            <a:p>
              <a:endParaRPr lang="nl-BE"/>
            </a:p>
          </p:txBody>
        </p:sp>
        <p:sp>
          <p:nvSpPr>
            <p:cNvPr id="353" name="Rectangle 391"/>
            <p:cNvSpPr>
              <a:spLocks noChangeAspect="1" noChangeArrowheads="1"/>
            </p:cNvSpPr>
            <p:nvPr/>
          </p:nvSpPr>
          <p:spPr bwMode="auto">
            <a:xfrm>
              <a:off x="743" y="2927"/>
              <a:ext cx="122" cy="96"/>
            </a:xfrm>
            <a:prstGeom prst="rect">
              <a:avLst/>
            </a:prstGeom>
            <a:noFill/>
            <a:ln w="9525">
              <a:noFill/>
              <a:miter lim="800000"/>
              <a:headEnd/>
              <a:tailEnd/>
            </a:ln>
          </p:spPr>
          <p:txBody>
            <a:bodyPr wrap="none" lIns="0" tIns="0" rIns="0" bIns="0">
              <a:spAutoFit/>
            </a:bodyPr>
            <a:lstStyle/>
            <a:p>
              <a:pPr eaLnBrk="0" hangingPunct="0"/>
              <a:r>
                <a:rPr lang="en-GB" sz="1000" b="1">
                  <a:solidFill>
                    <a:srgbClr val="000000"/>
                  </a:solidFill>
                  <a:latin typeface="Helvetica" pitchFamily="34" charset="0"/>
                </a:rPr>
                <a:t>901</a:t>
              </a:r>
              <a:endParaRPr lang="en-GB" sz="2800" b="1">
                <a:solidFill>
                  <a:schemeClr val="tx1"/>
                </a:solidFill>
              </a:endParaRPr>
            </a:p>
          </p:txBody>
        </p:sp>
        <p:sp>
          <p:nvSpPr>
            <p:cNvPr id="354" name="Line 392"/>
            <p:cNvSpPr>
              <a:spLocks noChangeAspect="1" noChangeShapeType="1"/>
            </p:cNvSpPr>
            <p:nvPr/>
          </p:nvSpPr>
          <p:spPr bwMode="auto">
            <a:xfrm>
              <a:off x="866" y="2850"/>
              <a:ext cx="22" cy="1"/>
            </a:xfrm>
            <a:prstGeom prst="line">
              <a:avLst/>
            </a:prstGeom>
            <a:noFill/>
            <a:ln w="0">
              <a:solidFill>
                <a:srgbClr val="000000"/>
              </a:solidFill>
              <a:round/>
              <a:headEnd/>
              <a:tailEnd/>
            </a:ln>
          </p:spPr>
          <p:txBody>
            <a:bodyPr/>
            <a:lstStyle/>
            <a:p>
              <a:endParaRPr lang="nl-BE"/>
            </a:p>
          </p:txBody>
        </p:sp>
        <p:sp>
          <p:nvSpPr>
            <p:cNvPr id="355" name="Line 393"/>
            <p:cNvSpPr>
              <a:spLocks noChangeAspect="1" noChangeShapeType="1"/>
            </p:cNvSpPr>
            <p:nvPr/>
          </p:nvSpPr>
          <p:spPr bwMode="auto">
            <a:xfrm flipH="1">
              <a:off x="3184" y="2850"/>
              <a:ext cx="21" cy="1"/>
            </a:xfrm>
            <a:prstGeom prst="line">
              <a:avLst/>
            </a:prstGeom>
            <a:noFill/>
            <a:ln w="0">
              <a:solidFill>
                <a:srgbClr val="000000"/>
              </a:solidFill>
              <a:round/>
              <a:headEnd/>
              <a:tailEnd/>
            </a:ln>
          </p:spPr>
          <p:txBody>
            <a:bodyPr/>
            <a:lstStyle/>
            <a:p>
              <a:endParaRPr lang="nl-BE"/>
            </a:p>
          </p:txBody>
        </p:sp>
        <p:sp>
          <p:nvSpPr>
            <p:cNvPr id="356" name="Rectangle 394"/>
            <p:cNvSpPr>
              <a:spLocks noChangeAspect="1" noChangeArrowheads="1"/>
            </p:cNvSpPr>
            <p:nvPr/>
          </p:nvSpPr>
          <p:spPr bwMode="auto">
            <a:xfrm>
              <a:off x="743" y="2809"/>
              <a:ext cx="122" cy="96"/>
            </a:xfrm>
            <a:prstGeom prst="rect">
              <a:avLst/>
            </a:prstGeom>
            <a:noFill/>
            <a:ln w="9525">
              <a:noFill/>
              <a:miter lim="800000"/>
              <a:headEnd/>
              <a:tailEnd/>
            </a:ln>
          </p:spPr>
          <p:txBody>
            <a:bodyPr wrap="none" lIns="0" tIns="0" rIns="0" bIns="0">
              <a:spAutoFit/>
            </a:bodyPr>
            <a:lstStyle/>
            <a:p>
              <a:pPr eaLnBrk="0" hangingPunct="0"/>
              <a:r>
                <a:rPr lang="en-GB" sz="1000" b="1">
                  <a:solidFill>
                    <a:srgbClr val="000000"/>
                  </a:solidFill>
                  <a:latin typeface="Helvetica" pitchFamily="34" charset="0"/>
                </a:rPr>
                <a:t>902</a:t>
              </a:r>
              <a:endParaRPr lang="en-GB" sz="2800" b="1">
                <a:solidFill>
                  <a:schemeClr val="tx1"/>
                </a:solidFill>
              </a:endParaRPr>
            </a:p>
          </p:txBody>
        </p:sp>
        <p:sp>
          <p:nvSpPr>
            <p:cNvPr id="357" name="Line 395"/>
            <p:cNvSpPr>
              <a:spLocks noChangeAspect="1" noChangeShapeType="1"/>
            </p:cNvSpPr>
            <p:nvPr/>
          </p:nvSpPr>
          <p:spPr bwMode="auto">
            <a:xfrm>
              <a:off x="866" y="2732"/>
              <a:ext cx="22" cy="1"/>
            </a:xfrm>
            <a:prstGeom prst="line">
              <a:avLst/>
            </a:prstGeom>
            <a:noFill/>
            <a:ln w="0">
              <a:solidFill>
                <a:srgbClr val="000000"/>
              </a:solidFill>
              <a:round/>
              <a:headEnd/>
              <a:tailEnd/>
            </a:ln>
          </p:spPr>
          <p:txBody>
            <a:bodyPr/>
            <a:lstStyle/>
            <a:p>
              <a:endParaRPr lang="nl-BE"/>
            </a:p>
          </p:txBody>
        </p:sp>
        <p:sp>
          <p:nvSpPr>
            <p:cNvPr id="358" name="Line 396"/>
            <p:cNvSpPr>
              <a:spLocks noChangeAspect="1" noChangeShapeType="1"/>
            </p:cNvSpPr>
            <p:nvPr/>
          </p:nvSpPr>
          <p:spPr bwMode="auto">
            <a:xfrm flipH="1">
              <a:off x="3184" y="2732"/>
              <a:ext cx="21" cy="1"/>
            </a:xfrm>
            <a:prstGeom prst="line">
              <a:avLst/>
            </a:prstGeom>
            <a:noFill/>
            <a:ln w="0">
              <a:solidFill>
                <a:srgbClr val="000000"/>
              </a:solidFill>
              <a:round/>
              <a:headEnd/>
              <a:tailEnd/>
            </a:ln>
          </p:spPr>
          <p:txBody>
            <a:bodyPr/>
            <a:lstStyle/>
            <a:p>
              <a:endParaRPr lang="nl-BE"/>
            </a:p>
          </p:txBody>
        </p:sp>
        <p:sp>
          <p:nvSpPr>
            <p:cNvPr id="359" name="Rectangle 397"/>
            <p:cNvSpPr>
              <a:spLocks noChangeAspect="1" noChangeArrowheads="1"/>
            </p:cNvSpPr>
            <p:nvPr/>
          </p:nvSpPr>
          <p:spPr bwMode="auto">
            <a:xfrm>
              <a:off x="743" y="2690"/>
              <a:ext cx="122" cy="96"/>
            </a:xfrm>
            <a:prstGeom prst="rect">
              <a:avLst/>
            </a:prstGeom>
            <a:noFill/>
            <a:ln w="9525">
              <a:noFill/>
              <a:miter lim="800000"/>
              <a:headEnd/>
              <a:tailEnd/>
            </a:ln>
          </p:spPr>
          <p:txBody>
            <a:bodyPr wrap="none" lIns="0" tIns="0" rIns="0" bIns="0">
              <a:spAutoFit/>
            </a:bodyPr>
            <a:lstStyle/>
            <a:p>
              <a:pPr eaLnBrk="0" hangingPunct="0"/>
              <a:r>
                <a:rPr lang="en-GB" sz="1000" b="1">
                  <a:solidFill>
                    <a:srgbClr val="000000"/>
                  </a:solidFill>
                  <a:latin typeface="Helvetica" pitchFamily="34" charset="0"/>
                </a:rPr>
                <a:t>903</a:t>
              </a:r>
              <a:endParaRPr lang="en-GB" sz="2800" b="1">
                <a:solidFill>
                  <a:schemeClr val="tx1"/>
                </a:solidFill>
              </a:endParaRPr>
            </a:p>
          </p:txBody>
        </p:sp>
        <p:sp>
          <p:nvSpPr>
            <p:cNvPr id="360" name="Line 398"/>
            <p:cNvSpPr>
              <a:spLocks noChangeAspect="1" noChangeShapeType="1"/>
            </p:cNvSpPr>
            <p:nvPr/>
          </p:nvSpPr>
          <p:spPr bwMode="auto">
            <a:xfrm>
              <a:off x="866" y="2670"/>
              <a:ext cx="2339" cy="1"/>
            </a:xfrm>
            <a:prstGeom prst="line">
              <a:avLst/>
            </a:prstGeom>
            <a:noFill/>
            <a:ln w="0">
              <a:solidFill>
                <a:srgbClr val="000000"/>
              </a:solidFill>
              <a:round/>
              <a:headEnd/>
              <a:tailEnd/>
            </a:ln>
          </p:spPr>
          <p:txBody>
            <a:bodyPr/>
            <a:lstStyle/>
            <a:p>
              <a:endParaRPr lang="nl-BE"/>
            </a:p>
          </p:txBody>
        </p:sp>
        <p:sp>
          <p:nvSpPr>
            <p:cNvPr id="361" name="Line 399"/>
            <p:cNvSpPr>
              <a:spLocks noChangeAspect="1" noChangeShapeType="1"/>
            </p:cNvSpPr>
            <p:nvPr/>
          </p:nvSpPr>
          <p:spPr bwMode="auto">
            <a:xfrm>
              <a:off x="866" y="3148"/>
              <a:ext cx="2339" cy="1"/>
            </a:xfrm>
            <a:prstGeom prst="line">
              <a:avLst/>
            </a:prstGeom>
            <a:noFill/>
            <a:ln w="0">
              <a:solidFill>
                <a:srgbClr val="000000"/>
              </a:solidFill>
              <a:round/>
              <a:headEnd/>
              <a:tailEnd/>
            </a:ln>
          </p:spPr>
          <p:txBody>
            <a:bodyPr/>
            <a:lstStyle/>
            <a:p>
              <a:endParaRPr lang="nl-BE"/>
            </a:p>
          </p:txBody>
        </p:sp>
        <p:sp>
          <p:nvSpPr>
            <p:cNvPr id="362" name="Line 400"/>
            <p:cNvSpPr>
              <a:spLocks noChangeAspect="1" noChangeShapeType="1"/>
            </p:cNvSpPr>
            <p:nvPr/>
          </p:nvSpPr>
          <p:spPr bwMode="auto">
            <a:xfrm flipV="1">
              <a:off x="866" y="2670"/>
              <a:ext cx="1" cy="478"/>
            </a:xfrm>
            <a:prstGeom prst="line">
              <a:avLst/>
            </a:prstGeom>
            <a:noFill/>
            <a:ln w="0">
              <a:solidFill>
                <a:srgbClr val="000000"/>
              </a:solidFill>
              <a:round/>
              <a:headEnd/>
              <a:tailEnd/>
            </a:ln>
          </p:spPr>
          <p:txBody>
            <a:bodyPr/>
            <a:lstStyle/>
            <a:p>
              <a:endParaRPr lang="nl-BE"/>
            </a:p>
          </p:txBody>
        </p:sp>
        <p:sp>
          <p:nvSpPr>
            <p:cNvPr id="363" name="Freeform 401"/>
            <p:cNvSpPr>
              <a:spLocks noChangeAspect="1"/>
            </p:cNvSpPr>
            <p:nvPr/>
          </p:nvSpPr>
          <p:spPr bwMode="auto">
            <a:xfrm>
              <a:off x="866" y="2819"/>
              <a:ext cx="2339" cy="319"/>
            </a:xfrm>
            <a:custGeom>
              <a:avLst/>
              <a:gdLst/>
              <a:ahLst/>
              <a:cxnLst>
                <a:cxn ang="0">
                  <a:pos x="42" y="90"/>
                </a:cxn>
                <a:cxn ang="0">
                  <a:pos x="78" y="6"/>
                </a:cxn>
                <a:cxn ang="0">
                  <a:pos x="132" y="54"/>
                </a:cxn>
                <a:cxn ang="0">
                  <a:pos x="174" y="126"/>
                </a:cxn>
                <a:cxn ang="0">
                  <a:pos x="222" y="144"/>
                </a:cxn>
                <a:cxn ang="0">
                  <a:pos x="270" y="240"/>
                </a:cxn>
                <a:cxn ang="0">
                  <a:pos x="318" y="300"/>
                </a:cxn>
                <a:cxn ang="0">
                  <a:pos x="354" y="324"/>
                </a:cxn>
                <a:cxn ang="0">
                  <a:pos x="408" y="276"/>
                </a:cxn>
                <a:cxn ang="0">
                  <a:pos x="450" y="198"/>
                </a:cxn>
                <a:cxn ang="0">
                  <a:pos x="492" y="156"/>
                </a:cxn>
                <a:cxn ang="0">
                  <a:pos x="540" y="180"/>
                </a:cxn>
                <a:cxn ang="0">
                  <a:pos x="582" y="144"/>
                </a:cxn>
                <a:cxn ang="0">
                  <a:pos x="624" y="204"/>
                </a:cxn>
                <a:cxn ang="0">
                  <a:pos x="672" y="198"/>
                </a:cxn>
                <a:cxn ang="0">
                  <a:pos x="720" y="204"/>
                </a:cxn>
                <a:cxn ang="0">
                  <a:pos x="762" y="186"/>
                </a:cxn>
                <a:cxn ang="0">
                  <a:pos x="804" y="222"/>
                </a:cxn>
                <a:cxn ang="0">
                  <a:pos x="852" y="228"/>
                </a:cxn>
                <a:cxn ang="0">
                  <a:pos x="888" y="132"/>
                </a:cxn>
                <a:cxn ang="0">
                  <a:pos x="930" y="120"/>
                </a:cxn>
                <a:cxn ang="0">
                  <a:pos x="972" y="72"/>
                </a:cxn>
                <a:cxn ang="0">
                  <a:pos x="1020" y="102"/>
                </a:cxn>
                <a:cxn ang="0">
                  <a:pos x="1062" y="36"/>
                </a:cxn>
                <a:cxn ang="0">
                  <a:pos x="1092" y="48"/>
                </a:cxn>
                <a:cxn ang="0">
                  <a:pos x="1134" y="96"/>
                </a:cxn>
                <a:cxn ang="0">
                  <a:pos x="1183" y="114"/>
                </a:cxn>
                <a:cxn ang="0">
                  <a:pos x="1231" y="126"/>
                </a:cxn>
                <a:cxn ang="0">
                  <a:pos x="1273" y="84"/>
                </a:cxn>
                <a:cxn ang="0">
                  <a:pos x="1309" y="114"/>
                </a:cxn>
                <a:cxn ang="0">
                  <a:pos x="1351" y="180"/>
                </a:cxn>
                <a:cxn ang="0">
                  <a:pos x="1387" y="288"/>
                </a:cxn>
                <a:cxn ang="0">
                  <a:pos x="1429" y="216"/>
                </a:cxn>
                <a:cxn ang="0">
                  <a:pos x="1465" y="174"/>
                </a:cxn>
                <a:cxn ang="0">
                  <a:pos x="1507" y="174"/>
                </a:cxn>
                <a:cxn ang="0">
                  <a:pos x="1543" y="174"/>
                </a:cxn>
                <a:cxn ang="0">
                  <a:pos x="1579" y="168"/>
                </a:cxn>
                <a:cxn ang="0">
                  <a:pos x="1621" y="180"/>
                </a:cxn>
                <a:cxn ang="0">
                  <a:pos x="1669" y="186"/>
                </a:cxn>
                <a:cxn ang="0">
                  <a:pos x="1705" y="162"/>
                </a:cxn>
                <a:cxn ang="0">
                  <a:pos x="1747" y="90"/>
                </a:cxn>
                <a:cxn ang="0">
                  <a:pos x="1777" y="150"/>
                </a:cxn>
                <a:cxn ang="0">
                  <a:pos x="1819" y="186"/>
                </a:cxn>
                <a:cxn ang="0">
                  <a:pos x="1861" y="228"/>
                </a:cxn>
                <a:cxn ang="0">
                  <a:pos x="1909" y="228"/>
                </a:cxn>
                <a:cxn ang="0">
                  <a:pos x="1963" y="234"/>
                </a:cxn>
                <a:cxn ang="0">
                  <a:pos x="2005" y="270"/>
                </a:cxn>
                <a:cxn ang="0">
                  <a:pos x="2047" y="312"/>
                </a:cxn>
                <a:cxn ang="0">
                  <a:pos x="2083" y="336"/>
                </a:cxn>
                <a:cxn ang="0">
                  <a:pos x="2119" y="288"/>
                </a:cxn>
                <a:cxn ang="0">
                  <a:pos x="2155" y="210"/>
                </a:cxn>
                <a:cxn ang="0">
                  <a:pos x="2197" y="90"/>
                </a:cxn>
                <a:cxn ang="0">
                  <a:pos x="2233" y="72"/>
                </a:cxn>
                <a:cxn ang="0">
                  <a:pos x="2287" y="78"/>
                </a:cxn>
                <a:cxn ang="0">
                  <a:pos x="2323" y="96"/>
                </a:cxn>
                <a:cxn ang="0">
                  <a:pos x="2365" y="90"/>
                </a:cxn>
                <a:cxn ang="0">
                  <a:pos x="2401" y="144"/>
                </a:cxn>
                <a:cxn ang="0">
                  <a:pos x="2443" y="156"/>
                </a:cxn>
                <a:cxn ang="0">
                  <a:pos x="2491" y="162"/>
                </a:cxn>
                <a:cxn ang="0">
                  <a:pos x="2539" y="96"/>
                </a:cxn>
                <a:cxn ang="0">
                  <a:pos x="2581" y="42"/>
                </a:cxn>
              </a:cxnLst>
              <a:rect l="0" t="0" r="r" b="b"/>
              <a:pathLst>
                <a:path w="2599" h="372">
                  <a:moveTo>
                    <a:pt x="0" y="126"/>
                  </a:moveTo>
                  <a:lnTo>
                    <a:pt x="6" y="120"/>
                  </a:lnTo>
                  <a:lnTo>
                    <a:pt x="6" y="132"/>
                  </a:lnTo>
                  <a:lnTo>
                    <a:pt x="12" y="114"/>
                  </a:lnTo>
                  <a:lnTo>
                    <a:pt x="12" y="126"/>
                  </a:lnTo>
                  <a:lnTo>
                    <a:pt x="18" y="120"/>
                  </a:lnTo>
                  <a:lnTo>
                    <a:pt x="18" y="126"/>
                  </a:lnTo>
                  <a:lnTo>
                    <a:pt x="18" y="108"/>
                  </a:lnTo>
                  <a:lnTo>
                    <a:pt x="24" y="114"/>
                  </a:lnTo>
                  <a:lnTo>
                    <a:pt x="30" y="108"/>
                  </a:lnTo>
                  <a:lnTo>
                    <a:pt x="36" y="114"/>
                  </a:lnTo>
                  <a:lnTo>
                    <a:pt x="36" y="96"/>
                  </a:lnTo>
                  <a:lnTo>
                    <a:pt x="42" y="90"/>
                  </a:lnTo>
                  <a:lnTo>
                    <a:pt x="42" y="78"/>
                  </a:lnTo>
                  <a:lnTo>
                    <a:pt x="48" y="84"/>
                  </a:lnTo>
                  <a:lnTo>
                    <a:pt x="54" y="78"/>
                  </a:lnTo>
                  <a:lnTo>
                    <a:pt x="54" y="72"/>
                  </a:lnTo>
                  <a:lnTo>
                    <a:pt x="60" y="78"/>
                  </a:lnTo>
                  <a:lnTo>
                    <a:pt x="60" y="54"/>
                  </a:lnTo>
                  <a:lnTo>
                    <a:pt x="60" y="66"/>
                  </a:lnTo>
                  <a:lnTo>
                    <a:pt x="66" y="60"/>
                  </a:lnTo>
                  <a:lnTo>
                    <a:pt x="66" y="42"/>
                  </a:lnTo>
                  <a:lnTo>
                    <a:pt x="72" y="42"/>
                  </a:lnTo>
                  <a:lnTo>
                    <a:pt x="72" y="24"/>
                  </a:lnTo>
                  <a:lnTo>
                    <a:pt x="78" y="18"/>
                  </a:lnTo>
                  <a:lnTo>
                    <a:pt x="78" y="6"/>
                  </a:lnTo>
                  <a:lnTo>
                    <a:pt x="84" y="0"/>
                  </a:lnTo>
                  <a:lnTo>
                    <a:pt x="84" y="30"/>
                  </a:lnTo>
                  <a:lnTo>
                    <a:pt x="90" y="36"/>
                  </a:lnTo>
                  <a:lnTo>
                    <a:pt x="90" y="30"/>
                  </a:lnTo>
                  <a:lnTo>
                    <a:pt x="96" y="24"/>
                  </a:lnTo>
                  <a:lnTo>
                    <a:pt x="102" y="30"/>
                  </a:lnTo>
                  <a:lnTo>
                    <a:pt x="102" y="42"/>
                  </a:lnTo>
                  <a:lnTo>
                    <a:pt x="108" y="48"/>
                  </a:lnTo>
                  <a:lnTo>
                    <a:pt x="114" y="48"/>
                  </a:lnTo>
                  <a:lnTo>
                    <a:pt x="114" y="36"/>
                  </a:lnTo>
                  <a:lnTo>
                    <a:pt x="120" y="42"/>
                  </a:lnTo>
                  <a:lnTo>
                    <a:pt x="126" y="48"/>
                  </a:lnTo>
                  <a:lnTo>
                    <a:pt x="132" y="54"/>
                  </a:lnTo>
                  <a:lnTo>
                    <a:pt x="132" y="78"/>
                  </a:lnTo>
                  <a:lnTo>
                    <a:pt x="138" y="84"/>
                  </a:lnTo>
                  <a:lnTo>
                    <a:pt x="138" y="72"/>
                  </a:lnTo>
                  <a:lnTo>
                    <a:pt x="144" y="66"/>
                  </a:lnTo>
                  <a:lnTo>
                    <a:pt x="144" y="78"/>
                  </a:lnTo>
                  <a:lnTo>
                    <a:pt x="150" y="90"/>
                  </a:lnTo>
                  <a:lnTo>
                    <a:pt x="150" y="102"/>
                  </a:lnTo>
                  <a:lnTo>
                    <a:pt x="156" y="96"/>
                  </a:lnTo>
                  <a:lnTo>
                    <a:pt x="162" y="102"/>
                  </a:lnTo>
                  <a:lnTo>
                    <a:pt x="162" y="120"/>
                  </a:lnTo>
                  <a:lnTo>
                    <a:pt x="168" y="132"/>
                  </a:lnTo>
                  <a:lnTo>
                    <a:pt x="174" y="120"/>
                  </a:lnTo>
                  <a:lnTo>
                    <a:pt x="174" y="126"/>
                  </a:lnTo>
                  <a:lnTo>
                    <a:pt x="180" y="114"/>
                  </a:lnTo>
                  <a:lnTo>
                    <a:pt x="180" y="108"/>
                  </a:lnTo>
                  <a:lnTo>
                    <a:pt x="186" y="126"/>
                  </a:lnTo>
                  <a:lnTo>
                    <a:pt x="186" y="138"/>
                  </a:lnTo>
                  <a:lnTo>
                    <a:pt x="192" y="138"/>
                  </a:lnTo>
                  <a:lnTo>
                    <a:pt x="198" y="144"/>
                  </a:lnTo>
                  <a:lnTo>
                    <a:pt x="198" y="150"/>
                  </a:lnTo>
                  <a:lnTo>
                    <a:pt x="204" y="144"/>
                  </a:lnTo>
                  <a:lnTo>
                    <a:pt x="204" y="156"/>
                  </a:lnTo>
                  <a:lnTo>
                    <a:pt x="210" y="150"/>
                  </a:lnTo>
                  <a:lnTo>
                    <a:pt x="216" y="144"/>
                  </a:lnTo>
                  <a:lnTo>
                    <a:pt x="222" y="138"/>
                  </a:lnTo>
                  <a:lnTo>
                    <a:pt x="222" y="144"/>
                  </a:lnTo>
                  <a:lnTo>
                    <a:pt x="228" y="150"/>
                  </a:lnTo>
                  <a:lnTo>
                    <a:pt x="234" y="144"/>
                  </a:lnTo>
                  <a:lnTo>
                    <a:pt x="240" y="144"/>
                  </a:lnTo>
                  <a:lnTo>
                    <a:pt x="240" y="162"/>
                  </a:lnTo>
                  <a:lnTo>
                    <a:pt x="246" y="168"/>
                  </a:lnTo>
                  <a:lnTo>
                    <a:pt x="252" y="162"/>
                  </a:lnTo>
                  <a:lnTo>
                    <a:pt x="252" y="168"/>
                  </a:lnTo>
                  <a:lnTo>
                    <a:pt x="252" y="174"/>
                  </a:lnTo>
                  <a:lnTo>
                    <a:pt x="258" y="180"/>
                  </a:lnTo>
                  <a:lnTo>
                    <a:pt x="258" y="204"/>
                  </a:lnTo>
                  <a:lnTo>
                    <a:pt x="264" y="228"/>
                  </a:lnTo>
                  <a:lnTo>
                    <a:pt x="270" y="234"/>
                  </a:lnTo>
                  <a:lnTo>
                    <a:pt x="270" y="240"/>
                  </a:lnTo>
                  <a:lnTo>
                    <a:pt x="276" y="228"/>
                  </a:lnTo>
                  <a:lnTo>
                    <a:pt x="276" y="246"/>
                  </a:lnTo>
                  <a:lnTo>
                    <a:pt x="282" y="258"/>
                  </a:lnTo>
                  <a:lnTo>
                    <a:pt x="288" y="252"/>
                  </a:lnTo>
                  <a:lnTo>
                    <a:pt x="294" y="264"/>
                  </a:lnTo>
                  <a:lnTo>
                    <a:pt x="294" y="282"/>
                  </a:lnTo>
                  <a:lnTo>
                    <a:pt x="294" y="288"/>
                  </a:lnTo>
                  <a:lnTo>
                    <a:pt x="300" y="294"/>
                  </a:lnTo>
                  <a:lnTo>
                    <a:pt x="306" y="294"/>
                  </a:lnTo>
                  <a:lnTo>
                    <a:pt x="306" y="282"/>
                  </a:lnTo>
                  <a:lnTo>
                    <a:pt x="312" y="282"/>
                  </a:lnTo>
                  <a:lnTo>
                    <a:pt x="312" y="294"/>
                  </a:lnTo>
                  <a:lnTo>
                    <a:pt x="318" y="300"/>
                  </a:lnTo>
                  <a:lnTo>
                    <a:pt x="324" y="294"/>
                  </a:lnTo>
                  <a:lnTo>
                    <a:pt x="324" y="282"/>
                  </a:lnTo>
                  <a:lnTo>
                    <a:pt x="330" y="276"/>
                  </a:lnTo>
                  <a:lnTo>
                    <a:pt x="330" y="264"/>
                  </a:lnTo>
                  <a:lnTo>
                    <a:pt x="330" y="276"/>
                  </a:lnTo>
                  <a:lnTo>
                    <a:pt x="336" y="276"/>
                  </a:lnTo>
                  <a:lnTo>
                    <a:pt x="336" y="288"/>
                  </a:lnTo>
                  <a:lnTo>
                    <a:pt x="342" y="294"/>
                  </a:lnTo>
                  <a:lnTo>
                    <a:pt x="342" y="282"/>
                  </a:lnTo>
                  <a:lnTo>
                    <a:pt x="348" y="294"/>
                  </a:lnTo>
                  <a:lnTo>
                    <a:pt x="348" y="306"/>
                  </a:lnTo>
                  <a:lnTo>
                    <a:pt x="354" y="312"/>
                  </a:lnTo>
                  <a:lnTo>
                    <a:pt x="354" y="324"/>
                  </a:lnTo>
                  <a:lnTo>
                    <a:pt x="360" y="324"/>
                  </a:lnTo>
                  <a:lnTo>
                    <a:pt x="360" y="336"/>
                  </a:lnTo>
                  <a:lnTo>
                    <a:pt x="366" y="342"/>
                  </a:lnTo>
                  <a:lnTo>
                    <a:pt x="372" y="336"/>
                  </a:lnTo>
                  <a:lnTo>
                    <a:pt x="372" y="330"/>
                  </a:lnTo>
                  <a:lnTo>
                    <a:pt x="372" y="312"/>
                  </a:lnTo>
                  <a:lnTo>
                    <a:pt x="378" y="300"/>
                  </a:lnTo>
                  <a:lnTo>
                    <a:pt x="384" y="294"/>
                  </a:lnTo>
                  <a:lnTo>
                    <a:pt x="390" y="282"/>
                  </a:lnTo>
                  <a:lnTo>
                    <a:pt x="390" y="288"/>
                  </a:lnTo>
                  <a:lnTo>
                    <a:pt x="396" y="282"/>
                  </a:lnTo>
                  <a:lnTo>
                    <a:pt x="402" y="288"/>
                  </a:lnTo>
                  <a:lnTo>
                    <a:pt x="408" y="276"/>
                  </a:lnTo>
                  <a:lnTo>
                    <a:pt x="408" y="282"/>
                  </a:lnTo>
                  <a:lnTo>
                    <a:pt x="414" y="264"/>
                  </a:lnTo>
                  <a:lnTo>
                    <a:pt x="414" y="252"/>
                  </a:lnTo>
                  <a:lnTo>
                    <a:pt x="420" y="246"/>
                  </a:lnTo>
                  <a:lnTo>
                    <a:pt x="420" y="240"/>
                  </a:lnTo>
                  <a:lnTo>
                    <a:pt x="426" y="246"/>
                  </a:lnTo>
                  <a:lnTo>
                    <a:pt x="432" y="240"/>
                  </a:lnTo>
                  <a:lnTo>
                    <a:pt x="432" y="228"/>
                  </a:lnTo>
                  <a:lnTo>
                    <a:pt x="438" y="234"/>
                  </a:lnTo>
                  <a:lnTo>
                    <a:pt x="438" y="222"/>
                  </a:lnTo>
                  <a:lnTo>
                    <a:pt x="444" y="204"/>
                  </a:lnTo>
                  <a:lnTo>
                    <a:pt x="444" y="192"/>
                  </a:lnTo>
                  <a:lnTo>
                    <a:pt x="450" y="198"/>
                  </a:lnTo>
                  <a:lnTo>
                    <a:pt x="450" y="204"/>
                  </a:lnTo>
                  <a:lnTo>
                    <a:pt x="450" y="222"/>
                  </a:lnTo>
                  <a:lnTo>
                    <a:pt x="456" y="234"/>
                  </a:lnTo>
                  <a:lnTo>
                    <a:pt x="462" y="240"/>
                  </a:lnTo>
                  <a:lnTo>
                    <a:pt x="462" y="228"/>
                  </a:lnTo>
                  <a:lnTo>
                    <a:pt x="468" y="222"/>
                  </a:lnTo>
                  <a:lnTo>
                    <a:pt x="468" y="216"/>
                  </a:lnTo>
                  <a:lnTo>
                    <a:pt x="474" y="198"/>
                  </a:lnTo>
                  <a:lnTo>
                    <a:pt x="480" y="180"/>
                  </a:lnTo>
                  <a:lnTo>
                    <a:pt x="480" y="168"/>
                  </a:lnTo>
                  <a:lnTo>
                    <a:pt x="486" y="174"/>
                  </a:lnTo>
                  <a:lnTo>
                    <a:pt x="486" y="162"/>
                  </a:lnTo>
                  <a:lnTo>
                    <a:pt x="492" y="156"/>
                  </a:lnTo>
                  <a:lnTo>
                    <a:pt x="498" y="156"/>
                  </a:lnTo>
                  <a:lnTo>
                    <a:pt x="498" y="144"/>
                  </a:lnTo>
                  <a:lnTo>
                    <a:pt x="504" y="144"/>
                  </a:lnTo>
                  <a:lnTo>
                    <a:pt x="510" y="156"/>
                  </a:lnTo>
                  <a:lnTo>
                    <a:pt x="510" y="162"/>
                  </a:lnTo>
                  <a:lnTo>
                    <a:pt x="516" y="168"/>
                  </a:lnTo>
                  <a:lnTo>
                    <a:pt x="516" y="174"/>
                  </a:lnTo>
                  <a:lnTo>
                    <a:pt x="522" y="186"/>
                  </a:lnTo>
                  <a:lnTo>
                    <a:pt x="528" y="180"/>
                  </a:lnTo>
                  <a:lnTo>
                    <a:pt x="528" y="186"/>
                  </a:lnTo>
                  <a:lnTo>
                    <a:pt x="534" y="210"/>
                  </a:lnTo>
                  <a:lnTo>
                    <a:pt x="534" y="192"/>
                  </a:lnTo>
                  <a:lnTo>
                    <a:pt x="540" y="180"/>
                  </a:lnTo>
                  <a:lnTo>
                    <a:pt x="540" y="192"/>
                  </a:lnTo>
                  <a:lnTo>
                    <a:pt x="546" y="180"/>
                  </a:lnTo>
                  <a:lnTo>
                    <a:pt x="546" y="174"/>
                  </a:lnTo>
                  <a:lnTo>
                    <a:pt x="546" y="162"/>
                  </a:lnTo>
                  <a:lnTo>
                    <a:pt x="552" y="150"/>
                  </a:lnTo>
                  <a:lnTo>
                    <a:pt x="558" y="132"/>
                  </a:lnTo>
                  <a:lnTo>
                    <a:pt x="564" y="126"/>
                  </a:lnTo>
                  <a:lnTo>
                    <a:pt x="564" y="120"/>
                  </a:lnTo>
                  <a:lnTo>
                    <a:pt x="570" y="138"/>
                  </a:lnTo>
                  <a:lnTo>
                    <a:pt x="570" y="132"/>
                  </a:lnTo>
                  <a:lnTo>
                    <a:pt x="576" y="144"/>
                  </a:lnTo>
                  <a:lnTo>
                    <a:pt x="576" y="138"/>
                  </a:lnTo>
                  <a:lnTo>
                    <a:pt x="582" y="144"/>
                  </a:lnTo>
                  <a:lnTo>
                    <a:pt x="588" y="150"/>
                  </a:lnTo>
                  <a:lnTo>
                    <a:pt x="588" y="162"/>
                  </a:lnTo>
                  <a:lnTo>
                    <a:pt x="594" y="186"/>
                  </a:lnTo>
                  <a:lnTo>
                    <a:pt x="594" y="180"/>
                  </a:lnTo>
                  <a:lnTo>
                    <a:pt x="600" y="186"/>
                  </a:lnTo>
                  <a:lnTo>
                    <a:pt x="606" y="180"/>
                  </a:lnTo>
                  <a:lnTo>
                    <a:pt x="606" y="174"/>
                  </a:lnTo>
                  <a:lnTo>
                    <a:pt x="612" y="168"/>
                  </a:lnTo>
                  <a:lnTo>
                    <a:pt x="612" y="162"/>
                  </a:lnTo>
                  <a:lnTo>
                    <a:pt x="618" y="174"/>
                  </a:lnTo>
                  <a:lnTo>
                    <a:pt x="618" y="186"/>
                  </a:lnTo>
                  <a:lnTo>
                    <a:pt x="624" y="186"/>
                  </a:lnTo>
                  <a:lnTo>
                    <a:pt x="624" y="204"/>
                  </a:lnTo>
                  <a:lnTo>
                    <a:pt x="630" y="210"/>
                  </a:lnTo>
                  <a:lnTo>
                    <a:pt x="630" y="216"/>
                  </a:lnTo>
                  <a:lnTo>
                    <a:pt x="636" y="222"/>
                  </a:lnTo>
                  <a:lnTo>
                    <a:pt x="642" y="210"/>
                  </a:lnTo>
                  <a:lnTo>
                    <a:pt x="642" y="198"/>
                  </a:lnTo>
                  <a:lnTo>
                    <a:pt x="648" y="192"/>
                  </a:lnTo>
                  <a:lnTo>
                    <a:pt x="648" y="186"/>
                  </a:lnTo>
                  <a:lnTo>
                    <a:pt x="654" y="192"/>
                  </a:lnTo>
                  <a:lnTo>
                    <a:pt x="660" y="198"/>
                  </a:lnTo>
                  <a:lnTo>
                    <a:pt x="666" y="192"/>
                  </a:lnTo>
                  <a:lnTo>
                    <a:pt x="666" y="198"/>
                  </a:lnTo>
                  <a:lnTo>
                    <a:pt x="672" y="204"/>
                  </a:lnTo>
                  <a:lnTo>
                    <a:pt x="672" y="198"/>
                  </a:lnTo>
                  <a:lnTo>
                    <a:pt x="678" y="186"/>
                  </a:lnTo>
                  <a:lnTo>
                    <a:pt x="678" y="180"/>
                  </a:lnTo>
                  <a:lnTo>
                    <a:pt x="684" y="192"/>
                  </a:lnTo>
                  <a:lnTo>
                    <a:pt x="690" y="198"/>
                  </a:lnTo>
                  <a:lnTo>
                    <a:pt x="696" y="192"/>
                  </a:lnTo>
                  <a:lnTo>
                    <a:pt x="696" y="198"/>
                  </a:lnTo>
                  <a:lnTo>
                    <a:pt x="702" y="210"/>
                  </a:lnTo>
                  <a:lnTo>
                    <a:pt x="702" y="222"/>
                  </a:lnTo>
                  <a:lnTo>
                    <a:pt x="708" y="216"/>
                  </a:lnTo>
                  <a:lnTo>
                    <a:pt x="708" y="210"/>
                  </a:lnTo>
                  <a:lnTo>
                    <a:pt x="714" y="216"/>
                  </a:lnTo>
                  <a:lnTo>
                    <a:pt x="714" y="210"/>
                  </a:lnTo>
                  <a:lnTo>
                    <a:pt x="720" y="204"/>
                  </a:lnTo>
                  <a:lnTo>
                    <a:pt x="720" y="210"/>
                  </a:lnTo>
                  <a:lnTo>
                    <a:pt x="720" y="192"/>
                  </a:lnTo>
                  <a:lnTo>
                    <a:pt x="726" y="198"/>
                  </a:lnTo>
                  <a:lnTo>
                    <a:pt x="732" y="192"/>
                  </a:lnTo>
                  <a:lnTo>
                    <a:pt x="732" y="180"/>
                  </a:lnTo>
                  <a:lnTo>
                    <a:pt x="738" y="192"/>
                  </a:lnTo>
                  <a:lnTo>
                    <a:pt x="738" y="204"/>
                  </a:lnTo>
                  <a:lnTo>
                    <a:pt x="744" y="204"/>
                  </a:lnTo>
                  <a:lnTo>
                    <a:pt x="750" y="186"/>
                  </a:lnTo>
                  <a:lnTo>
                    <a:pt x="756" y="192"/>
                  </a:lnTo>
                  <a:lnTo>
                    <a:pt x="762" y="204"/>
                  </a:lnTo>
                  <a:lnTo>
                    <a:pt x="762" y="198"/>
                  </a:lnTo>
                  <a:lnTo>
                    <a:pt x="762" y="186"/>
                  </a:lnTo>
                  <a:lnTo>
                    <a:pt x="768" y="180"/>
                  </a:lnTo>
                  <a:lnTo>
                    <a:pt x="768" y="186"/>
                  </a:lnTo>
                  <a:lnTo>
                    <a:pt x="774" y="198"/>
                  </a:lnTo>
                  <a:lnTo>
                    <a:pt x="774" y="210"/>
                  </a:lnTo>
                  <a:lnTo>
                    <a:pt x="780" y="222"/>
                  </a:lnTo>
                  <a:lnTo>
                    <a:pt x="780" y="246"/>
                  </a:lnTo>
                  <a:lnTo>
                    <a:pt x="786" y="234"/>
                  </a:lnTo>
                  <a:lnTo>
                    <a:pt x="786" y="240"/>
                  </a:lnTo>
                  <a:lnTo>
                    <a:pt x="792" y="246"/>
                  </a:lnTo>
                  <a:lnTo>
                    <a:pt x="798" y="234"/>
                  </a:lnTo>
                  <a:lnTo>
                    <a:pt x="798" y="222"/>
                  </a:lnTo>
                  <a:lnTo>
                    <a:pt x="798" y="216"/>
                  </a:lnTo>
                  <a:lnTo>
                    <a:pt x="804" y="222"/>
                  </a:lnTo>
                  <a:lnTo>
                    <a:pt x="804" y="216"/>
                  </a:lnTo>
                  <a:lnTo>
                    <a:pt x="810" y="228"/>
                  </a:lnTo>
                  <a:lnTo>
                    <a:pt x="816" y="222"/>
                  </a:lnTo>
                  <a:lnTo>
                    <a:pt x="816" y="228"/>
                  </a:lnTo>
                  <a:lnTo>
                    <a:pt x="822" y="240"/>
                  </a:lnTo>
                  <a:lnTo>
                    <a:pt x="828" y="234"/>
                  </a:lnTo>
                  <a:lnTo>
                    <a:pt x="828" y="240"/>
                  </a:lnTo>
                  <a:lnTo>
                    <a:pt x="834" y="246"/>
                  </a:lnTo>
                  <a:lnTo>
                    <a:pt x="840" y="252"/>
                  </a:lnTo>
                  <a:lnTo>
                    <a:pt x="840" y="234"/>
                  </a:lnTo>
                  <a:lnTo>
                    <a:pt x="846" y="246"/>
                  </a:lnTo>
                  <a:lnTo>
                    <a:pt x="846" y="234"/>
                  </a:lnTo>
                  <a:lnTo>
                    <a:pt x="852" y="228"/>
                  </a:lnTo>
                  <a:lnTo>
                    <a:pt x="852" y="216"/>
                  </a:lnTo>
                  <a:lnTo>
                    <a:pt x="858" y="210"/>
                  </a:lnTo>
                  <a:lnTo>
                    <a:pt x="858" y="192"/>
                  </a:lnTo>
                  <a:lnTo>
                    <a:pt x="858" y="186"/>
                  </a:lnTo>
                  <a:lnTo>
                    <a:pt x="864" y="180"/>
                  </a:lnTo>
                  <a:lnTo>
                    <a:pt x="864" y="168"/>
                  </a:lnTo>
                  <a:lnTo>
                    <a:pt x="870" y="156"/>
                  </a:lnTo>
                  <a:lnTo>
                    <a:pt x="876" y="162"/>
                  </a:lnTo>
                  <a:lnTo>
                    <a:pt x="876" y="156"/>
                  </a:lnTo>
                  <a:lnTo>
                    <a:pt x="882" y="150"/>
                  </a:lnTo>
                  <a:lnTo>
                    <a:pt x="882" y="132"/>
                  </a:lnTo>
                  <a:lnTo>
                    <a:pt x="888" y="138"/>
                  </a:lnTo>
                  <a:lnTo>
                    <a:pt x="888" y="132"/>
                  </a:lnTo>
                  <a:lnTo>
                    <a:pt x="894" y="126"/>
                  </a:lnTo>
                  <a:lnTo>
                    <a:pt x="900" y="132"/>
                  </a:lnTo>
                  <a:lnTo>
                    <a:pt x="900" y="126"/>
                  </a:lnTo>
                  <a:lnTo>
                    <a:pt x="906" y="120"/>
                  </a:lnTo>
                  <a:lnTo>
                    <a:pt x="906" y="102"/>
                  </a:lnTo>
                  <a:lnTo>
                    <a:pt x="912" y="114"/>
                  </a:lnTo>
                  <a:lnTo>
                    <a:pt x="912" y="120"/>
                  </a:lnTo>
                  <a:lnTo>
                    <a:pt x="918" y="114"/>
                  </a:lnTo>
                  <a:lnTo>
                    <a:pt x="918" y="108"/>
                  </a:lnTo>
                  <a:lnTo>
                    <a:pt x="918" y="102"/>
                  </a:lnTo>
                  <a:lnTo>
                    <a:pt x="924" y="114"/>
                  </a:lnTo>
                  <a:lnTo>
                    <a:pt x="924" y="132"/>
                  </a:lnTo>
                  <a:lnTo>
                    <a:pt x="930" y="120"/>
                  </a:lnTo>
                  <a:lnTo>
                    <a:pt x="936" y="114"/>
                  </a:lnTo>
                  <a:lnTo>
                    <a:pt x="936" y="132"/>
                  </a:lnTo>
                  <a:lnTo>
                    <a:pt x="936" y="126"/>
                  </a:lnTo>
                  <a:lnTo>
                    <a:pt x="942" y="132"/>
                  </a:lnTo>
                  <a:lnTo>
                    <a:pt x="942" y="120"/>
                  </a:lnTo>
                  <a:lnTo>
                    <a:pt x="948" y="126"/>
                  </a:lnTo>
                  <a:lnTo>
                    <a:pt x="954" y="114"/>
                  </a:lnTo>
                  <a:lnTo>
                    <a:pt x="954" y="96"/>
                  </a:lnTo>
                  <a:lnTo>
                    <a:pt x="960" y="84"/>
                  </a:lnTo>
                  <a:lnTo>
                    <a:pt x="960" y="90"/>
                  </a:lnTo>
                  <a:lnTo>
                    <a:pt x="960" y="78"/>
                  </a:lnTo>
                  <a:lnTo>
                    <a:pt x="966" y="84"/>
                  </a:lnTo>
                  <a:lnTo>
                    <a:pt x="972" y="72"/>
                  </a:lnTo>
                  <a:lnTo>
                    <a:pt x="978" y="66"/>
                  </a:lnTo>
                  <a:lnTo>
                    <a:pt x="978" y="72"/>
                  </a:lnTo>
                  <a:lnTo>
                    <a:pt x="984" y="84"/>
                  </a:lnTo>
                  <a:lnTo>
                    <a:pt x="984" y="90"/>
                  </a:lnTo>
                  <a:lnTo>
                    <a:pt x="990" y="96"/>
                  </a:lnTo>
                  <a:lnTo>
                    <a:pt x="996" y="90"/>
                  </a:lnTo>
                  <a:lnTo>
                    <a:pt x="996" y="72"/>
                  </a:lnTo>
                  <a:lnTo>
                    <a:pt x="1002" y="78"/>
                  </a:lnTo>
                  <a:lnTo>
                    <a:pt x="1008" y="84"/>
                  </a:lnTo>
                  <a:lnTo>
                    <a:pt x="1014" y="96"/>
                  </a:lnTo>
                  <a:lnTo>
                    <a:pt x="1014" y="102"/>
                  </a:lnTo>
                  <a:lnTo>
                    <a:pt x="1020" y="108"/>
                  </a:lnTo>
                  <a:lnTo>
                    <a:pt x="1020" y="102"/>
                  </a:lnTo>
                  <a:lnTo>
                    <a:pt x="1026" y="90"/>
                  </a:lnTo>
                  <a:lnTo>
                    <a:pt x="1026" y="96"/>
                  </a:lnTo>
                  <a:lnTo>
                    <a:pt x="1032" y="102"/>
                  </a:lnTo>
                  <a:lnTo>
                    <a:pt x="1038" y="90"/>
                  </a:lnTo>
                  <a:lnTo>
                    <a:pt x="1038" y="96"/>
                  </a:lnTo>
                  <a:lnTo>
                    <a:pt x="1038" y="84"/>
                  </a:lnTo>
                  <a:lnTo>
                    <a:pt x="1044" y="66"/>
                  </a:lnTo>
                  <a:lnTo>
                    <a:pt x="1044" y="48"/>
                  </a:lnTo>
                  <a:lnTo>
                    <a:pt x="1050" y="42"/>
                  </a:lnTo>
                  <a:lnTo>
                    <a:pt x="1050" y="30"/>
                  </a:lnTo>
                  <a:lnTo>
                    <a:pt x="1056" y="36"/>
                  </a:lnTo>
                  <a:lnTo>
                    <a:pt x="1056" y="42"/>
                  </a:lnTo>
                  <a:lnTo>
                    <a:pt x="1062" y="36"/>
                  </a:lnTo>
                  <a:lnTo>
                    <a:pt x="1062" y="42"/>
                  </a:lnTo>
                  <a:lnTo>
                    <a:pt x="1068" y="30"/>
                  </a:lnTo>
                  <a:lnTo>
                    <a:pt x="1068" y="24"/>
                  </a:lnTo>
                  <a:lnTo>
                    <a:pt x="1074" y="36"/>
                  </a:lnTo>
                  <a:lnTo>
                    <a:pt x="1074" y="30"/>
                  </a:lnTo>
                  <a:lnTo>
                    <a:pt x="1074" y="6"/>
                  </a:lnTo>
                  <a:lnTo>
                    <a:pt x="1080" y="24"/>
                  </a:lnTo>
                  <a:lnTo>
                    <a:pt x="1080" y="36"/>
                  </a:lnTo>
                  <a:lnTo>
                    <a:pt x="1086" y="48"/>
                  </a:lnTo>
                  <a:lnTo>
                    <a:pt x="1086" y="42"/>
                  </a:lnTo>
                  <a:lnTo>
                    <a:pt x="1092" y="48"/>
                  </a:lnTo>
                  <a:lnTo>
                    <a:pt x="1092" y="42"/>
                  </a:lnTo>
                  <a:lnTo>
                    <a:pt x="1092" y="48"/>
                  </a:lnTo>
                  <a:lnTo>
                    <a:pt x="1098" y="60"/>
                  </a:lnTo>
                  <a:lnTo>
                    <a:pt x="1098" y="54"/>
                  </a:lnTo>
                  <a:lnTo>
                    <a:pt x="1104" y="60"/>
                  </a:lnTo>
                  <a:lnTo>
                    <a:pt x="1104" y="72"/>
                  </a:lnTo>
                  <a:lnTo>
                    <a:pt x="1110" y="66"/>
                  </a:lnTo>
                  <a:lnTo>
                    <a:pt x="1116" y="66"/>
                  </a:lnTo>
                  <a:lnTo>
                    <a:pt x="1116" y="78"/>
                  </a:lnTo>
                  <a:lnTo>
                    <a:pt x="1122" y="78"/>
                  </a:lnTo>
                  <a:lnTo>
                    <a:pt x="1122" y="96"/>
                  </a:lnTo>
                  <a:lnTo>
                    <a:pt x="1128" y="96"/>
                  </a:lnTo>
                  <a:lnTo>
                    <a:pt x="1128" y="84"/>
                  </a:lnTo>
                  <a:lnTo>
                    <a:pt x="1134" y="90"/>
                  </a:lnTo>
                  <a:lnTo>
                    <a:pt x="1134" y="96"/>
                  </a:lnTo>
                  <a:lnTo>
                    <a:pt x="1134" y="114"/>
                  </a:lnTo>
                  <a:lnTo>
                    <a:pt x="1141" y="90"/>
                  </a:lnTo>
                  <a:lnTo>
                    <a:pt x="1141" y="102"/>
                  </a:lnTo>
                  <a:lnTo>
                    <a:pt x="1147" y="114"/>
                  </a:lnTo>
                  <a:lnTo>
                    <a:pt x="1153" y="120"/>
                  </a:lnTo>
                  <a:lnTo>
                    <a:pt x="1153" y="114"/>
                  </a:lnTo>
                  <a:lnTo>
                    <a:pt x="1159" y="108"/>
                  </a:lnTo>
                  <a:lnTo>
                    <a:pt x="1159" y="114"/>
                  </a:lnTo>
                  <a:lnTo>
                    <a:pt x="1165" y="126"/>
                  </a:lnTo>
                  <a:lnTo>
                    <a:pt x="1171" y="120"/>
                  </a:lnTo>
                  <a:lnTo>
                    <a:pt x="1171" y="138"/>
                  </a:lnTo>
                  <a:lnTo>
                    <a:pt x="1177" y="132"/>
                  </a:lnTo>
                  <a:lnTo>
                    <a:pt x="1183" y="114"/>
                  </a:lnTo>
                  <a:lnTo>
                    <a:pt x="1183" y="96"/>
                  </a:lnTo>
                  <a:lnTo>
                    <a:pt x="1189" y="96"/>
                  </a:lnTo>
                  <a:lnTo>
                    <a:pt x="1189" y="114"/>
                  </a:lnTo>
                  <a:lnTo>
                    <a:pt x="1195" y="132"/>
                  </a:lnTo>
                  <a:lnTo>
                    <a:pt x="1195" y="126"/>
                  </a:lnTo>
                  <a:lnTo>
                    <a:pt x="1195" y="114"/>
                  </a:lnTo>
                  <a:lnTo>
                    <a:pt x="1201" y="108"/>
                  </a:lnTo>
                  <a:lnTo>
                    <a:pt x="1201" y="102"/>
                  </a:lnTo>
                  <a:lnTo>
                    <a:pt x="1207" y="114"/>
                  </a:lnTo>
                  <a:lnTo>
                    <a:pt x="1213" y="108"/>
                  </a:lnTo>
                  <a:lnTo>
                    <a:pt x="1219" y="114"/>
                  </a:lnTo>
                  <a:lnTo>
                    <a:pt x="1225" y="120"/>
                  </a:lnTo>
                  <a:lnTo>
                    <a:pt x="1231" y="126"/>
                  </a:lnTo>
                  <a:lnTo>
                    <a:pt x="1231" y="144"/>
                  </a:lnTo>
                  <a:lnTo>
                    <a:pt x="1231" y="156"/>
                  </a:lnTo>
                  <a:lnTo>
                    <a:pt x="1237" y="156"/>
                  </a:lnTo>
                  <a:lnTo>
                    <a:pt x="1237" y="174"/>
                  </a:lnTo>
                  <a:lnTo>
                    <a:pt x="1243" y="168"/>
                  </a:lnTo>
                  <a:lnTo>
                    <a:pt x="1243" y="162"/>
                  </a:lnTo>
                  <a:lnTo>
                    <a:pt x="1249" y="150"/>
                  </a:lnTo>
                  <a:lnTo>
                    <a:pt x="1249" y="138"/>
                  </a:lnTo>
                  <a:lnTo>
                    <a:pt x="1255" y="144"/>
                  </a:lnTo>
                  <a:lnTo>
                    <a:pt x="1255" y="126"/>
                  </a:lnTo>
                  <a:lnTo>
                    <a:pt x="1261" y="132"/>
                  </a:lnTo>
                  <a:lnTo>
                    <a:pt x="1267" y="126"/>
                  </a:lnTo>
                  <a:lnTo>
                    <a:pt x="1273" y="84"/>
                  </a:lnTo>
                  <a:lnTo>
                    <a:pt x="1273" y="90"/>
                  </a:lnTo>
                  <a:lnTo>
                    <a:pt x="1273" y="78"/>
                  </a:lnTo>
                  <a:lnTo>
                    <a:pt x="1279" y="66"/>
                  </a:lnTo>
                  <a:lnTo>
                    <a:pt x="1285" y="72"/>
                  </a:lnTo>
                  <a:lnTo>
                    <a:pt x="1285" y="78"/>
                  </a:lnTo>
                  <a:lnTo>
                    <a:pt x="1291" y="84"/>
                  </a:lnTo>
                  <a:lnTo>
                    <a:pt x="1291" y="96"/>
                  </a:lnTo>
                  <a:lnTo>
                    <a:pt x="1291" y="114"/>
                  </a:lnTo>
                  <a:lnTo>
                    <a:pt x="1297" y="132"/>
                  </a:lnTo>
                  <a:lnTo>
                    <a:pt x="1303" y="150"/>
                  </a:lnTo>
                  <a:lnTo>
                    <a:pt x="1303" y="138"/>
                  </a:lnTo>
                  <a:lnTo>
                    <a:pt x="1309" y="126"/>
                  </a:lnTo>
                  <a:lnTo>
                    <a:pt x="1309" y="114"/>
                  </a:lnTo>
                  <a:lnTo>
                    <a:pt x="1309" y="108"/>
                  </a:lnTo>
                  <a:lnTo>
                    <a:pt x="1315" y="96"/>
                  </a:lnTo>
                  <a:lnTo>
                    <a:pt x="1321" y="90"/>
                  </a:lnTo>
                  <a:lnTo>
                    <a:pt x="1327" y="84"/>
                  </a:lnTo>
                  <a:lnTo>
                    <a:pt x="1327" y="90"/>
                  </a:lnTo>
                  <a:lnTo>
                    <a:pt x="1327" y="102"/>
                  </a:lnTo>
                  <a:lnTo>
                    <a:pt x="1333" y="108"/>
                  </a:lnTo>
                  <a:lnTo>
                    <a:pt x="1333" y="114"/>
                  </a:lnTo>
                  <a:lnTo>
                    <a:pt x="1339" y="132"/>
                  </a:lnTo>
                  <a:lnTo>
                    <a:pt x="1339" y="144"/>
                  </a:lnTo>
                  <a:lnTo>
                    <a:pt x="1345" y="150"/>
                  </a:lnTo>
                  <a:lnTo>
                    <a:pt x="1351" y="174"/>
                  </a:lnTo>
                  <a:lnTo>
                    <a:pt x="1351" y="180"/>
                  </a:lnTo>
                  <a:lnTo>
                    <a:pt x="1351" y="174"/>
                  </a:lnTo>
                  <a:lnTo>
                    <a:pt x="1357" y="180"/>
                  </a:lnTo>
                  <a:lnTo>
                    <a:pt x="1363" y="210"/>
                  </a:lnTo>
                  <a:lnTo>
                    <a:pt x="1363" y="240"/>
                  </a:lnTo>
                  <a:lnTo>
                    <a:pt x="1369" y="258"/>
                  </a:lnTo>
                  <a:lnTo>
                    <a:pt x="1369" y="270"/>
                  </a:lnTo>
                  <a:lnTo>
                    <a:pt x="1369" y="264"/>
                  </a:lnTo>
                  <a:lnTo>
                    <a:pt x="1375" y="276"/>
                  </a:lnTo>
                  <a:lnTo>
                    <a:pt x="1375" y="282"/>
                  </a:lnTo>
                  <a:lnTo>
                    <a:pt x="1381" y="288"/>
                  </a:lnTo>
                  <a:lnTo>
                    <a:pt x="1381" y="282"/>
                  </a:lnTo>
                  <a:lnTo>
                    <a:pt x="1387" y="294"/>
                  </a:lnTo>
                  <a:lnTo>
                    <a:pt x="1387" y="288"/>
                  </a:lnTo>
                  <a:lnTo>
                    <a:pt x="1387" y="276"/>
                  </a:lnTo>
                  <a:lnTo>
                    <a:pt x="1393" y="270"/>
                  </a:lnTo>
                  <a:lnTo>
                    <a:pt x="1399" y="276"/>
                  </a:lnTo>
                  <a:lnTo>
                    <a:pt x="1399" y="282"/>
                  </a:lnTo>
                  <a:lnTo>
                    <a:pt x="1405" y="270"/>
                  </a:lnTo>
                  <a:lnTo>
                    <a:pt x="1411" y="258"/>
                  </a:lnTo>
                  <a:lnTo>
                    <a:pt x="1417" y="252"/>
                  </a:lnTo>
                  <a:lnTo>
                    <a:pt x="1417" y="246"/>
                  </a:lnTo>
                  <a:lnTo>
                    <a:pt x="1423" y="240"/>
                  </a:lnTo>
                  <a:lnTo>
                    <a:pt x="1423" y="228"/>
                  </a:lnTo>
                  <a:lnTo>
                    <a:pt x="1429" y="210"/>
                  </a:lnTo>
                  <a:lnTo>
                    <a:pt x="1429" y="222"/>
                  </a:lnTo>
                  <a:lnTo>
                    <a:pt x="1429" y="216"/>
                  </a:lnTo>
                  <a:lnTo>
                    <a:pt x="1435" y="192"/>
                  </a:lnTo>
                  <a:lnTo>
                    <a:pt x="1435" y="186"/>
                  </a:lnTo>
                  <a:lnTo>
                    <a:pt x="1441" y="168"/>
                  </a:lnTo>
                  <a:lnTo>
                    <a:pt x="1441" y="156"/>
                  </a:lnTo>
                  <a:lnTo>
                    <a:pt x="1447" y="144"/>
                  </a:lnTo>
                  <a:lnTo>
                    <a:pt x="1447" y="150"/>
                  </a:lnTo>
                  <a:lnTo>
                    <a:pt x="1447" y="144"/>
                  </a:lnTo>
                  <a:lnTo>
                    <a:pt x="1453" y="150"/>
                  </a:lnTo>
                  <a:lnTo>
                    <a:pt x="1453" y="138"/>
                  </a:lnTo>
                  <a:lnTo>
                    <a:pt x="1459" y="138"/>
                  </a:lnTo>
                  <a:lnTo>
                    <a:pt x="1459" y="156"/>
                  </a:lnTo>
                  <a:lnTo>
                    <a:pt x="1465" y="162"/>
                  </a:lnTo>
                  <a:lnTo>
                    <a:pt x="1465" y="174"/>
                  </a:lnTo>
                  <a:lnTo>
                    <a:pt x="1465" y="180"/>
                  </a:lnTo>
                  <a:lnTo>
                    <a:pt x="1471" y="186"/>
                  </a:lnTo>
                  <a:lnTo>
                    <a:pt x="1471" y="180"/>
                  </a:lnTo>
                  <a:lnTo>
                    <a:pt x="1477" y="168"/>
                  </a:lnTo>
                  <a:lnTo>
                    <a:pt x="1483" y="168"/>
                  </a:lnTo>
                  <a:lnTo>
                    <a:pt x="1483" y="180"/>
                  </a:lnTo>
                  <a:lnTo>
                    <a:pt x="1483" y="174"/>
                  </a:lnTo>
                  <a:lnTo>
                    <a:pt x="1489" y="168"/>
                  </a:lnTo>
                  <a:lnTo>
                    <a:pt x="1489" y="150"/>
                  </a:lnTo>
                  <a:lnTo>
                    <a:pt x="1495" y="144"/>
                  </a:lnTo>
                  <a:lnTo>
                    <a:pt x="1501" y="162"/>
                  </a:lnTo>
                  <a:lnTo>
                    <a:pt x="1501" y="180"/>
                  </a:lnTo>
                  <a:lnTo>
                    <a:pt x="1507" y="174"/>
                  </a:lnTo>
                  <a:lnTo>
                    <a:pt x="1507" y="180"/>
                  </a:lnTo>
                  <a:lnTo>
                    <a:pt x="1513" y="186"/>
                  </a:lnTo>
                  <a:lnTo>
                    <a:pt x="1513" y="174"/>
                  </a:lnTo>
                  <a:lnTo>
                    <a:pt x="1519" y="162"/>
                  </a:lnTo>
                  <a:lnTo>
                    <a:pt x="1519" y="156"/>
                  </a:lnTo>
                  <a:lnTo>
                    <a:pt x="1525" y="174"/>
                  </a:lnTo>
                  <a:lnTo>
                    <a:pt x="1525" y="192"/>
                  </a:lnTo>
                  <a:lnTo>
                    <a:pt x="1525" y="210"/>
                  </a:lnTo>
                  <a:lnTo>
                    <a:pt x="1531" y="204"/>
                  </a:lnTo>
                  <a:lnTo>
                    <a:pt x="1531" y="192"/>
                  </a:lnTo>
                  <a:lnTo>
                    <a:pt x="1537" y="186"/>
                  </a:lnTo>
                  <a:lnTo>
                    <a:pt x="1543" y="180"/>
                  </a:lnTo>
                  <a:lnTo>
                    <a:pt x="1543" y="174"/>
                  </a:lnTo>
                  <a:lnTo>
                    <a:pt x="1543" y="180"/>
                  </a:lnTo>
                  <a:lnTo>
                    <a:pt x="1549" y="174"/>
                  </a:lnTo>
                  <a:lnTo>
                    <a:pt x="1549" y="162"/>
                  </a:lnTo>
                  <a:lnTo>
                    <a:pt x="1555" y="162"/>
                  </a:lnTo>
                  <a:lnTo>
                    <a:pt x="1555" y="174"/>
                  </a:lnTo>
                  <a:lnTo>
                    <a:pt x="1561" y="180"/>
                  </a:lnTo>
                  <a:lnTo>
                    <a:pt x="1561" y="186"/>
                  </a:lnTo>
                  <a:lnTo>
                    <a:pt x="1567" y="180"/>
                  </a:lnTo>
                  <a:lnTo>
                    <a:pt x="1567" y="168"/>
                  </a:lnTo>
                  <a:lnTo>
                    <a:pt x="1573" y="144"/>
                  </a:lnTo>
                  <a:lnTo>
                    <a:pt x="1573" y="150"/>
                  </a:lnTo>
                  <a:lnTo>
                    <a:pt x="1579" y="156"/>
                  </a:lnTo>
                  <a:lnTo>
                    <a:pt x="1579" y="168"/>
                  </a:lnTo>
                  <a:lnTo>
                    <a:pt x="1585" y="174"/>
                  </a:lnTo>
                  <a:lnTo>
                    <a:pt x="1585" y="156"/>
                  </a:lnTo>
                  <a:lnTo>
                    <a:pt x="1591" y="156"/>
                  </a:lnTo>
                  <a:lnTo>
                    <a:pt x="1591" y="174"/>
                  </a:lnTo>
                  <a:lnTo>
                    <a:pt x="1597" y="174"/>
                  </a:lnTo>
                  <a:lnTo>
                    <a:pt x="1603" y="174"/>
                  </a:lnTo>
                  <a:lnTo>
                    <a:pt x="1603" y="186"/>
                  </a:lnTo>
                  <a:lnTo>
                    <a:pt x="1609" y="198"/>
                  </a:lnTo>
                  <a:lnTo>
                    <a:pt x="1615" y="192"/>
                  </a:lnTo>
                  <a:lnTo>
                    <a:pt x="1615" y="198"/>
                  </a:lnTo>
                  <a:lnTo>
                    <a:pt x="1621" y="204"/>
                  </a:lnTo>
                  <a:lnTo>
                    <a:pt x="1621" y="198"/>
                  </a:lnTo>
                  <a:lnTo>
                    <a:pt x="1621" y="180"/>
                  </a:lnTo>
                  <a:lnTo>
                    <a:pt x="1627" y="174"/>
                  </a:lnTo>
                  <a:lnTo>
                    <a:pt x="1633" y="168"/>
                  </a:lnTo>
                  <a:lnTo>
                    <a:pt x="1633" y="186"/>
                  </a:lnTo>
                  <a:lnTo>
                    <a:pt x="1639" y="186"/>
                  </a:lnTo>
                  <a:lnTo>
                    <a:pt x="1639" y="204"/>
                  </a:lnTo>
                  <a:lnTo>
                    <a:pt x="1639" y="216"/>
                  </a:lnTo>
                  <a:lnTo>
                    <a:pt x="1645" y="198"/>
                  </a:lnTo>
                  <a:lnTo>
                    <a:pt x="1651" y="192"/>
                  </a:lnTo>
                  <a:lnTo>
                    <a:pt x="1657" y="192"/>
                  </a:lnTo>
                  <a:lnTo>
                    <a:pt x="1663" y="192"/>
                  </a:lnTo>
                  <a:lnTo>
                    <a:pt x="1663" y="180"/>
                  </a:lnTo>
                  <a:lnTo>
                    <a:pt x="1669" y="192"/>
                  </a:lnTo>
                  <a:lnTo>
                    <a:pt x="1669" y="186"/>
                  </a:lnTo>
                  <a:lnTo>
                    <a:pt x="1675" y="168"/>
                  </a:lnTo>
                  <a:lnTo>
                    <a:pt x="1675" y="144"/>
                  </a:lnTo>
                  <a:lnTo>
                    <a:pt x="1681" y="126"/>
                  </a:lnTo>
                  <a:lnTo>
                    <a:pt x="1681" y="144"/>
                  </a:lnTo>
                  <a:lnTo>
                    <a:pt x="1681" y="138"/>
                  </a:lnTo>
                  <a:lnTo>
                    <a:pt x="1687" y="156"/>
                  </a:lnTo>
                  <a:lnTo>
                    <a:pt x="1687" y="144"/>
                  </a:lnTo>
                  <a:lnTo>
                    <a:pt x="1693" y="144"/>
                  </a:lnTo>
                  <a:lnTo>
                    <a:pt x="1693" y="156"/>
                  </a:lnTo>
                  <a:lnTo>
                    <a:pt x="1699" y="150"/>
                  </a:lnTo>
                  <a:lnTo>
                    <a:pt x="1699" y="144"/>
                  </a:lnTo>
                  <a:lnTo>
                    <a:pt x="1699" y="156"/>
                  </a:lnTo>
                  <a:lnTo>
                    <a:pt x="1705" y="162"/>
                  </a:lnTo>
                  <a:lnTo>
                    <a:pt x="1711" y="150"/>
                  </a:lnTo>
                  <a:lnTo>
                    <a:pt x="1711" y="132"/>
                  </a:lnTo>
                  <a:lnTo>
                    <a:pt x="1717" y="138"/>
                  </a:lnTo>
                  <a:lnTo>
                    <a:pt x="1717" y="126"/>
                  </a:lnTo>
                  <a:lnTo>
                    <a:pt x="1717" y="120"/>
                  </a:lnTo>
                  <a:lnTo>
                    <a:pt x="1723" y="114"/>
                  </a:lnTo>
                  <a:lnTo>
                    <a:pt x="1723" y="120"/>
                  </a:lnTo>
                  <a:lnTo>
                    <a:pt x="1729" y="132"/>
                  </a:lnTo>
                  <a:lnTo>
                    <a:pt x="1735" y="114"/>
                  </a:lnTo>
                  <a:lnTo>
                    <a:pt x="1735" y="96"/>
                  </a:lnTo>
                  <a:lnTo>
                    <a:pt x="1741" y="90"/>
                  </a:lnTo>
                  <a:lnTo>
                    <a:pt x="1741" y="96"/>
                  </a:lnTo>
                  <a:lnTo>
                    <a:pt x="1747" y="90"/>
                  </a:lnTo>
                  <a:lnTo>
                    <a:pt x="1747" y="102"/>
                  </a:lnTo>
                  <a:lnTo>
                    <a:pt x="1753" y="102"/>
                  </a:lnTo>
                  <a:lnTo>
                    <a:pt x="1753" y="90"/>
                  </a:lnTo>
                  <a:lnTo>
                    <a:pt x="1759" y="78"/>
                  </a:lnTo>
                  <a:lnTo>
                    <a:pt x="1759" y="84"/>
                  </a:lnTo>
                  <a:lnTo>
                    <a:pt x="1759" y="96"/>
                  </a:lnTo>
                  <a:lnTo>
                    <a:pt x="1765" y="90"/>
                  </a:lnTo>
                  <a:lnTo>
                    <a:pt x="1765" y="102"/>
                  </a:lnTo>
                  <a:lnTo>
                    <a:pt x="1771" y="96"/>
                  </a:lnTo>
                  <a:lnTo>
                    <a:pt x="1771" y="102"/>
                  </a:lnTo>
                  <a:lnTo>
                    <a:pt x="1777" y="120"/>
                  </a:lnTo>
                  <a:lnTo>
                    <a:pt x="1777" y="132"/>
                  </a:lnTo>
                  <a:lnTo>
                    <a:pt x="1777" y="150"/>
                  </a:lnTo>
                  <a:lnTo>
                    <a:pt x="1783" y="156"/>
                  </a:lnTo>
                  <a:lnTo>
                    <a:pt x="1789" y="168"/>
                  </a:lnTo>
                  <a:lnTo>
                    <a:pt x="1789" y="174"/>
                  </a:lnTo>
                  <a:lnTo>
                    <a:pt x="1795" y="186"/>
                  </a:lnTo>
                  <a:lnTo>
                    <a:pt x="1795" y="198"/>
                  </a:lnTo>
                  <a:lnTo>
                    <a:pt x="1801" y="198"/>
                  </a:lnTo>
                  <a:lnTo>
                    <a:pt x="1801" y="186"/>
                  </a:lnTo>
                  <a:lnTo>
                    <a:pt x="1801" y="180"/>
                  </a:lnTo>
                  <a:lnTo>
                    <a:pt x="1807" y="192"/>
                  </a:lnTo>
                  <a:lnTo>
                    <a:pt x="1813" y="180"/>
                  </a:lnTo>
                  <a:lnTo>
                    <a:pt x="1813" y="174"/>
                  </a:lnTo>
                  <a:lnTo>
                    <a:pt x="1819" y="180"/>
                  </a:lnTo>
                  <a:lnTo>
                    <a:pt x="1819" y="186"/>
                  </a:lnTo>
                  <a:lnTo>
                    <a:pt x="1825" y="174"/>
                  </a:lnTo>
                  <a:lnTo>
                    <a:pt x="1825" y="168"/>
                  </a:lnTo>
                  <a:lnTo>
                    <a:pt x="1831" y="162"/>
                  </a:lnTo>
                  <a:lnTo>
                    <a:pt x="1837" y="156"/>
                  </a:lnTo>
                  <a:lnTo>
                    <a:pt x="1837" y="180"/>
                  </a:lnTo>
                  <a:lnTo>
                    <a:pt x="1837" y="198"/>
                  </a:lnTo>
                  <a:lnTo>
                    <a:pt x="1843" y="198"/>
                  </a:lnTo>
                  <a:lnTo>
                    <a:pt x="1849" y="198"/>
                  </a:lnTo>
                  <a:lnTo>
                    <a:pt x="1855" y="198"/>
                  </a:lnTo>
                  <a:lnTo>
                    <a:pt x="1855" y="222"/>
                  </a:lnTo>
                  <a:lnTo>
                    <a:pt x="1855" y="228"/>
                  </a:lnTo>
                  <a:lnTo>
                    <a:pt x="1861" y="222"/>
                  </a:lnTo>
                  <a:lnTo>
                    <a:pt x="1861" y="228"/>
                  </a:lnTo>
                  <a:lnTo>
                    <a:pt x="1867" y="246"/>
                  </a:lnTo>
                  <a:lnTo>
                    <a:pt x="1867" y="252"/>
                  </a:lnTo>
                  <a:lnTo>
                    <a:pt x="1873" y="264"/>
                  </a:lnTo>
                  <a:lnTo>
                    <a:pt x="1879" y="246"/>
                  </a:lnTo>
                  <a:lnTo>
                    <a:pt x="1879" y="228"/>
                  </a:lnTo>
                  <a:lnTo>
                    <a:pt x="1885" y="222"/>
                  </a:lnTo>
                  <a:lnTo>
                    <a:pt x="1885" y="228"/>
                  </a:lnTo>
                  <a:lnTo>
                    <a:pt x="1891" y="240"/>
                  </a:lnTo>
                  <a:lnTo>
                    <a:pt x="1897" y="246"/>
                  </a:lnTo>
                  <a:lnTo>
                    <a:pt x="1897" y="258"/>
                  </a:lnTo>
                  <a:lnTo>
                    <a:pt x="1903" y="252"/>
                  </a:lnTo>
                  <a:lnTo>
                    <a:pt x="1903" y="234"/>
                  </a:lnTo>
                  <a:lnTo>
                    <a:pt x="1909" y="228"/>
                  </a:lnTo>
                  <a:lnTo>
                    <a:pt x="1915" y="234"/>
                  </a:lnTo>
                  <a:lnTo>
                    <a:pt x="1915" y="240"/>
                  </a:lnTo>
                  <a:lnTo>
                    <a:pt x="1921" y="252"/>
                  </a:lnTo>
                  <a:lnTo>
                    <a:pt x="1921" y="240"/>
                  </a:lnTo>
                  <a:lnTo>
                    <a:pt x="1927" y="234"/>
                  </a:lnTo>
                  <a:lnTo>
                    <a:pt x="1933" y="234"/>
                  </a:lnTo>
                  <a:lnTo>
                    <a:pt x="1933" y="222"/>
                  </a:lnTo>
                  <a:lnTo>
                    <a:pt x="1939" y="228"/>
                  </a:lnTo>
                  <a:lnTo>
                    <a:pt x="1945" y="210"/>
                  </a:lnTo>
                  <a:lnTo>
                    <a:pt x="1951" y="216"/>
                  </a:lnTo>
                  <a:lnTo>
                    <a:pt x="1951" y="240"/>
                  </a:lnTo>
                  <a:lnTo>
                    <a:pt x="1957" y="228"/>
                  </a:lnTo>
                  <a:lnTo>
                    <a:pt x="1963" y="234"/>
                  </a:lnTo>
                  <a:lnTo>
                    <a:pt x="1963" y="240"/>
                  </a:lnTo>
                  <a:lnTo>
                    <a:pt x="1969" y="246"/>
                  </a:lnTo>
                  <a:lnTo>
                    <a:pt x="1975" y="246"/>
                  </a:lnTo>
                  <a:lnTo>
                    <a:pt x="1975" y="258"/>
                  </a:lnTo>
                  <a:lnTo>
                    <a:pt x="1975" y="270"/>
                  </a:lnTo>
                  <a:lnTo>
                    <a:pt x="1981" y="276"/>
                  </a:lnTo>
                  <a:lnTo>
                    <a:pt x="1987" y="282"/>
                  </a:lnTo>
                  <a:lnTo>
                    <a:pt x="1987" y="270"/>
                  </a:lnTo>
                  <a:lnTo>
                    <a:pt x="1993" y="258"/>
                  </a:lnTo>
                  <a:lnTo>
                    <a:pt x="1993" y="246"/>
                  </a:lnTo>
                  <a:lnTo>
                    <a:pt x="1999" y="252"/>
                  </a:lnTo>
                  <a:lnTo>
                    <a:pt x="1999" y="264"/>
                  </a:lnTo>
                  <a:lnTo>
                    <a:pt x="2005" y="270"/>
                  </a:lnTo>
                  <a:lnTo>
                    <a:pt x="2011" y="276"/>
                  </a:lnTo>
                  <a:lnTo>
                    <a:pt x="2011" y="288"/>
                  </a:lnTo>
                  <a:lnTo>
                    <a:pt x="2017" y="294"/>
                  </a:lnTo>
                  <a:lnTo>
                    <a:pt x="2017" y="330"/>
                  </a:lnTo>
                  <a:lnTo>
                    <a:pt x="2023" y="324"/>
                  </a:lnTo>
                  <a:lnTo>
                    <a:pt x="2023" y="318"/>
                  </a:lnTo>
                  <a:lnTo>
                    <a:pt x="2029" y="312"/>
                  </a:lnTo>
                  <a:lnTo>
                    <a:pt x="2035" y="318"/>
                  </a:lnTo>
                  <a:lnTo>
                    <a:pt x="2035" y="294"/>
                  </a:lnTo>
                  <a:lnTo>
                    <a:pt x="2041" y="300"/>
                  </a:lnTo>
                  <a:lnTo>
                    <a:pt x="2041" y="294"/>
                  </a:lnTo>
                  <a:lnTo>
                    <a:pt x="2047" y="306"/>
                  </a:lnTo>
                  <a:lnTo>
                    <a:pt x="2047" y="312"/>
                  </a:lnTo>
                  <a:lnTo>
                    <a:pt x="2053" y="306"/>
                  </a:lnTo>
                  <a:lnTo>
                    <a:pt x="2053" y="300"/>
                  </a:lnTo>
                  <a:lnTo>
                    <a:pt x="2053" y="288"/>
                  </a:lnTo>
                  <a:lnTo>
                    <a:pt x="2059" y="294"/>
                  </a:lnTo>
                  <a:lnTo>
                    <a:pt x="2059" y="318"/>
                  </a:lnTo>
                  <a:lnTo>
                    <a:pt x="2065" y="330"/>
                  </a:lnTo>
                  <a:lnTo>
                    <a:pt x="2065" y="348"/>
                  </a:lnTo>
                  <a:lnTo>
                    <a:pt x="2071" y="354"/>
                  </a:lnTo>
                  <a:lnTo>
                    <a:pt x="2071" y="372"/>
                  </a:lnTo>
                  <a:lnTo>
                    <a:pt x="2071" y="354"/>
                  </a:lnTo>
                  <a:lnTo>
                    <a:pt x="2077" y="348"/>
                  </a:lnTo>
                  <a:lnTo>
                    <a:pt x="2077" y="342"/>
                  </a:lnTo>
                  <a:lnTo>
                    <a:pt x="2083" y="336"/>
                  </a:lnTo>
                  <a:lnTo>
                    <a:pt x="2083" y="318"/>
                  </a:lnTo>
                  <a:lnTo>
                    <a:pt x="2089" y="324"/>
                  </a:lnTo>
                  <a:lnTo>
                    <a:pt x="2089" y="342"/>
                  </a:lnTo>
                  <a:lnTo>
                    <a:pt x="2095" y="330"/>
                  </a:lnTo>
                  <a:lnTo>
                    <a:pt x="2095" y="318"/>
                  </a:lnTo>
                  <a:lnTo>
                    <a:pt x="2101" y="312"/>
                  </a:lnTo>
                  <a:lnTo>
                    <a:pt x="2107" y="306"/>
                  </a:lnTo>
                  <a:lnTo>
                    <a:pt x="2107" y="288"/>
                  </a:lnTo>
                  <a:lnTo>
                    <a:pt x="2113" y="282"/>
                  </a:lnTo>
                  <a:lnTo>
                    <a:pt x="2113" y="276"/>
                  </a:lnTo>
                  <a:lnTo>
                    <a:pt x="2113" y="282"/>
                  </a:lnTo>
                  <a:lnTo>
                    <a:pt x="2119" y="276"/>
                  </a:lnTo>
                  <a:lnTo>
                    <a:pt x="2119" y="288"/>
                  </a:lnTo>
                  <a:lnTo>
                    <a:pt x="2125" y="300"/>
                  </a:lnTo>
                  <a:lnTo>
                    <a:pt x="2125" y="312"/>
                  </a:lnTo>
                  <a:lnTo>
                    <a:pt x="2131" y="300"/>
                  </a:lnTo>
                  <a:lnTo>
                    <a:pt x="2131" y="288"/>
                  </a:lnTo>
                  <a:lnTo>
                    <a:pt x="2131" y="276"/>
                  </a:lnTo>
                  <a:lnTo>
                    <a:pt x="2137" y="258"/>
                  </a:lnTo>
                  <a:lnTo>
                    <a:pt x="2137" y="246"/>
                  </a:lnTo>
                  <a:lnTo>
                    <a:pt x="2143" y="210"/>
                  </a:lnTo>
                  <a:lnTo>
                    <a:pt x="2143" y="198"/>
                  </a:lnTo>
                  <a:lnTo>
                    <a:pt x="2149" y="204"/>
                  </a:lnTo>
                  <a:lnTo>
                    <a:pt x="2149" y="210"/>
                  </a:lnTo>
                  <a:lnTo>
                    <a:pt x="2155" y="222"/>
                  </a:lnTo>
                  <a:lnTo>
                    <a:pt x="2155" y="210"/>
                  </a:lnTo>
                  <a:lnTo>
                    <a:pt x="2161" y="204"/>
                  </a:lnTo>
                  <a:lnTo>
                    <a:pt x="2167" y="210"/>
                  </a:lnTo>
                  <a:lnTo>
                    <a:pt x="2167" y="198"/>
                  </a:lnTo>
                  <a:lnTo>
                    <a:pt x="2167" y="186"/>
                  </a:lnTo>
                  <a:lnTo>
                    <a:pt x="2173" y="162"/>
                  </a:lnTo>
                  <a:lnTo>
                    <a:pt x="2173" y="138"/>
                  </a:lnTo>
                  <a:lnTo>
                    <a:pt x="2179" y="132"/>
                  </a:lnTo>
                  <a:lnTo>
                    <a:pt x="2179" y="144"/>
                  </a:lnTo>
                  <a:lnTo>
                    <a:pt x="2185" y="156"/>
                  </a:lnTo>
                  <a:lnTo>
                    <a:pt x="2191" y="132"/>
                  </a:lnTo>
                  <a:lnTo>
                    <a:pt x="2191" y="120"/>
                  </a:lnTo>
                  <a:lnTo>
                    <a:pt x="2191" y="102"/>
                  </a:lnTo>
                  <a:lnTo>
                    <a:pt x="2197" y="90"/>
                  </a:lnTo>
                  <a:lnTo>
                    <a:pt x="2197" y="66"/>
                  </a:lnTo>
                  <a:lnTo>
                    <a:pt x="2203" y="66"/>
                  </a:lnTo>
                  <a:lnTo>
                    <a:pt x="2203" y="54"/>
                  </a:lnTo>
                  <a:lnTo>
                    <a:pt x="2209" y="48"/>
                  </a:lnTo>
                  <a:lnTo>
                    <a:pt x="2209" y="36"/>
                  </a:lnTo>
                  <a:lnTo>
                    <a:pt x="2215" y="30"/>
                  </a:lnTo>
                  <a:lnTo>
                    <a:pt x="2215" y="48"/>
                  </a:lnTo>
                  <a:lnTo>
                    <a:pt x="2221" y="42"/>
                  </a:lnTo>
                  <a:lnTo>
                    <a:pt x="2227" y="42"/>
                  </a:lnTo>
                  <a:lnTo>
                    <a:pt x="2227" y="54"/>
                  </a:lnTo>
                  <a:lnTo>
                    <a:pt x="2227" y="60"/>
                  </a:lnTo>
                  <a:lnTo>
                    <a:pt x="2233" y="54"/>
                  </a:lnTo>
                  <a:lnTo>
                    <a:pt x="2233" y="72"/>
                  </a:lnTo>
                  <a:lnTo>
                    <a:pt x="2239" y="78"/>
                  </a:lnTo>
                  <a:lnTo>
                    <a:pt x="2245" y="66"/>
                  </a:lnTo>
                  <a:lnTo>
                    <a:pt x="2251" y="60"/>
                  </a:lnTo>
                  <a:lnTo>
                    <a:pt x="2257" y="54"/>
                  </a:lnTo>
                  <a:lnTo>
                    <a:pt x="2263" y="60"/>
                  </a:lnTo>
                  <a:lnTo>
                    <a:pt x="2263" y="48"/>
                  </a:lnTo>
                  <a:lnTo>
                    <a:pt x="2269" y="54"/>
                  </a:lnTo>
                  <a:lnTo>
                    <a:pt x="2269" y="66"/>
                  </a:lnTo>
                  <a:lnTo>
                    <a:pt x="2269" y="54"/>
                  </a:lnTo>
                  <a:lnTo>
                    <a:pt x="2275" y="36"/>
                  </a:lnTo>
                  <a:lnTo>
                    <a:pt x="2281" y="36"/>
                  </a:lnTo>
                  <a:lnTo>
                    <a:pt x="2281" y="66"/>
                  </a:lnTo>
                  <a:lnTo>
                    <a:pt x="2287" y="78"/>
                  </a:lnTo>
                  <a:lnTo>
                    <a:pt x="2287" y="96"/>
                  </a:lnTo>
                  <a:lnTo>
                    <a:pt x="2293" y="90"/>
                  </a:lnTo>
                  <a:lnTo>
                    <a:pt x="2293" y="102"/>
                  </a:lnTo>
                  <a:lnTo>
                    <a:pt x="2299" y="90"/>
                  </a:lnTo>
                  <a:lnTo>
                    <a:pt x="2299" y="78"/>
                  </a:lnTo>
                  <a:lnTo>
                    <a:pt x="2305" y="84"/>
                  </a:lnTo>
                  <a:lnTo>
                    <a:pt x="2305" y="78"/>
                  </a:lnTo>
                  <a:lnTo>
                    <a:pt x="2311" y="66"/>
                  </a:lnTo>
                  <a:lnTo>
                    <a:pt x="2317" y="72"/>
                  </a:lnTo>
                  <a:lnTo>
                    <a:pt x="2317" y="60"/>
                  </a:lnTo>
                  <a:lnTo>
                    <a:pt x="2323" y="66"/>
                  </a:lnTo>
                  <a:lnTo>
                    <a:pt x="2323" y="78"/>
                  </a:lnTo>
                  <a:lnTo>
                    <a:pt x="2323" y="96"/>
                  </a:lnTo>
                  <a:lnTo>
                    <a:pt x="2329" y="108"/>
                  </a:lnTo>
                  <a:lnTo>
                    <a:pt x="2329" y="132"/>
                  </a:lnTo>
                  <a:lnTo>
                    <a:pt x="2335" y="138"/>
                  </a:lnTo>
                  <a:lnTo>
                    <a:pt x="2341" y="132"/>
                  </a:lnTo>
                  <a:lnTo>
                    <a:pt x="2347" y="156"/>
                  </a:lnTo>
                  <a:lnTo>
                    <a:pt x="2347" y="162"/>
                  </a:lnTo>
                  <a:lnTo>
                    <a:pt x="2347" y="144"/>
                  </a:lnTo>
                  <a:lnTo>
                    <a:pt x="2353" y="132"/>
                  </a:lnTo>
                  <a:lnTo>
                    <a:pt x="2353" y="114"/>
                  </a:lnTo>
                  <a:lnTo>
                    <a:pt x="2359" y="102"/>
                  </a:lnTo>
                  <a:lnTo>
                    <a:pt x="2365" y="90"/>
                  </a:lnTo>
                  <a:lnTo>
                    <a:pt x="2365" y="96"/>
                  </a:lnTo>
                  <a:lnTo>
                    <a:pt x="2365" y="90"/>
                  </a:lnTo>
                  <a:lnTo>
                    <a:pt x="2371" y="108"/>
                  </a:lnTo>
                  <a:lnTo>
                    <a:pt x="2371" y="114"/>
                  </a:lnTo>
                  <a:lnTo>
                    <a:pt x="2377" y="96"/>
                  </a:lnTo>
                  <a:lnTo>
                    <a:pt x="2377" y="102"/>
                  </a:lnTo>
                  <a:lnTo>
                    <a:pt x="2383" y="96"/>
                  </a:lnTo>
                  <a:lnTo>
                    <a:pt x="2383" y="90"/>
                  </a:lnTo>
                  <a:lnTo>
                    <a:pt x="2383" y="102"/>
                  </a:lnTo>
                  <a:lnTo>
                    <a:pt x="2389" y="108"/>
                  </a:lnTo>
                  <a:lnTo>
                    <a:pt x="2389" y="120"/>
                  </a:lnTo>
                  <a:lnTo>
                    <a:pt x="2395" y="126"/>
                  </a:lnTo>
                  <a:lnTo>
                    <a:pt x="2395" y="132"/>
                  </a:lnTo>
                  <a:lnTo>
                    <a:pt x="2401" y="138"/>
                  </a:lnTo>
                  <a:lnTo>
                    <a:pt x="2401" y="144"/>
                  </a:lnTo>
                  <a:lnTo>
                    <a:pt x="2401" y="132"/>
                  </a:lnTo>
                  <a:lnTo>
                    <a:pt x="2407" y="132"/>
                  </a:lnTo>
                  <a:lnTo>
                    <a:pt x="2413" y="132"/>
                  </a:lnTo>
                  <a:lnTo>
                    <a:pt x="2419" y="138"/>
                  </a:lnTo>
                  <a:lnTo>
                    <a:pt x="2419" y="150"/>
                  </a:lnTo>
                  <a:lnTo>
                    <a:pt x="2425" y="144"/>
                  </a:lnTo>
                  <a:lnTo>
                    <a:pt x="2431" y="150"/>
                  </a:lnTo>
                  <a:lnTo>
                    <a:pt x="2431" y="144"/>
                  </a:lnTo>
                  <a:lnTo>
                    <a:pt x="2437" y="138"/>
                  </a:lnTo>
                  <a:lnTo>
                    <a:pt x="2437" y="132"/>
                  </a:lnTo>
                  <a:lnTo>
                    <a:pt x="2443" y="156"/>
                  </a:lnTo>
                  <a:lnTo>
                    <a:pt x="2443" y="162"/>
                  </a:lnTo>
                  <a:lnTo>
                    <a:pt x="2443" y="156"/>
                  </a:lnTo>
                  <a:lnTo>
                    <a:pt x="2449" y="150"/>
                  </a:lnTo>
                  <a:lnTo>
                    <a:pt x="2455" y="138"/>
                  </a:lnTo>
                  <a:lnTo>
                    <a:pt x="2455" y="132"/>
                  </a:lnTo>
                  <a:lnTo>
                    <a:pt x="2461" y="138"/>
                  </a:lnTo>
                  <a:lnTo>
                    <a:pt x="2461" y="144"/>
                  </a:lnTo>
                  <a:lnTo>
                    <a:pt x="2467" y="156"/>
                  </a:lnTo>
                  <a:lnTo>
                    <a:pt x="2473" y="162"/>
                  </a:lnTo>
                  <a:lnTo>
                    <a:pt x="2473" y="180"/>
                  </a:lnTo>
                  <a:lnTo>
                    <a:pt x="2479" y="192"/>
                  </a:lnTo>
                  <a:lnTo>
                    <a:pt x="2479" y="174"/>
                  </a:lnTo>
                  <a:lnTo>
                    <a:pt x="2485" y="180"/>
                  </a:lnTo>
                  <a:lnTo>
                    <a:pt x="2491" y="174"/>
                  </a:lnTo>
                  <a:lnTo>
                    <a:pt x="2491" y="162"/>
                  </a:lnTo>
                  <a:lnTo>
                    <a:pt x="2497" y="150"/>
                  </a:lnTo>
                  <a:lnTo>
                    <a:pt x="2497" y="138"/>
                  </a:lnTo>
                  <a:lnTo>
                    <a:pt x="2503" y="132"/>
                  </a:lnTo>
                  <a:lnTo>
                    <a:pt x="2503" y="144"/>
                  </a:lnTo>
                  <a:lnTo>
                    <a:pt x="2509" y="126"/>
                  </a:lnTo>
                  <a:lnTo>
                    <a:pt x="2509" y="114"/>
                  </a:lnTo>
                  <a:lnTo>
                    <a:pt x="2515" y="102"/>
                  </a:lnTo>
                  <a:lnTo>
                    <a:pt x="2521" y="96"/>
                  </a:lnTo>
                  <a:lnTo>
                    <a:pt x="2521" y="102"/>
                  </a:lnTo>
                  <a:lnTo>
                    <a:pt x="2527" y="114"/>
                  </a:lnTo>
                  <a:lnTo>
                    <a:pt x="2533" y="120"/>
                  </a:lnTo>
                  <a:lnTo>
                    <a:pt x="2539" y="108"/>
                  </a:lnTo>
                  <a:lnTo>
                    <a:pt x="2539" y="96"/>
                  </a:lnTo>
                  <a:lnTo>
                    <a:pt x="2539" y="84"/>
                  </a:lnTo>
                  <a:lnTo>
                    <a:pt x="2545" y="78"/>
                  </a:lnTo>
                  <a:lnTo>
                    <a:pt x="2545" y="72"/>
                  </a:lnTo>
                  <a:lnTo>
                    <a:pt x="2551" y="60"/>
                  </a:lnTo>
                  <a:lnTo>
                    <a:pt x="2557" y="60"/>
                  </a:lnTo>
                  <a:lnTo>
                    <a:pt x="2557" y="48"/>
                  </a:lnTo>
                  <a:lnTo>
                    <a:pt x="2557" y="60"/>
                  </a:lnTo>
                  <a:lnTo>
                    <a:pt x="2563" y="54"/>
                  </a:lnTo>
                  <a:lnTo>
                    <a:pt x="2563" y="60"/>
                  </a:lnTo>
                  <a:lnTo>
                    <a:pt x="2569" y="78"/>
                  </a:lnTo>
                  <a:lnTo>
                    <a:pt x="2569" y="72"/>
                  </a:lnTo>
                  <a:lnTo>
                    <a:pt x="2575" y="48"/>
                  </a:lnTo>
                  <a:lnTo>
                    <a:pt x="2581" y="42"/>
                  </a:lnTo>
                  <a:lnTo>
                    <a:pt x="2581" y="12"/>
                  </a:lnTo>
                  <a:lnTo>
                    <a:pt x="2581" y="30"/>
                  </a:lnTo>
                  <a:lnTo>
                    <a:pt x="2587" y="36"/>
                  </a:lnTo>
                  <a:lnTo>
                    <a:pt x="2587" y="48"/>
                  </a:lnTo>
                  <a:lnTo>
                    <a:pt x="2593" y="42"/>
                  </a:lnTo>
                  <a:lnTo>
                    <a:pt x="2593" y="0"/>
                  </a:lnTo>
                  <a:lnTo>
                    <a:pt x="2599" y="6"/>
                  </a:lnTo>
                </a:path>
              </a:pathLst>
            </a:custGeom>
            <a:noFill/>
            <a:ln w="19050" cmpd="sng">
              <a:solidFill>
                <a:srgbClr val="0000FF"/>
              </a:solidFill>
              <a:prstDash val="solid"/>
              <a:round/>
              <a:headEnd/>
              <a:tailEnd/>
            </a:ln>
          </p:spPr>
          <p:txBody>
            <a:bodyPr/>
            <a:lstStyle/>
            <a:p>
              <a:endParaRPr lang="nl-BE"/>
            </a:p>
          </p:txBody>
        </p:sp>
        <p:sp>
          <p:nvSpPr>
            <p:cNvPr id="364" name="Freeform 402"/>
            <p:cNvSpPr>
              <a:spLocks noChangeAspect="1"/>
            </p:cNvSpPr>
            <p:nvPr/>
          </p:nvSpPr>
          <p:spPr bwMode="auto">
            <a:xfrm>
              <a:off x="866" y="2968"/>
              <a:ext cx="2328" cy="1"/>
            </a:xfrm>
            <a:custGeom>
              <a:avLst/>
              <a:gdLst/>
              <a:ahLst/>
              <a:cxnLst>
                <a:cxn ang="0">
                  <a:pos x="42" y="0"/>
                </a:cxn>
                <a:cxn ang="0">
                  <a:pos x="90" y="0"/>
                </a:cxn>
                <a:cxn ang="0">
                  <a:pos x="144" y="0"/>
                </a:cxn>
                <a:cxn ang="0">
                  <a:pos x="198" y="0"/>
                </a:cxn>
                <a:cxn ang="0">
                  <a:pos x="246" y="0"/>
                </a:cxn>
                <a:cxn ang="0">
                  <a:pos x="300" y="0"/>
                </a:cxn>
                <a:cxn ang="0">
                  <a:pos x="354" y="0"/>
                </a:cxn>
                <a:cxn ang="0">
                  <a:pos x="402" y="0"/>
                </a:cxn>
                <a:cxn ang="0">
                  <a:pos x="456" y="0"/>
                </a:cxn>
                <a:cxn ang="0">
                  <a:pos x="510" y="0"/>
                </a:cxn>
                <a:cxn ang="0">
                  <a:pos x="558" y="0"/>
                </a:cxn>
                <a:cxn ang="0">
                  <a:pos x="612" y="0"/>
                </a:cxn>
                <a:cxn ang="0">
                  <a:pos x="666" y="0"/>
                </a:cxn>
                <a:cxn ang="0">
                  <a:pos x="714" y="0"/>
                </a:cxn>
                <a:cxn ang="0">
                  <a:pos x="768" y="0"/>
                </a:cxn>
                <a:cxn ang="0">
                  <a:pos x="822" y="0"/>
                </a:cxn>
                <a:cxn ang="0">
                  <a:pos x="870" y="0"/>
                </a:cxn>
                <a:cxn ang="0">
                  <a:pos x="924" y="0"/>
                </a:cxn>
                <a:cxn ang="0">
                  <a:pos x="978" y="0"/>
                </a:cxn>
                <a:cxn ang="0">
                  <a:pos x="1026" y="0"/>
                </a:cxn>
                <a:cxn ang="0">
                  <a:pos x="1080" y="0"/>
                </a:cxn>
                <a:cxn ang="0">
                  <a:pos x="1134" y="0"/>
                </a:cxn>
                <a:cxn ang="0">
                  <a:pos x="1183" y="0"/>
                </a:cxn>
                <a:cxn ang="0">
                  <a:pos x="1237" y="0"/>
                </a:cxn>
                <a:cxn ang="0">
                  <a:pos x="1291" y="0"/>
                </a:cxn>
                <a:cxn ang="0">
                  <a:pos x="1339" y="0"/>
                </a:cxn>
                <a:cxn ang="0">
                  <a:pos x="1393" y="0"/>
                </a:cxn>
                <a:cxn ang="0">
                  <a:pos x="1447" y="0"/>
                </a:cxn>
                <a:cxn ang="0">
                  <a:pos x="1495" y="0"/>
                </a:cxn>
                <a:cxn ang="0">
                  <a:pos x="1549" y="0"/>
                </a:cxn>
                <a:cxn ang="0">
                  <a:pos x="1603" y="0"/>
                </a:cxn>
                <a:cxn ang="0">
                  <a:pos x="1651" y="0"/>
                </a:cxn>
                <a:cxn ang="0">
                  <a:pos x="1705" y="0"/>
                </a:cxn>
                <a:cxn ang="0">
                  <a:pos x="1759" y="0"/>
                </a:cxn>
                <a:cxn ang="0">
                  <a:pos x="1807" y="0"/>
                </a:cxn>
                <a:cxn ang="0">
                  <a:pos x="1861" y="0"/>
                </a:cxn>
                <a:cxn ang="0">
                  <a:pos x="1915" y="0"/>
                </a:cxn>
                <a:cxn ang="0">
                  <a:pos x="1963" y="0"/>
                </a:cxn>
                <a:cxn ang="0">
                  <a:pos x="2017" y="0"/>
                </a:cxn>
                <a:cxn ang="0">
                  <a:pos x="2071" y="0"/>
                </a:cxn>
                <a:cxn ang="0">
                  <a:pos x="2119" y="0"/>
                </a:cxn>
                <a:cxn ang="0">
                  <a:pos x="2173" y="0"/>
                </a:cxn>
                <a:cxn ang="0">
                  <a:pos x="2227" y="0"/>
                </a:cxn>
                <a:cxn ang="0">
                  <a:pos x="2275" y="0"/>
                </a:cxn>
                <a:cxn ang="0">
                  <a:pos x="2329" y="0"/>
                </a:cxn>
                <a:cxn ang="0">
                  <a:pos x="2383" y="0"/>
                </a:cxn>
                <a:cxn ang="0">
                  <a:pos x="2431" y="0"/>
                </a:cxn>
                <a:cxn ang="0">
                  <a:pos x="2485" y="0"/>
                </a:cxn>
                <a:cxn ang="0">
                  <a:pos x="2539" y="0"/>
                </a:cxn>
                <a:cxn ang="0">
                  <a:pos x="2587" y="0"/>
                </a:cxn>
              </a:cxnLst>
              <a:rect l="0" t="0" r="r" b="b"/>
              <a:pathLst>
                <a:path w="2587">
                  <a:moveTo>
                    <a:pt x="0" y="0"/>
                  </a:moveTo>
                  <a:lnTo>
                    <a:pt x="12" y="0"/>
                  </a:lnTo>
                  <a:lnTo>
                    <a:pt x="24" y="0"/>
                  </a:lnTo>
                  <a:lnTo>
                    <a:pt x="42" y="0"/>
                  </a:lnTo>
                  <a:lnTo>
                    <a:pt x="54" y="0"/>
                  </a:lnTo>
                  <a:lnTo>
                    <a:pt x="66" y="0"/>
                  </a:lnTo>
                  <a:lnTo>
                    <a:pt x="78" y="0"/>
                  </a:lnTo>
                  <a:lnTo>
                    <a:pt x="90" y="0"/>
                  </a:lnTo>
                  <a:lnTo>
                    <a:pt x="102" y="0"/>
                  </a:lnTo>
                  <a:lnTo>
                    <a:pt x="120" y="0"/>
                  </a:lnTo>
                  <a:lnTo>
                    <a:pt x="132" y="0"/>
                  </a:lnTo>
                  <a:lnTo>
                    <a:pt x="144" y="0"/>
                  </a:lnTo>
                  <a:lnTo>
                    <a:pt x="156" y="0"/>
                  </a:lnTo>
                  <a:lnTo>
                    <a:pt x="168" y="0"/>
                  </a:lnTo>
                  <a:lnTo>
                    <a:pt x="180" y="0"/>
                  </a:lnTo>
                  <a:lnTo>
                    <a:pt x="198" y="0"/>
                  </a:lnTo>
                  <a:lnTo>
                    <a:pt x="210" y="0"/>
                  </a:lnTo>
                  <a:lnTo>
                    <a:pt x="222" y="0"/>
                  </a:lnTo>
                  <a:lnTo>
                    <a:pt x="234" y="0"/>
                  </a:lnTo>
                  <a:lnTo>
                    <a:pt x="246" y="0"/>
                  </a:lnTo>
                  <a:lnTo>
                    <a:pt x="258" y="0"/>
                  </a:lnTo>
                  <a:lnTo>
                    <a:pt x="276" y="0"/>
                  </a:lnTo>
                  <a:lnTo>
                    <a:pt x="288" y="0"/>
                  </a:lnTo>
                  <a:lnTo>
                    <a:pt x="300" y="0"/>
                  </a:lnTo>
                  <a:lnTo>
                    <a:pt x="312" y="0"/>
                  </a:lnTo>
                  <a:lnTo>
                    <a:pt x="324" y="0"/>
                  </a:lnTo>
                  <a:lnTo>
                    <a:pt x="336" y="0"/>
                  </a:lnTo>
                  <a:lnTo>
                    <a:pt x="354" y="0"/>
                  </a:lnTo>
                  <a:lnTo>
                    <a:pt x="366" y="0"/>
                  </a:lnTo>
                  <a:lnTo>
                    <a:pt x="378" y="0"/>
                  </a:lnTo>
                  <a:lnTo>
                    <a:pt x="390" y="0"/>
                  </a:lnTo>
                  <a:lnTo>
                    <a:pt x="402" y="0"/>
                  </a:lnTo>
                  <a:lnTo>
                    <a:pt x="414" y="0"/>
                  </a:lnTo>
                  <a:lnTo>
                    <a:pt x="432" y="0"/>
                  </a:lnTo>
                  <a:lnTo>
                    <a:pt x="444" y="0"/>
                  </a:lnTo>
                  <a:lnTo>
                    <a:pt x="456" y="0"/>
                  </a:lnTo>
                  <a:lnTo>
                    <a:pt x="468" y="0"/>
                  </a:lnTo>
                  <a:lnTo>
                    <a:pt x="480" y="0"/>
                  </a:lnTo>
                  <a:lnTo>
                    <a:pt x="492" y="0"/>
                  </a:lnTo>
                  <a:lnTo>
                    <a:pt x="510" y="0"/>
                  </a:lnTo>
                  <a:lnTo>
                    <a:pt x="522" y="0"/>
                  </a:lnTo>
                  <a:lnTo>
                    <a:pt x="534" y="0"/>
                  </a:lnTo>
                  <a:lnTo>
                    <a:pt x="546" y="0"/>
                  </a:lnTo>
                  <a:lnTo>
                    <a:pt x="558" y="0"/>
                  </a:lnTo>
                  <a:lnTo>
                    <a:pt x="570" y="0"/>
                  </a:lnTo>
                  <a:lnTo>
                    <a:pt x="588" y="0"/>
                  </a:lnTo>
                  <a:lnTo>
                    <a:pt x="600" y="0"/>
                  </a:lnTo>
                  <a:lnTo>
                    <a:pt x="612" y="0"/>
                  </a:lnTo>
                  <a:lnTo>
                    <a:pt x="624" y="0"/>
                  </a:lnTo>
                  <a:lnTo>
                    <a:pt x="636" y="0"/>
                  </a:lnTo>
                  <a:lnTo>
                    <a:pt x="648" y="0"/>
                  </a:lnTo>
                  <a:lnTo>
                    <a:pt x="666" y="0"/>
                  </a:lnTo>
                  <a:lnTo>
                    <a:pt x="678" y="0"/>
                  </a:lnTo>
                  <a:lnTo>
                    <a:pt x="690" y="0"/>
                  </a:lnTo>
                  <a:lnTo>
                    <a:pt x="702" y="0"/>
                  </a:lnTo>
                  <a:lnTo>
                    <a:pt x="714" y="0"/>
                  </a:lnTo>
                  <a:lnTo>
                    <a:pt x="726" y="0"/>
                  </a:lnTo>
                  <a:lnTo>
                    <a:pt x="744" y="0"/>
                  </a:lnTo>
                  <a:lnTo>
                    <a:pt x="756" y="0"/>
                  </a:lnTo>
                  <a:lnTo>
                    <a:pt x="768" y="0"/>
                  </a:lnTo>
                  <a:lnTo>
                    <a:pt x="780" y="0"/>
                  </a:lnTo>
                  <a:lnTo>
                    <a:pt x="792" y="0"/>
                  </a:lnTo>
                  <a:lnTo>
                    <a:pt x="804" y="0"/>
                  </a:lnTo>
                  <a:lnTo>
                    <a:pt x="822" y="0"/>
                  </a:lnTo>
                  <a:lnTo>
                    <a:pt x="834" y="0"/>
                  </a:lnTo>
                  <a:lnTo>
                    <a:pt x="846" y="0"/>
                  </a:lnTo>
                  <a:lnTo>
                    <a:pt x="858" y="0"/>
                  </a:lnTo>
                  <a:lnTo>
                    <a:pt x="870" y="0"/>
                  </a:lnTo>
                  <a:lnTo>
                    <a:pt x="882" y="0"/>
                  </a:lnTo>
                  <a:lnTo>
                    <a:pt x="900" y="0"/>
                  </a:lnTo>
                  <a:lnTo>
                    <a:pt x="912" y="0"/>
                  </a:lnTo>
                  <a:lnTo>
                    <a:pt x="924" y="0"/>
                  </a:lnTo>
                  <a:lnTo>
                    <a:pt x="936" y="0"/>
                  </a:lnTo>
                  <a:lnTo>
                    <a:pt x="948" y="0"/>
                  </a:lnTo>
                  <a:lnTo>
                    <a:pt x="960" y="0"/>
                  </a:lnTo>
                  <a:lnTo>
                    <a:pt x="978" y="0"/>
                  </a:lnTo>
                  <a:lnTo>
                    <a:pt x="990" y="0"/>
                  </a:lnTo>
                  <a:lnTo>
                    <a:pt x="1002" y="0"/>
                  </a:lnTo>
                  <a:lnTo>
                    <a:pt x="1014" y="0"/>
                  </a:lnTo>
                  <a:lnTo>
                    <a:pt x="1026" y="0"/>
                  </a:lnTo>
                  <a:lnTo>
                    <a:pt x="1038" y="0"/>
                  </a:lnTo>
                  <a:lnTo>
                    <a:pt x="1056" y="0"/>
                  </a:lnTo>
                  <a:lnTo>
                    <a:pt x="1068" y="0"/>
                  </a:lnTo>
                  <a:lnTo>
                    <a:pt x="1080" y="0"/>
                  </a:lnTo>
                  <a:lnTo>
                    <a:pt x="1092" y="0"/>
                  </a:lnTo>
                  <a:lnTo>
                    <a:pt x="1104" y="0"/>
                  </a:lnTo>
                  <a:lnTo>
                    <a:pt x="1116" y="0"/>
                  </a:lnTo>
                  <a:lnTo>
                    <a:pt x="1134" y="0"/>
                  </a:lnTo>
                  <a:lnTo>
                    <a:pt x="1147" y="0"/>
                  </a:lnTo>
                  <a:lnTo>
                    <a:pt x="1159" y="0"/>
                  </a:lnTo>
                  <a:lnTo>
                    <a:pt x="1171" y="0"/>
                  </a:lnTo>
                  <a:lnTo>
                    <a:pt x="1183" y="0"/>
                  </a:lnTo>
                  <a:lnTo>
                    <a:pt x="1195" y="0"/>
                  </a:lnTo>
                  <a:lnTo>
                    <a:pt x="1213" y="0"/>
                  </a:lnTo>
                  <a:lnTo>
                    <a:pt x="1225" y="0"/>
                  </a:lnTo>
                  <a:lnTo>
                    <a:pt x="1237" y="0"/>
                  </a:lnTo>
                  <a:lnTo>
                    <a:pt x="1249" y="0"/>
                  </a:lnTo>
                  <a:lnTo>
                    <a:pt x="1261" y="0"/>
                  </a:lnTo>
                  <a:lnTo>
                    <a:pt x="1273" y="0"/>
                  </a:lnTo>
                  <a:lnTo>
                    <a:pt x="1291" y="0"/>
                  </a:lnTo>
                  <a:lnTo>
                    <a:pt x="1303" y="0"/>
                  </a:lnTo>
                  <a:lnTo>
                    <a:pt x="1315" y="0"/>
                  </a:lnTo>
                  <a:lnTo>
                    <a:pt x="1327" y="0"/>
                  </a:lnTo>
                  <a:lnTo>
                    <a:pt x="1339" y="0"/>
                  </a:lnTo>
                  <a:lnTo>
                    <a:pt x="1351" y="0"/>
                  </a:lnTo>
                  <a:lnTo>
                    <a:pt x="1369" y="0"/>
                  </a:lnTo>
                  <a:lnTo>
                    <a:pt x="1381" y="0"/>
                  </a:lnTo>
                  <a:lnTo>
                    <a:pt x="1393" y="0"/>
                  </a:lnTo>
                  <a:lnTo>
                    <a:pt x="1405" y="0"/>
                  </a:lnTo>
                  <a:lnTo>
                    <a:pt x="1417" y="0"/>
                  </a:lnTo>
                  <a:lnTo>
                    <a:pt x="1429" y="0"/>
                  </a:lnTo>
                  <a:lnTo>
                    <a:pt x="1447" y="0"/>
                  </a:lnTo>
                  <a:lnTo>
                    <a:pt x="1459" y="0"/>
                  </a:lnTo>
                  <a:lnTo>
                    <a:pt x="1471" y="0"/>
                  </a:lnTo>
                  <a:lnTo>
                    <a:pt x="1483" y="0"/>
                  </a:lnTo>
                  <a:lnTo>
                    <a:pt x="1495" y="0"/>
                  </a:lnTo>
                  <a:lnTo>
                    <a:pt x="1507" y="0"/>
                  </a:lnTo>
                  <a:lnTo>
                    <a:pt x="1525" y="0"/>
                  </a:lnTo>
                  <a:lnTo>
                    <a:pt x="1537" y="0"/>
                  </a:lnTo>
                  <a:lnTo>
                    <a:pt x="1549" y="0"/>
                  </a:lnTo>
                  <a:lnTo>
                    <a:pt x="1561" y="0"/>
                  </a:lnTo>
                  <a:lnTo>
                    <a:pt x="1573" y="0"/>
                  </a:lnTo>
                  <a:lnTo>
                    <a:pt x="1585" y="0"/>
                  </a:lnTo>
                  <a:lnTo>
                    <a:pt x="1603" y="0"/>
                  </a:lnTo>
                  <a:lnTo>
                    <a:pt x="1615" y="0"/>
                  </a:lnTo>
                  <a:lnTo>
                    <a:pt x="1627" y="0"/>
                  </a:lnTo>
                  <a:lnTo>
                    <a:pt x="1639" y="0"/>
                  </a:lnTo>
                  <a:lnTo>
                    <a:pt x="1651" y="0"/>
                  </a:lnTo>
                  <a:lnTo>
                    <a:pt x="1663" y="0"/>
                  </a:lnTo>
                  <a:lnTo>
                    <a:pt x="1681" y="0"/>
                  </a:lnTo>
                  <a:lnTo>
                    <a:pt x="1693" y="0"/>
                  </a:lnTo>
                  <a:lnTo>
                    <a:pt x="1705" y="0"/>
                  </a:lnTo>
                  <a:lnTo>
                    <a:pt x="1717" y="0"/>
                  </a:lnTo>
                  <a:lnTo>
                    <a:pt x="1729" y="0"/>
                  </a:lnTo>
                  <a:lnTo>
                    <a:pt x="1741" y="0"/>
                  </a:lnTo>
                  <a:lnTo>
                    <a:pt x="1759" y="0"/>
                  </a:lnTo>
                  <a:lnTo>
                    <a:pt x="1771" y="0"/>
                  </a:lnTo>
                  <a:lnTo>
                    <a:pt x="1783" y="0"/>
                  </a:lnTo>
                  <a:lnTo>
                    <a:pt x="1795" y="0"/>
                  </a:lnTo>
                  <a:lnTo>
                    <a:pt x="1807" y="0"/>
                  </a:lnTo>
                  <a:lnTo>
                    <a:pt x="1819" y="0"/>
                  </a:lnTo>
                  <a:lnTo>
                    <a:pt x="1837" y="0"/>
                  </a:lnTo>
                  <a:lnTo>
                    <a:pt x="1849" y="0"/>
                  </a:lnTo>
                  <a:lnTo>
                    <a:pt x="1861" y="0"/>
                  </a:lnTo>
                  <a:lnTo>
                    <a:pt x="1873" y="0"/>
                  </a:lnTo>
                  <a:lnTo>
                    <a:pt x="1885" y="0"/>
                  </a:lnTo>
                  <a:lnTo>
                    <a:pt x="1897" y="0"/>
                  </a:lnTo>
                  <a:lnTo>
                    <a:pt x="1915" y="0"/>
                  </a:lnTo>
                  <a:lnTo>
                    <a:pt x="1927" y="0"/>
                  </a:lnTo>
                  <a:lnTo>
                    <a:pt x="1939" y="0"/>
                  </a:lnTo>
                  <a:lnTo>
                    <a:pt x="1951" y="0"/>
                  </a:lnTo>
                  <a:lnTo>
                    <a:pt x="1963" y="0"/>
                  </a:lnTo>
                  <a:lnTo>
                    <a:pt x="1975" y="0"/>
                  </a:lnTo>
                  <a:lnTo>
                    <a:pt x="1993" y="0"/>
                  </a:lnTo>
                  <a:lnTo>
                    <a:pt x="2005" y="0"/>
                  </a:lnTo>
                  <a:lnTo>
                    <a:pt x="2017" y="0"/>
                  </a:lnTo>
                  <a:lnTo>
                    <a:pt x="2029" y="0"/>
                  </a:lnTo>
                  <a:lnTo>
                    <a:pt x="2041" y="0"/>
                  </a:lnTo>
                  <a:lnTo>
                    <a:pt x="2053" y="0"/>
                  </a:lnTo>
                  <a:lnTo>
                    <a:pt x="2071" y="0"/>
                  </a:lnTo>
                  <a:lnTo>
                    <a:pt x="2083" y="0"/>
                  </a:lnTo>
                  <a:lnTo>
                    <a:pt x="2095" y="0"/>
                  </a:lnTo>
                  <a:lnTo>
                    <a:pt x="2107" y="0"/>
                  </a:lnTo>
                  <a:lnTo>
                    <a:pt x="2119" y="0"/>
                  </a:lnTo>
                  <a:lnTo>
                    <a:pt x="2131" y="0"/>
                  </a:lnTo>
                  <a:lnTo>
                    <a:pt x="2149" y="0"/>
                  </a:lnTo>
                  <a:lnTo>
                    <a:pt x="2161" y="0"/>
                  </a:lnTo>
                  <a:lnTo>
                    <a:pt x="2173" y="0"/>
                  </a:lnTo>
                  <a:lnTo>
                    <a:pt x="2185" y="0"/>
                  </a:lnTo>
                  <a:lnTo>
                    <a:pt x="2197" y="0"/>
                  </a:lnTo>
                  <a:lnTo>
                    <a:pt x="2209" y="0"/>
                  </a:lnTo>
                  <a:lnTo>
                    <a:pt x="2227" y="0"/>
                  </a:lnTo>
                  <a:lnTo>
                    <a:pt x="2239" y="0"/>
                  </a:lnTo>
                  <a:lnTo>
                    <a:pt x="2251" y="0"/>
                  </a:lnTo>
                  <a:lnTo>
                    <a:pt x="2263" y="0"/>
                  </a:lnTo>
                  <a:lnTo>
                    <a:pt x="2275" y="0"/>
                  </a:lnTo>
                  <a:lnTo>
                    <a:pt x="2287" y="0"/>
                  </a:lnTo>
                  <a:lnTo>
                    <a:pt x="2305" y="0"/>
                  </a:lnTo>
                  <a:lnTo>
                    <a:pt x="2317" y="0"/>
                  </a:lnTo>
                  <a:lnTo>
                    <a:pt x="2329" y="0"/>
                  </a:lnTo>
                  <a:lnTo>
                    <a:pt x="2341" y="0"/>
                  </a:lnTo>
                  <a:lnTo>
                    <a:pt x="2353" y="0"/>
                  </a:lnTo>
                  <a:lnTo>
                    <a:pt x="2365" y="0"/>
                  </a:lnTo>
                  <a:lnTo>
                    <a:pt x="2383" y="0"/>
                  </a:lnTo>
                  <a:lnTo>
                    <a:pt x="2395" y="0"/>
                  </a:lnTo>
                  <a:lnTo>
                    <a:pt x="2407" y="0"/>
                  </a:lnTo>
                  <a:lnTo>
                    <a:pt x="2419" y="0"/>
                  </a:lnTo>
                  <a:lnTo>
                    <a:pt x="2431" y="0"/>
                  </a:lnTo>
                  <a:lnTo>
                    <a:pt x="2443" y="0"/>
                  </a:lnTo>
                  <a:lnTo>
                    <a:pt x="2461" y="0"/>
                  </a:lnTo>
                  <a:lnTo>
                    <a:pt x="2473" y="0"/>
                  </a:lnTo>
                  <a:lnTo>
                    <a:pt x="2485" y="0"/>
                  </a:lnTo>
                  <a:lnTo>
                    <a:pt x="2497" y="0"/>
                  </a:lnTo>
                  <a:lnTo>
                    <a:pt x="2509" y="0"/>
                  </a:lnTo>
                  <a:lnTo>
                    <a:pt x="2521" y="0"/>
                  </a:lnTo>
                  <a:lnTo>
                    <a:pt x="2539" y="0"/>
                  </a:lnTo>
                  <a:lnTo>
                    <a:pt x="2551" y="0"/>
                  </a:lnTo>
                  <a:lnTo>
                    <a:pt x="2563" y="0"/>
                  </a:lnTo>
                  <a:lnTo>
                    <a:pt x="2575" y="0"/>
                  </a:lnTo>
                  <a:lnTo>
                    <a:pt x="2587" y="0"/>
                  </a:lnTo>
                </a:path>
              </a:pathLst>
            </a:custGeom>
            <a:noFill/>
            <a:ln w="28575" cmpd="sng">
              <a:solidFill>
                <a:srgbClr val="007F00"/>
              </a:solidFill>
              <a:prstDash val="sysDashDot"/>
              <a:round/>
              <a:headEnd/>
              <a:tailEnd/>
            </a:ln>
          </p:spPr>
          <p:txBody>
            <a:bodyPr/>
            <a:lstStyle/>
            <a:p>
              <a:endParaRPr lang="nl-BE"/>
            </a:p>
          </p:txBody>
        </p:sp>
        <p:sp>
          <p:nvSpPr>
            <p:cNvPr id="365" name="Rectangle 403"/>
            <p:cNvSpPr>
              <a:spLocks noChangeAspect="1" noChangeArrowheads="1"/>
            </p:cNvSpPr>
            <p:nvPr/>
          </p:nvSpPr>
          <p:spPr bwMode="auto">
            <a:xfrm>
              <a:off x="866" y="3308"/>
              <a:ext cx="2339" cy="478"/>
            </a:xfrm>
            <a:prstGeom prst="rect">
              <a:avLst/>
            </a:prstGeom>
            <a:solidFill>
              <a:srgbClr val="FFFFFF"/>
            </a:solidFill>
            <a:ln w="9525">
              <a:noFill/>
              <a:miter lim="800000"/>
              <a:headEnd/>
              <a:tailEnd/>
            </a:ln>
          </p:spPr>
          <p:txBody>
            <a:bodyPr/>
            <a:lstStyle/>
            <a:p>
              <a:endParaRPr lang="nl-BE"/>
            </a:p>
          </p:txBody>
        </p:sp>
        <p:sp>
          <p:nvSpPr>
            <p:cNvPr id="366" name="Rectangle 404"/>
            <p:cNvSpPr>
              <a:spLocks noChangeAspect="1" noChangeArrowheads="1"/>
            </p:cNvSpPr>
            <p:nvPr/>
          </p:nvSpPr>
          <p:spPr bwMode="auto">
            <a:xfrm>
              <a:off x="866" y="3308"/>
              <a:ext cx="2339" cy="478"/>
            </a:xfrm>
            <a:prstGeom prst="rect">
              <a:avLst/>
            </a:prstGeom>
            <a:noFill/>
            <a:ln w="0">
              <a:solidFill>
                <a:srgbClr val="FFFFFF"/>
              </a:solidFill>
              <a:miter lim="800000"/>
              <a:headEnd/>
              <a:tailEnd/>
            </a:ln>
          </p:spPr>
          <p:txBody>
            <a:bodyPr/>
            <a:lstStyle/>
            <a:p>
              <a:endParaRPr lang="nl-BE"/>
            </a:p>
          </p:txBody>
        </p:sp>
        <p:sp>
          <p:nvSpPr>
            <p:cNvPr id="367" name="Freeform 405"/>
            <p:cNvSpPr>
              <a:spLocks noChangeAspect="1"/>
            </p:cNvSpPr>
            <p:nvPr/>
          </p:nvSpPr>
          <p:spPr bwMode="auto">
            <a:xfrm>
              <a:off x="1098" y="3308"/>
              <a:ext cx="1" cy="478"/>
            </a:xfrm>
            <a:custGeom>
              <a:avLst/>
              <a:gdLst/>
              <a:ahLst/>
              <a:cxnLst>
                <a:cxn ang="0">
                  <a:pos x="0" y="93"/>
                </a:cxn>
                <a:cxn ang="0">
                  <a:pos x="0" y="0"/>
                </a:cxn>
                <a:cxn ang="0">
                  <a:pos x="0" y="0"/>
                </a:cxn>
              </a:cxnLst>
              <a:rect l="0" t="0" r="r" b="b"/>
              <a:pathLst>
                <a:path h="93">
                  <a:moveTo>
                    <a:pt x="0" y="93"/>
                  </a:moveTo>
                  <a:lnTo>
                    <a:pt x="0" y="0"/>
                  </a:lnTo>
                  <a:lnTo>
                    <a:pt x="0" y="0"/>
                  </a:lnTo>
                </a:path>
              </a:pathLst>
            </a:custGeom>
            <a:noFill/>
            <a:ln w="0">
              <a:solidFill>
                <a:srgbClr val="000000"/>
              </a:solidFill>
              <a:prstDash val="sysDot"/>
              <a:round/>
              <a:headEnd/>
              <a:tailEnd/>
            </a:ln>
          </p:spPr>
          <p:txBody>
            <a:bodyPr/>
            <a:lstStyle/>
            <a:p>
              <a:endParaRPr lang="nl-BE"/>
            </a:p>
          </p:txBody>
        </p:sp>
        <p:sp>
          <p:nvSpPr>
            <p:cNvPr id="368" name="Freeform 406"/>
            <p:cNvSpPr>
              <a:spLocks noChangeAspect="1"/>
            </p:cNvSpPr>
            <p:nvPr/>
          </p:nvSpPr>
          <p:spPr bwMode="auto">
            <a:xfrm>
              <a:off x="1331" y="3308"/>
              <a:ext cx="0" cy="478"/>
            </a:xfrm>
            <a:custGeom>
              <a:avLst/>
              <a:gdLst/>
              <a:ahLst/>
              <a:cxnLst>
                <a:cxn ang="0">
                  <a:pos x="0" y="93"/>
                </a:cxn>
                <a:cxn ang="0">
                  <a:pos x="0" y="0"/>
                </a:cxn>
                <a:cxn ang="0">
                  <a:pos x="0" y="0"/>
                </a:cxn>
              </a:cxnLst>
              <a:rect l="0" t="0" r="r" b="b"/>
              <a:pathLst>
                <a:path h="93">
                  <a:moveTo>
                    <a:pt x="0" y="93"/>
                  </a:moveTo>
                  <a:lnTo>
                    <a:pt x="0" y="0"/>
                  </a:lnTo>
                  <a:lnTo>
                    <a:pt x="0" y="0"/>
                  </a:lnTo>
                </a:path>
              </a:pathLst>
            </a:custGeom>
            <a:noFill/>
            <a:ln w="0">
              <a:solidFill>
                <a:srgbClr val="000000"/>
              </a:solidFill>
              <a:prstDash val="sysDot"/>
              <a:round/>
              <a:headEnd/>
              <a:tailEnd/>
            </a:ln>
          </p:spPr>
          <p:txBody>
            <a:bodyPr/>
            <a:lstStyle/>
            <a:p>
              <a:endParaRPr lang="nl-BE"/>
            </a:p>
          </p:txBody>
        </p:sp>
        <p:sp>
          <p:nvSpPr>
            <p:cNvPr id="369" name="Freeform 407"/>
            <p:cNvSpPr>
              <a:spLocks noChangeAspect="1"/>
            </p:cNvSpPr>
            <p:nvPr/>
          </p:nvSpPr>
          <p:spPr bwMode="auto">
            <a:xfrm>
              <a:off x="1568" y="3308"/>
              <a:ext cx="1" cy="478"/>
            </a:xfrm>
            <a:custGeom>
              <a:avLst/>
              <a:gdLst/>
              <a:ahLst/>
              <a:cxnLst>
                <a:cxn ang="0">
                  <a:pos x="0" y="93"/>
                </a:cxn>
                <a:cxn ang="0">
                  <a:pos x="0" y="0"/>
                </a:cxn>
                <a:cxn ang="0">
                  <a:pos x="0" y="0"/>
                </a:cxn>
              </a:cxnLst>
              <a:rect l="0" t="0" r="r" b="b"/>
              <a:pathLst>
                <a:path h="93">
                  <a:moveTo>
                    <a:pt x="0" y="93"/>
                  </a:moveTo>
                  <a:lnTo>
                    <a:pt x="0" y="0"/>
                  </a:lnTo>
                  <a:lnTo>
                    <a:pt x="0" y="0"/>
                  </a:lnTo>
                </a:path>
              </a:pathLst>
            </a:custGeom>
            <a:noFill/>
            <a:ln w="0">
              <a:solidFill>
                <a:srgbClr val="000000"/>
              </a:solidFill>
              <a:prstDash val="sysDot"/>
              <a:round/>
              <a:headEnd/>
              <a:tailEnd/>
            </a:ln>
          </p:spPr>
          <p:txBody>
            <a:bodyPr/>
            <a:lstStyle/>
            <a:p>
              <a:endParaRPr lang="nl-BE"/>
            </a:p>
          </p:txBody>
        </p:sp>
        <p:sp>
          <p:nvSpPr>
            <p:cNvPr id="370" name="Freeform 408"/>
            <p:cNvSpPr>
              <a:spLocks noChangeAspect="1"/>
            </p:cNvSpPr>
            <p:nvPr/>
          </p:nvSpPr>
          <p:spPr bwMode="auto">
            <a:xfrm>
              <a:off x="1800" y="3308"/>
              <a:ext cx="1" cy="478"/>
            </a:xfrm>
            <a:custGeom>
              <a:avLst/>
              <a:gdLst/>
              <a:ahLst/>
              <a:cxnLst>
                <a:cxn ang="0">
                  <a:pos x="0" y="93"/>
                </a:cxn>
                <a:cxn ang="0">
                  <a:pos x="0" y="0"/>
                </a:cxn>
                <a:cxn ang="0">
                  <a:pos x="0" y="0"/>
                </a:cxn>
              </a:cxnLst>
              <a:rect l="0" t="0" r="r" b="b"/>
              <a:pathLst>
                <a:path h="93">
                  <a:moveTo>
                    <a:pt x="0" y="93"/>
                  </a:moveTo>
                  <a:lnTo>
                    <a:pt x="0" y="0"/>
                  </a:lnTo>
                  <a:lnTo>
                    <a:pt x="0" y="0"/>
                  </a:lnTo>
                </a:path>
              </a:pathLst>
            </a:custGeom>
            <a:noFill/>
            <a:ln w="0">
              <a:solidFill>
                <a:srgbClr val="000000"/>
              </a:solidFill>
              <a:prstDash val="sysDot"/>
              <a:round/>
              <a:headEnd/>
              <a:tailEnd/>
            </a:ln>
          </p:spPr>
          <p:txBody>
            <a:bodyPr/>
            <a:lstStyle/>
            <a:p>
              <a:endParaRPr lang="nl-BE"/>
            </a:p>
          </p:txBody>
        </p:sp>
        <p:sp>
          <p:nvSpPr>
            <p:cNvPr id="371" name="Freeform 409"/>
            <p:cNvSpPr>
              <a:spLocks noChangeAspect="1"/>
            </p:cNvSpPr>
            <p:nvPr/>
          </p:nvSpPr>
          <p:spPr bwMode="auto">
            <a:xfrm>
              <a:off x="2033" y="3308"/>
              <a:ext cx="1" cy="478"/>
            </a:xfrm>
            <a:custGeom>
              <a:avLst/>
              <a:gdLst/>
              <a:ahLst/>
              <a:cxnLst>
                <a:cxn ang="0">
                  <a:pos x="0" y="93"/>
                </a:cxn>
                <a:cxn ang="0">
                  <a:pos x="0" y="0"/>
                </a:cxn>
                <a:cxn ang="0">
                  <a:pos x="0" y="0"/>
                </a:cxn>
              </a:cxnLst>
              <a:rect l="0" t="0" r="r" b="b"/>
              <a:pathLst>
                <a:path h="93">
                  <a:moveTo>
                    <a:pt x="0" y="93"/>
                  </a:moveTo>
                  <a:lnTo>
                    <a:pt x="0" y="0"/>
                  </a:lnTo>
                  <a:lnTo>
                    <a:pt x="0" y="0"/>
                  </a:lnTo>
                </a:path>
              </a:pathLst>
            </a:custGeom>
            <a:noFill/>
            <a:ln w="0">
              <a:solidFill>
                <a:srgbClr val="000000"/>
              </a:solidFill>
              <a:prstDash val="sysDot"/>
              <a:round/>
              <a:headEnd/>
              <a:tailEnd/>
            </a:ln>
          </p:spPr>
          <p:txBody>
            <a:bodyPr/>
            <a:lstStyle/>
            <a:p>
              <a:endParaRPr lang="nl-BE"/>
            </a:p>
          </p:txBody>
        </p:sp>
        <p:sp>
          <p:nvSpPr>
            <p:cNvPr id="372" name="Freeform 410"/>
            <p:cNvSpPr>
              <a:spLocks noChangeAspect="1"/>
            </p:cNvSpPr>
            <p:nvPr/>
          </p:nvSpPr>
          <p:spPr bwMode="auto">
            <a:xfrm>
              <a:off x="2271" y="3308"/>
              <a:ext cx="1" cy="478"/>
            </a:xfrm>
            <a:custGeom>
              <a:avLst/>
              <a:gdLst/>
              <a:ahLst/>
              <a:cxnLst>
                <a:cxn ang="0">
                  <a:pos x="0" y="93"/>
                </a:cxn>
                <a:cxn ang="0">
                  <a:pos x="0" y="0"/>
                </a:cxn>
                <a:cxn ang="0">
                  <a:pos x="0" y="0"/>
                </a:cxn>
              </a:cxnLst>
              <a:rect l="0" t="0" r="r" b="b"/>
              <a:pathLst>
                <a:path h="93">
                  <a:moveTo>
                    <a:pt x="0" y="93"/>
                  </a:moveTo>
                  <a:lnTo>
                    <a:pt x="0" y="0"/>
                  </a:lnTo>
                  <a:lnTo>
                    <a:pt x="0" y="0"/>
                  </a:lnTo>
                </a:path>
              </a:pathLst>
            </a:custGeom>
            <a:noFill/>
            <a:ln w="0">
              <a:solidFill>
                <a:srgbClr val="000000"/>
              </a:solidFill>
              <a:prstDash val="sysDot"/>
              <a:round/>
              <a:headEnd/>
              <a:tailEnd/>
            </a:ln>
          </p:spPr>
          <p:txBody>
            <a:bodyPr/>
            <a:lstStyle/>
            <a:p>
              <a:endParaRPr lang="nl-BE"/>
            </a:p>
          </p:txBody>
        </p:sp>
        <p:sp>
          <p:nvSpPr>
            <p:cNvPr id="373" name="Freeform 411"/>
            <p:cNvSpPr>
              <a:spLocks noChangeAspect="1"/>
            </p:cNvSpPr>
            <p:nvPr/>
          </p:nvSpPr>
          <p:spPr bwMode="auto">
            <a:xfrm>
              <a:off x="2503" y="3308"/>
              <a:ext cx="1" cy="478"/>
            </a:xfrm>
            <a:custGeom>
              <a:avLst/>
              <a:gdLst/>
              <a:ahLst/>
              <a:cxnLst>
                <a:cxn ang="0">
                  <a:pos x="0" y="93"/>
                </a:cxn>
                <a:cxn ang="0">
                  <a:pos x="0" y="0"/>
                </a:cxn>
                <a:cxn ang="0">
                  <a:pos x="0" y="0"/>
                </a:cxn>
              </a:cxnLst>
              <a:rect l="0" t="0" r="r" b="b"/>
              <a:pathLst>
                <a:path h="93">
                  <a:moveTo>
                    <a:pt x="0" y="93"/>
                  </a:moveTo>
                  <a:lnTo>
                    <a:pt x="0" y="0"/>
                  </a:lnTo>
                  <a:lnTo>
                    <a:pt x="0" y="0"/>
                  </a:lnTo>
                </a:path>
              </a:pathLst>
            </a:custGeom>
            <a:noFill/>
            <a:ln w="0">
              <a:solidFill>
                <a:srgbClr val="000000"/>
              </a:solidFill>
              <a:prstDash val="sysDot"/>
              <a:round/>
              <a:headEnd/>
              <a:tailEnd/>
            </a:ln>
          </p:spPr>
          <p:txBody>
            <a:bodyPr/>
            <a:lstStyle/>
            <a:p>
              <a:endParaRPr lang="nl-BE"/>
            </a:p>
          </p:txBody>
        </p:sp>
        <p:sp>
          <p:nvSpPr>
            <p:cNvPr id="374" name="Freeform 412"/>
            <p:cNvSpPr>
              <a:spLocks noChangeAspect="1"/>
            </p:cNvSpPr>
            <p:nvPr/>
          </p:nvSpPr>
          <p:spPr bwMode="auto">
            <a:xfrm>
              <a:off x="2735" y="3308"/>
              <a:ext cx="1" cy="478"/>
            </a:xfrm>
            <a:custGeom>
              <a:avLst/>
              <a:gdLst/>
              <a:ahLst/>
              <a:cxnLst>
                <a:cxn ang="0">
                  <a:pos x="0" y="93"/>
                </a:cxn>
                <a:cxn ang="0">
                  <a:pos x="0" y="0"/>
                </a:cxn>
                <a:cxn ang="0">
                  <a:pos x="0" y="0"/>
                </a:cxn>
              </a:cxnLst>
              <a:rect l="0" t="0" r="r" b="b"/>
              <a:pathLst>
                <a:path h="93">
                  <a:moveTo>
                    <a:pt x="0" y="93"/>
                  </a:moveTo>
                  <a:lnTo>
                    <a:pt x="0" y="0"/>
                  </a:lnTo>
                  <a:lnTo>
                    <a:pt x="0" y="0"/>
                  </a:lnTo>
                </a:path>
              </a:pathLst>
            </a:custGeom>
            <a:noFill/>
            <a:ln w="0">
              <a:solidFill>
                <a:srgbClr val="000000"/>
              </a:solidFill>
              <a:prstDash val="sysDot"/>
              <a:round/>
              <a:headEnd/>
              <a:tailEnd/>
            </a:ln>
          </p:spPr>
          <p:txBody>
            <a:bodyPr/>
            <a:lstStyle/>
            <a:p>
              <a:endParaRPr lang="nl-BE"/>
            </a:p>
          </p:txBody>
        </p:sp>
        <p:sp>
          <p:nvSpPr>
            <p:cNvPr id="375" name="Freeform 413"/>
            <p:cNvSpPr>
              <a:spLocks noChangeAspect="1"/>
            </p:cNvSpPr>
            <p:nvPr/>
          </p:nvSpPr>
          <p:spPr bwMode="auto">
            <a:xfrm>
              <a:off x="2973" y="3308"/>
              <a:ext cx="1" cy="478"/>
            </a:xfrm>
            <a:custGeom>
              <a:avLst/>
              <a:gdLst/>
              <a:ahLst/>
              <a:cxnLst>
                <a:cxn ang="0">
                  <a:pos x="0" y="93"/>
                </a:cxn>
                <a:cxn ang="0">
                  <a:pos x="0" y="0"/>
                </a:cxn>
                <a:cxn ang="0">
                  <a:pos x="0" y="0"/>
                </a:cxn>
              </a:cxnLst>
              <a:rect l="0" t="0" r="r" b="b"/>
              <a:pathLst>
                <a:path h="93">
                  <a:moveTo>
                    <a:pt x="0" y="93"/>
                  </a:moveTo>
                  <a:lnTo>
                    <a:pt x="0" y="0"/>
                  </a:lnTo>
                  <a:lnTo>
                    <a:pt x="0" y="0"/>
                  </a:lnTo>
                </a:path>
              </a:pathLst>
            </a:custGeom>
            <a:noFill/>
            <a:ln w="0">
              <a:solidFill>
                <a:srgbClr val="000000"/>
              </a:solidFill>
              <a:prstDash val="sysDot"/>
              <a:round/>
              <a:headEnd/>
              <a:tailEnd/>
            </a:ln>
          </p:spPr>
          <p:txBody>
            <a:bodyPr/>
            <a:lstStyle/>
            <a:p>
              <a:endParaRPr lang="nl-BE"/>
            </a:p>
          </p:txBody>
        </p:sp>
        <p:sp>
          <p:nvSpPr>
            <p:cNvPr id="376" name="Freeform 414"/>
            <p:cNvSpPr>
              <a:spLocks noChangeAspect="1"/>
            </p:cNvSpPr>
            <p:nvPr/>
          </p:nvSpPr>
          <p:spPr bwMode="auto">
            <a:xfrm>
              <a:off x="3205" y="3308"/>
              <a:ext cx="1" cy="478"/>
            </a:xfrm>
            <a:custGeom>
              <a:avLst/>
              <a:gdLst/>
              <a:ahLst/>
              <a:cxnLst>
                <a:cxn ang="0">
                  <a:pos x="0" y="93"/>
                </a:cxn>
                <a:cxn ang="0">
                  <a:pos x="0" y="0"/>
                </a:cxn>
                <a:cxn ang="0">
                  <a:pos x="0" y="0"/>
                </a:cxn>
              </a:cxnLst>
              <a:rect l="0" t="0" r="r" b="b"/>
              <a:pathLst>
                <a:path h="93">
                  <a:moveTo>
                    <a:pt x="0" y="93"/>
                  </a:moveTo>
                  <a:lnTo>
                    <a:pt x="0" y="0"/>
                  </a:lnTo>
                  <a:lnTo>
                    <a:pt x="0" y="0"/>
                  </a:lnTo>
                </a:path>
              </a:pathLst>
            </a:custGeom>
            <a:noFill/>
            <a:ln w="0" cap="flat">
              <a:solidFill>
                <a:srgbClr val="000000"/>
              </a:solidFill>
              <a:prstDash val="solid"/>
              <a:round/>
              <a:headEnd/>
              <a:tailEnd/>
            </a:ln>
          </p:spPr>
          <p:txBody>
            <a:bodyPr/>
            <a:lstStyle/>
            <a:p>
              <a:endParaRPr lang="nl-BE"/>
            </a:p>
          </p:txBody>
        </p:sp>
        <p:sp>
          <p:nvSpPr>
            <p:cNvPr id="377" name="Freeform 415"/>
            <p:cNvSpPr>
              <a:spLocks noChangeAspect="1"/>
            </p:cNvSpPr>
            <p:nvPr/>
          </p:nvSpPr>
          <p:spPr bwMode="auto">
            <a:xfrm>
              <a:off x="866" y="3724"/>
              <a:ext cx="2339" cy="1"/>
            </a:xfrm>
            <a:custGeom>
              <a:avLst/>
              <a:gdLst/>
              <a:ahLst/>
              <a:cxnLst>
                <a:cxn ang="0">
                  <a:pos x="0" y="0"/>
                </a:cxn>
                <a:cxn ang="0">
                  <a:pos x="433" y="0"/>
                </a:cxn>
                <a:cxn ang="0">
                  <a:pos x="433" y="0"/>
                </a:cxn>
              </a:cxnLst>
              <a:rect l="0" t="0" r="r" b="b"/>
              <a:pathLst>
                <a:path w="433">
                  <a:moveTo>
                    <a:pt x="0" y="0"/>
                  </a:moveTo>
                  <a:lnTo>
                    <a:pt x="433" y="0"/>
                  </a:lnTo>
                  <a:lnTo>
                    <a:pt x="433" y="0"/>
                  </a:lnTo>
                </a:path>
              </a:pathLst>
            </a:custGeom>
            <a:noFill/>
            <a:ln w="0">
              <a:solidFill>
                <a:srgbClr val="000000"/>
              </a:solidFill>
              <a:prstDash val="sysDot"/>
              <a:round/>
              <a:headEnd/>
              <a:tailEnd/>
            </a:ln>
          </p:spPr>
          <p:txBody>
            <a:bodyPr/>
            <a:lstStyle/>
            <a:p>
              <a:endParaRPr lang="nl-BE"/>
            </a:p>
          </p:txBody>
        </p:sp>
        <p:sp>
          <p:nvSpPr>
            <p:cNvPr id="378" name="Freeform 416"/>
            <p:cNvSpPr>
              <a:spLocks noChangeAspect="1"/>
            </p:cNvSpPr>
            <p:nvPr/>
          </p:nvSpPr>
          <p:spPr bwMode="auto">
            <a:xfrm>
              <a:off x="866" y="3606"/>
              <a:ext cx="2339" cy="1"/>
            </a:xfrm>
            <a:custGeom>
              <a:avLst/>
              <a:gdLst/>
              <a:ahLst/>
              <a:cxnLst>
                <a:cxn ang="0">
                  <a:pos x="0" y="0"/>
                </a:cxn>
                <a:cxn ang="0">
                  <a:pos x="433" y="0"/>
                </a:cxn>
                <a:cxn ang="0">
                  <a:pos x="433" y="0"/>
                </a:cxn>
              </a:cxnLst>
              <a:rect l="0" t="0" r="r" b="b"/>
              <a:pathLst>
                <a:path w="433">
                  <a:moveTo>
                    <a:pt x="0" y="0"/>
                  </a:moveTo>
                  <a:lnTo>
                    <a:pt x="433" y="0"/>
                  </a:lnTo>
                  <a:lnTo>
                    <a:pt x="433" y="0"/>
                  </a:lnTo>
                </a:path>
              </a:pathLst>
            </a:custGeom>
            <a:noFill/>
            <a:ln w="0">
              <a:solidFill>
                <a:srgbClr val="000000"/>
              </a:solidFill>
              <a:prstDash val="sysDot"/>
              <a:round/>
              <a:headEnd/>
              <a:tailEnd/>
            </a:ln>
          </p:spPr>
          <p:txBody>
            <a:bodyPr/>
            <a:lstStyle/>
            <a:p>
              <a:endParaRPr lang="nl-BE"/>
            </a:p>
          </p:txBody>
        </p:sp>
        <p:sp>
          <p:nvSpPr>
            <p:cNvPr id="379" name="Freeform 417"/>
            <p:cNvSpPr>
              <a:spLocks noChangeAspect="1"/>
            </p:cNvSpPr>
            <p:nvPr/>
          </p:nvSpPr>
          <p:spPr bwMode="auto">
            <a:xfrm>
              <a:off x="866" y="3487"/>
              <a:ext cx="2339" cy="1"/>
            </a:xfrm>
            <a:custGeom>
              <a:avLst/>
              <a:gdLst/>
              <a:ahLst/>
              <a:cxnLst>
                <a:cxn ang="0">
                  <a:pos x="0" y="0"/>
                </a:cxn>
                <a:cxn ang="0">
                  <a:pos x="433" y="0"/>
                </a:cxn>
                <a:cxn ang="0">
                  <a:pos x="433" y="0"/>
                </a:cxn>
              </a:cxnLst>
              <a:rect l="0" t="0" r="r" b="b"/>
              <a:pathLst>
                <a:path w="433">
                  <a:moveTo>
                    <a:pt x="0" y="0"/>
                  </a:moveTo>
                  <a:lnTo>
                    <a:pt x="433" y="0"/>
                  </a:lnTo>
                  <a:lnTo>
                    <a:pt x="433" y="0"/>
                  </a:lnTo>
                </a:path>
              </a:pathLst>
            </a:custGeom>
            <a:noFill/>
            <a:ln w="0">
              <a:solidFill>
                <a:srgbClr val="000000"/>
              </a:solidFill>
              <a:prstDash val="sysDot"/>
              <a:round/>
              <a:headEnd/>
              <a:tailEnd/>
            </a:ln>
          </p:spPr>
          <p:txBody>
            <a:bodyPr/>
            <a:lstStyle/>
            <a:p>
              <a:endParaRPr lang="nl-BE"/>
            </a:p>
          </p:txBody>
        </p:sp>
        <p:sp>
          <p:nvSpPr>
            <p:cNvPr id="380" name="Freeform 418"/>
            <p:cNvSpPr>
              <a:spLocks noChangeAspect="1"/>
            </p:cNvSpPr>
            <p:nvPr/>
          </p:nvSpPr>
          <p:spPr bwMode="auto">
            <a:xfrm>
              <a:off x="866" y="3369"/>
              <a:ext cx="2339" cy="1"/>
            </a:xfrm>
            <a:custGeom>
              <a:avLst/>
              <a:gdLst/>
              <a:ahLst/>
              <a:cxnLst>
                <a:cxn ang="0">
                  <a:pos x="0" y="0"/>
                </a:cxn>
                <a:cxn ang="0">
                  <a:pos x="433" y="0"/>
                </a:cxn>
                <a:cxn ang="0">
                  <a:pos x="433" y="0"/>
                </a:cxn>
              </a:cxnLst>
              <a:rect l="0" t="0" r="r" b="b"/>
              <a:pathLst>
                <a:path w="433">
                  <a:moveTo>
                    <a:pt x="0" y="0"/>
                  </a:moveTo>
                  <a:lnTo>
                    <a:pt x="433" y="0"/>
                  </a:lnTo>
                  <a:lnTo>
                    <a:pt x="433" y="0"/>
                  </a:lnTo>
                </a:path>
              </a:pathLst>
            </a:custGeom>
            <a:noFill/>
            <a:ln w="0">
              <a:solidFill>
                <a:srgbClr val="000000"/>
              </a:solidFill>
              <a:prstDash val="sysDot"/>
              <a:round/>
              <a:headEnd/>
              <a:tailEnd/>
            </a:ln>
          </p:spPr>
          <p:txBody>
            <a:bodyPr/>
            <a:lstStyle/>
            <a:p>
              <a:endParaRPr lang="nl-BE"/>
            </a:p>
          </p:txBody>
        </p:sp>
        <p:sp>
          <p:nvSpPr>
            <p:cNvPr id="381" name="Line 419"/>
            <p:cNvSpPr>
              <a:spLocks noChangeAspect="1" noChangeShapeType="1"/>
            </p:cNvSpPr>
            <p:nvPr/>
          </p:nvSpPr>
          <p:spPr bwMode="auto">
            <a:xfrm>
              <a:off x="866" y="3308"/>
              <a:ext cx="2339" cy="1"/>
            </a:xfrm>
            <a:prstGeom prst="line">
              <a:avLst/>
            </a:prstGeom>
            <a:noFill/>
            <a:ln w="0">
              <a:solidFill>
                <a:srgbClr val="000000"/>
              </a:solidFill>
              <a:round/>
              <a:headEnd/>
              <a:tailEnd/>
            </a:ln>
          </p:spPr>
          <p:txBody>
            <a:bodyPr/>
            <a:lstStyle/>
            <a:p>
              <a:endParaRPr lang="nl-BE"/>
            </a:p>
          </p:txBody>
        </p:sp>
        <p:sp>
          <p:nvSpPr>
            <p:cNvPr id="382" name="Line 420"/>
            <p:cNvSpPr>
              <a:spLocks noChangeAspect="1" noChangeShapeType="1"/>
            </p:cNvSpPr>
            <p:nvPr/>
          </p:nvSpPr>
          <p:spPr bwMode="auto">
            <a:xfrm>
              <a:off x="866" y="3786"/>
              <a:ext cx="2339" cy="1"/>
            </a:xfrm>
            <a:prstGeom prst="line">
              <a:avLst/>
            </a:prstGeom>
            <a:noFill/>
            <a:ln w="0">
              <a:solidFill>
                <a:srgbClr val="000000"/>
              </a:solidFill>
              <a:round/>
              <a:headEnd/>
              <a:tailEnd/>
            </a:ln>
          </p:spPr>
          <p:txBody>
            <a:bodyPr/>
            <a:lstStyle/>
            <a:p>
              <a:endParaRPr lang="nl-BE"/>
            </a:p>
          </p:txBody>
        </p:sp>
        <p:sp>
          <p:nvSpPr>
            <p:cNvPr id="383" name="Line 421"/>
            <p:cNvSpPr>
              <a:spLocks noChangeAspect="1" noChangeShapeType="1"/>
            </p:cNvSpPr>
            <p:nvPr/>
          </p:nvSpPr>
          <p:spPr bwMode="auto">
            <a:xfrm flipV="1">
              <a:off x="866" y="3308"/>
              <a:ext cx="1" cy="478"/>
            </a:xfrm>
            <a:prstGeom prst="line">
              <a:avLst/>
            </a:prstGeom>
            <a:noFill/>
            <a:ln w="0">
              <a:solidFill>
                <a:srgbClr val="000000"/>
              </a:solidFill>
              <a:round/>
              <a:headEnd/>
              <a:tailEnd/>
            </a:ln>
          </p:spPr>
          <p:txBody>
            <a:bodyPr/>
            <a:lstStyle/>
            <a:p>
              <a:endParaRPr lang="nl-BE"/>
            </a:p>
          </p:txBody>
        </p:sp>
        <p:sp>
          <p:nvSpPr>
            <p:cNvPr id="384" name="Line 422"/>
            <p:cNvSpPr>
              <a:spLocks noChangeAspect="1" noChangeShapeType="1"/>
            </p:cNvSpPr>
            <p:nvPr/>
          </p:nvSpPr>
          <p:spPr bwMode="auto">
            <a:xfrm>
              <a:off x="866" y="3786"/>
              <a:ext cx="2339" cy="1"/>
            </a:xfrm>
            <a:prstGeom prst="line">
              <a:avLst/>
            </a:prstGeom>
            <a:noFill/>
            <a:ln w="0">
              <a:solidFill>
                <a:srgbClr val="000000"/>
              </a:solidFill>
              <a:round/>
              <a:headEnd/>
              <a:tailEnd/>
            </a:ln>
          </p:spPr>
          <p:txBody>
            <a:bodyPr/>
            <a:lstStyle/>
            <a:p>
              <a:endParaRPr lang="nl-BE"/>
            </a:p>
          </p:txBody>
        </p:sp>
        <p:sp>
          <p:nvSpPr>
            <p:cNvPr id="385" name="Line 423"/>
            <p:cNvSpPr>
              <a:spLocks noChangeAspect="1" noChangeShapeType="1"/>
            </p:cNvSpPr>
            <p:nvPr/>
          </p:nvSpPr>
          <p:spPr bwMode="auto">
            <a:xfrm flipV="1">
              <a:off x="866" y="3308"/>
              <a:ext cx="1" cy="478"/>
            </a:xfrm>
            <a:prstGeom prst="line">
              <a:avLst/>
            </a:prstGeom>
            <a:noFill/>
            <a:ln w="0">
              <a:solidFill>
                <a:srgbClr val="000000"/>
              </a:solidFill>
              <a:round/>
              <a:headEnd/>
              <a:tailEnd/>
            </a:ln>
          </p:spPr>
          <p:txBody>
            <a:bodyPr/>
            <a:lstStyle/>
            <a:p>
              <a:endParaRPr lang="nl-BE"/>
            </a:p>
          </p:txBody>
        </p:sp>
        <p:sp>
          <p:nvSpPr>
            <p:cNvPr id="386" name="Line 424"/>
            <p:cNvSpPr>
              <a:spLocks noChangeAspect="1" noChangeShapeType="1"/>
            </p:cNvSpPr>
            <p:nvPr/>
          </p:nvSpPr>
          <p:spPr bwMode="auto">
            <a:xfrm flipV="1">
              <a:off x="1098" y="3765"/>
              <a:ext cx="1" cy="21"/>
            </a:xfrm>
            <a:prstGeom prst="line">
              <a:avLst/>
            </a:prstGeom>
            <a:noFill/>
            <a:ln w="0">
              <a:solidFill>
                <a:srgbClr val="000000"/>
              </a:solidFill>
              <a:round/>
              <a:headEnd/>
              <a:tailEnd/>
            </a:ln>
          </p:spPr>
          <p:txBody>
            <a:bodyPr/>
            <a:lstStyle/>
            <a:p>
              <a:endParaRPr lang="nl-BE"/>
            </a:p>
          </p:txBody>
        </p:sp>
        <p:sp>
          <p:nvSpPr>
            <p:cNvPr id="387" name="Line 425"/>
            <p:cNvSpPr>
              <a:spLocks noChangeAspect="1" noChangeShapeType="1"/>
            </p:cNvSpPr>
            <p:nvPr/>
          </p:nvSpPr>
          <p:spPr bwMode="auto">
            <a:xfrm>
              <a:off x="1098" y="3308"/>
              <a:ext cx="1" cy="20"/>
            </a:xfrm>
            <a:prstGeom prst="line">
              <a:avLst/>
            </a:prstGeom>
            <a:noFill/>
            <a:ln w="0">
              <a:solidFill>
                <a:srgbClr val="000000"/>
              </a:solidFill>
              <a:round/>
              <a:headEnd/>
              <a:tailEnd/>
            </a:ln>
          </p:spPr>
          <p:txBody>
            <a:bodyPr/>
            <a:lstStyle/>
            <a:p>
              <a:endParaRPr lang="nl-BE"/>
            </a:p>
          </p:txBody>
        </p:sp>
        <p:sp>
          <p:nvSpPr>
            <p:cNvPr id="388" name="Rectangle 426"/>
            <p:cNvSpPr>
              <a:spLocks noChangeAspect="1" noChangeArrowheads="1"/>
            </p:cNvSpPr>
            <p:nvPr/>
          </p:nvSpPr>
          <p:spPr bwMode="auto">
            <a:xfrm>
              <a:off x="1056" y="3807"/>
              <a:ext cx="122" cy="96"/>
            </a:xfrm>
            <a:prstGeom prst="rect">
              <a:avLst/>
            </a:prstGeom>
            <a:noFill/>
            <a:ln w="9525">
              <a:noFill/>
              <a:miter lim="800000"/>
              <a:headEnd/>
              <a:tailEnd/>
            </a:ln>
          </p:spPr>
          <p:txBody>
            <a:bodyPr wrap="none" lIns="0" tIns="0" rIns="0" bIns="0">
              <a:spAutoFit/>
            </a:bodyPr>
            <a:lstStyle/>
            <a:p>
              <a:pPr eaLnBrk="0" hangingPunct="0"/>
              <a:r>
                <a:rPr lang="en-GB" sz="1000" b="1">
                  <a:solidFill>
                    <a:srgbClr val="000000"/>
                  </a:solidFill>
                  <a:latin typeface="Helvetica" pitchFamily="34" charset="0"/>
                </a:rPr>
                <a:t>100</a:t>
              </a:r>
              <a:endParaRPr lang="en-GB" sz="2800" b="1">
                <a:solidFill>
                  <a:schemeClr val="tx1"/>
                </a:solidFill>
              </a:endParaRPr>
            </a:p>
          </p:txBody>
        </p:sp>
        <p:sp>
          <p:nvSpPr>
            <p:cNvPr id="389" name="Line 427"/>
            <p:cNvSpPr>
              <a:spLocks noChangeAspect="1" noChangeShapeType="1"/>
            </p:cNvSpPr>
            <p:nvPr/>
          </p:nvSpPr>
          <p:spPr bwMode="auto">
            <a:xfrm flipV="1">
              <a:off x="1331" y="3765"/>
              <a:ext cx="0" cy="21"/>
            </a:xfrm>
            <a:prstGeom prst="line">
              <a:avLst/>
            </a:prstGeom>
            <a:noFill/>
            <a:ln w="0">
              <a:solidFill>
                <a:srgbClr val="000000"/>
              </a:solidFill>
              <a:round/>
              <a:headEnd/>
              <a:tailEnd/>
            </a:ln>
          </p:spPr>
          <p:txBody>
            <a:bodyPr/>
            <a:lstStyle/>
            <a:p>
              <a:endParaRPr lang="nl-BE"/>
            </a:p>
          </p:txBody>
        </p:sp>
        <p:sp>
          <p:nvSpPr>
            <p:cNvPr id="390" name="Line 428"/>
            <p:cNvSpPr>
              <a:spLocks noChangeAspect="1" noChangeShapeType="1"/>
            </p:cNvSpPr>
            <p:nvPr/>
          </p:nvSpPr>
          <p:spPr bwMode="auto">
            <a:xfrm>
              <a:off x="1331" y="3308"/>
              <a:ext cx="0" cy="20"/>
            </a:xfrm>
            <a:prstGeom prst="line">
              <a:avLst/>
            </a:prstGeom>
            <a:noFill/>
            <a:ln w="0">
              <a:solidFill>
                <a:srgbClr val="000000"/>
              </a:solidFill>
              <a:round/>
              <a:headEnd/>
              <a:tailEnd/>
            </a:ln>
          </p:spPr>
          <p:txBody>
            <a:bodyPr/>
            <a:lstStyle/>
            <a:p>
              <a:endParaRPr lang="nl-BE"/>
            </a:p>
          </p:txBody>
        </p:sp>
        <p:sp>
          <p:nvSpPr>
            <p:cNvPr id="391" name="Rectangle 429"/>
            <p:cNvSpPr>
              <a:spLocks noChangeAspect="1" noChangeArrowheads="1"/>
            </p:cNvSpPr>
            <p:nvPr/>
          </p:nvSpPr>
          <p:spPr bwMode="auto">
            <a:xfrm>
              <a:off x="1288" y="3807"/>
              <a:ext cx="122" cy="96"/>
            </a:xfrm>
            <a:prstGeom prst="rect">
              <a:avLst/>
            </a:prstGeom>
            <a:noFill/>
            <a:ln w="9525">
              <a:noFill/>
              <a:miter lim="800000"/>
              <a:headEnd/>
              <a:tailEnd/>
            </a:ln>
          </p:spPr>
          <p:txBody>
            <a:bodyPr wrap="none" lIns="0" tIns="0" rIns="0" bIns="0">
              <a:spAutoFit/>
            </a:bodyPr>
            <a:lstStyle/>
            <a:p>
              <a:pPr eaLnBrk="0" hangingPunct="0"/>
              <a:r>
                <a:rPr lang="en-GB" sz="1000" b="1">
                  <a:solidFill>
                    <a:srgbClr val="000000"/>
                  </a:solidFill>
                  <a:latin typeface="Helvetica" pitchFamily="34" charset="0"/>
                </a:rPr>
                <a:t>200</a:t>
              </a:r>
              <a:endParaRPr lang="en-GB" sz="2800" b="1">
                <a:solidFill>
                  <a:schemeClr val="tx1"/>
                </a:solidFill>
              </a:endParaRPr>
            </a:p>
          </p:txBody>
        </p:sp>
        <p:sp>
          <p:nvSpPr>
            <p:cNvPr id="392" name="Line 430"/>
            <p:cNvSpPr>
              <a:spLocks noChangeAspect="1" noChangeShapeType="1"/>
            </p:cNvSpPr>
            <p:nvPr/>
          </p:nvSpPr>
          <p:spPr bwMode="auto">
            <a:xfrm flipV="1">
              <a:off x="1568" y="3765"/>
              <a:ext cx="1" cy="21"/>
            </a:xfrm>
            <a:prstGeom prst="line">
              <a:avLst/>
            </a:prstGeom>
            <a:noFill/>
            <a:ln w="0">
              <a:solidFill>
                <a:srgbClr val="000000"/>
              </a:solidFill>
              <a:round/>
              <a:headEnd/>
              <a:tailEnd/>
            </a:ln>
          </p:spPr>
          <p:txBody>
            <a:bodyPr/>
            <a:lstStyle/>
            <a:p>
              <a:endParaRPr lang="nl-BE"/>
            </a:p>
          </p:txBody>
        </p:sp>
        <p:sp>
          <p:nvSpPr>
            <p:cNvPr id="393" name="Line 431"/>
            <p:cNvSpPr>
              <a:spLocks noChangeAspect="1" noChangeShapeType="1"/>
            </p:cNvSpPr>
            <p:nvPr/>
          </p:nvSpPr>
          <p:spPr bwMode="auto">
            <a:xfrm>
              <a:off x="1568" y="3308"/>
              <a:ext cx="1" cy="20"/>
            </a:xfrm>
            <a:prstGeom prst="line">
              <a:avLst/>
            </a:prstGeom>
            <a:noFill/>
            <a:ln w="0">
              <a:solidFill>
                <a:srgbClr val="000000"/>
              </a:solidFill>
              <a:round/>
              <a:headEnd/>
              <a:tailEnd/>
            </a:ln>
          </p:spPr>
          <p:txBody>
            <a:bodyPr/>
            <a:lstStyle/>
            <a:p>
              <a:endParaRPr lang="nl-BE"/>
            </a:p>
          </p:txBody>
        </p:sp>
        <p:sp>
          <p:nvSpPr>
            <p:cNvPr id="394" name="Rectangle 432"/>
            <p:cNvSpPr>
              <a:spLocks noChangeAspect="1" noChangeArrowheads="1"/>
            </p:cNvSpPr>
            <p:nvPr/>
          </p:nvSpPr>
          <p:spPr bwMode="auto">
            <a:xfrm>
              <a:off x="1526" y="3807"/>
              <a:ext cx="122" cy="96"/>
            </a:xfrm>
            <a:prstGeom prst="rect">
              <a:avLst/>
            </a:prstGeom>
            <a:noFill/>
            <a:ln w="9525">
              <a:noFill/>
              <a:miter lim="800000"/>
              <a:headEnd/>
              <a:tailEnd/>
            </a:ln>
          </p:spPr>
          <p:txBody>
            <a:bodyPr wrap="none" lIns="0" tIns="0" rIns="0" bIns="0">
              <a:spAutoFit/>
            </a:bodyPr>
            <a:lstStyle/>
            <a:p>
              <a:pPr eaLnBrk="0" hangingPunct="0"/>
              <a:r>
                <a:rPr lang="en-GB" sz="1000" b="1">
                  <a:solidFill>
                    <a:srgbClr val="000000"/>
                  </a:solidFill>
                  <a:latin typeface="Helvetica" pitchFamily="34" charset="0"/>
                </a:rPr>
                <a:t>300</a:t>
              </a:r>
              <a:endParaRPr lang="en-GB" sz="2800" b="1">
                <a:solidFill>
                  <a:schemeClr val="tx1"/>
                </a:solidFill>
              </a:endParaRPr>
            </a:p>
          </p:txBody>
        </p:sp>
        <p:sp>
          <p:nvSpPr>
            <p:cNvPr id="395" name="Line 433"/>
            <p:cNvSpPr>
              <a:spLocks noChangeAspect="1" noChangeShapeType="1"/>
            </p:cNvSpPr>
            <p:nvPr/>
          </p:nvSpPr>
          <p:spPr bwMode="auto">
            <a:xfrm flipV="1">
              <a:off x="1800" y="3765"/>
              <a:ext cx="1" cy="21"/>
            </a:xfrm>
            <a:prstGeom prst="line">
              <a:avLst/>
            </a:prstGeom>
            <a:noFill/>
            <a:ln w="0">
              <a:solidFill>
                <a:srgbClr val="000000"/>
              </a:solidFill>
              <a:round/>
              <a:headEnd/>
              <a:tailEnd/>
            </a:ln>
          </p:spPr>
          <p:txBody>
            <a:bodyPr/>
            <a:lstStyle/>
            <a:p>
              <a:endParaRPr lang="nl-BE"/>
            </a:p>
          </p:txBody>
        </p:sp>
        <p:sp>
          <p:nvSpPr>
            <p:cNvPr id="396" name="Line 434"/>
            <p:cNvSpPr>
              <a:spLocks noChangeAspect="1" noChangeShapeType="1"/>
            </p:cNvSpPr>
            <p:nvPr/>
          </p:nvSpPr>
          <p:spPr bwMode="auto">
            <a:xfrm>
              <a:off x="1800" y="3308"/>
              <a:ext cx="1" cy="20"/>
            </a:xfrm>
            <a:prstGeom prst="line">
              <a:avLst/>
            </a:prstGeom>
            <a:noFill/>
            <a:ln w="0">
              <a:solidFill>
                <a:srgbClr val="000000"/>
              </a:solidFill>
              <a:round/>
              <a:headEnd/>
              <a:tailEnd/>
            </a:ln>
          </p:spPr>
          <p:txBody>
            <a:bodyPr/>
            <a:lstStyle/>
            <a:p>
              <a:endParaRPr lang="nl-BE"/>
            </a:p>
          </p:txBody>
        </p:sp>
        <p:sp>
          <p:nvSpPr>
            <p:cNvPr id="397" name="Rectangle 435"/>
            <p:cNvSpPr>
              <a:spLocks noChangeAspect="1" noChangeArrowheads="1"/>
            </p:cNvSpPr>
            <p:nvPr/>
          </p:nvSpPr>
          <p:spPr bwMode="auto">
            <a:xfrm>
              <a:off x="1757" y="3807"/>
              <a:ext cx="122" cy="96"/>
            </a:xfrm>
            <a:prstGeom prst="rect">
              <a:avLst/>
            </a:prstGeom>
            <a:noFill/>
            <a:ln w="9525">
              <a:noFill/>
              <a:miter lim="800000"/>
              <a:headEnd/>
              <a:tailEnd/>
            </a:ln>
          </p:spPr>
          <p:txBody>
            <a:bodyPr wrap="none" lIns="0" tIns="0" rIns="0" bIns="0">
              <a:spAutoFit/>
            </a:bodyPr>
            <a:lstStyle/>
            <a:p>
              <a:pPr eaLnBrk="0" hangingPunct="0"/>
              <a:r>
                <a:rPr lang="en-GB" sz="1000" b="1">
                  <a:solidFill>
                    <a:srgbClr val="000000"/>
                  </a:solidFill>
                  <a:latin typeface="Helvetica" pitchFamily="34" charset="0"/>
                </a:rPr>
                <a:t>400</a:t>
              </a:r>
              <a:endParaRPr lang="en-GB" sz="2800" b="1">
                <a:solidFill>
                  <a:schemeClr val="tx1"/>
                </a:solidFill>
              </a:endParaRPr>
            </a:p>
          </p:txBody>
        </p:sp>
        <p:sp>
          <p:nvSpPr>
            <p:cNvPr id="398" name="Line 436"/>
            <p:cNvSpPr>
              <a:spLocks noChangeAspect="1" noChangeShapeType="1"/>
            </p:cNvSpPr>
            <p:nvPr/>
          </p:nvSpPr>
          <p:spPr bwMode="auto">
            <a:xfrm flipV="1">
              <a:off x="2033" y="3765"/>
              <a:ext cx="1" cy="21"/>
            </a:xfrm>
            <a:prstGeom prst="line">
              <a:avLst/>
            </a:prstGeom>
            <a:noFill/>
            <a:ln w="0">
              <a:solidFill>
                <a:srgbClr val="000000"/>
              </a:solidFill>
              <a:round/>
              <a:headEnd/>
              <a:tailEnd/>
            </a:ln>
          </p:spPr>
          <p:txBody>
            <a:bodyPr/>
            <a:lstStyle/>
            <a:p>
              <a:endParaRPr lang="nl-BE"/>
            </a:p>
          </p:txBody>
        </p:sp>
        <p:sp>
          <p:nvSpPr>
            <p:cNvPr id="399" name="Line 437"/>
            <p:cNvSpPr>
              <a:spLocks noChangeAspect="1" noChangeShapeType="1"/>
            </p:cNvSpPr>
            <p:nvPr/>
          </p:nvSpPr>
          <p:spPr bwMode="auto">
            <a:xfrm>
              <a:off x="2033" y="3308"/>
              <a:ext cx="1" cy="20"/>
            </a:xfrm>
            <a:prstGeom prst="line">
              <a:avLst/>
            </a:prstGeom>
            <a:noFill/>
            <a:ln w="0">
              <a:solidFill>
                <a:srgbClr val="000000"/>
              </a:solidFill>
              <a:round/>
              <a:headEnd/>
              <a:tailEnd/>
            </a:ln>
          </p:spPr>
          <p:txBody>
            <a:bodyPr/>
            <a:lstStyle/>
            <a:p>
              <a:endParaRPr lang="nl-BE"/>
            </a:p>
          </p:txBody>
        </p:sp>
        <p:sp>
          <p:nvSpPr>
            <p:cNvPr id="400" name="Rectangle 438"/>
            <p:cNvSpPr>
              <a:spLocks noChangeAspect="1" noChangeArrowheads="1"/>
            </p:cNvSpPr>
            <p:nvPr/>
          </p:nvSpPr>
          <p:spPr bwMode="auto">
            <a:xfrm>
              <a:off x="1992" y="3807"/>
              <a:ext cx="122" cy="96"/>
            </a:xfrm>
            <a:prstGeom prst="rect">
              <a:avLst/>
            </a:prstGeom>
            <a:noFill/>
            <a:ln w="9525">
              <a:noFill/>
              <a:miter lim="800000"/>
              <a:headEnd/>
              <a:tailEnd/>
            </a:ln>
          </p:spPr>
          <p:txBody>
            <a:bodyPr wrap="none" lIns="0" tIns="0" rIns="0" bIns="0">
              <a:spAutoFit/>
            </a:bodyPr>
            <a:lstStyle/>
            <a:p>
              <a:pPr eaLnBrk="0" hangingPunct="0"/>
              <a:r>
                <a:rPr lang="en-GB" sz="1000" b="1">
                  <a:solidFill>
                    <a:srgbClr val="000000"/>
                  </a:solidFill>
                  <a:latin typeface="Helvetica" pitchFamily="34" charset="0"/>
                </a:rPr>
                <a:t>500</a:t>
              </a:r>
              <a:endParaRPr lang="en-GB" sz="2800" b="1">
                <a:solidFill>
                  <a:schemeClr val="tx1"/>
                </a:solidFill>
              </a:endParaRPr>
            </a:p>
          </p:txBody>
        </p:sp>
        <p:sp>
          <p:nvSpPr>
            <p:cNvPr id="401" name="Line 439"/>
            <p:cNvSpPr>
              <a:spLocks noChangeAspect="1" noChangeShapeType="1"/>
            </p:cNvSpPr>
            <p:nvPr/>
          </p:nvSpPr>
          <p:spPr bwMode="auto">
            <a:xfrm flipV="1">
              <a:off x="2271" y="3765"/>
              <a:ext cx="1" cy="21"/>
            </a:xfrm>
            <a:prstGeom prst="line">
              <a:avLst/>
            </a:prstGeom>
            <a:noFill/>
            <a:ln w="0">
              <a:solidFill>
                <a:srgbClr val="000000"/>
              </a:solidFill>
              <a:round/>
              <a:headEnd/>
              <a:tailEnd/>
            </a:ln>
          </p:spPr>
          <p:txBody>
            <a:bodyPr/>
            <a:lstStyle/>
            <a:p>
              <a:endParaRPr lang="nl-BE"/>
            </a:p>
          </p:txBody>
        </p:sp>
        <p:sp>
          <p:nvSpPr>
            <p:cNvPr id="402" name="Line 440"/>
            <p:cNvSpPr>
              <a:spLocks noChangeAspect="1" noChangeShapeType="1"/>
            </p:cNvSpPr>
            <p:nvPr/>
          </p:nvSpPr>
          <p:spPr bwMode="auto">
            <a:xfrm>
              <a:off x="2271" y="3308"/>
              <a:ext cx="1" cy="20"/>
            </a:xfrm>
            <a:prstGeom prst="line">
              <a:avLst/>
            </a:prstGeom>
            <a:noFill/>
            <a:ln w="0">
              <a:solidFill>
                <a:srgbClr val="000000"/>
              </a:solidFill>
              <a:round/>
              <a:headEnd/>
              <a:tailEnd/>
            </a:ln>
          </p:spPr>
          <p:txBody>
            <a:bodyPr/>
            <a:lstStyle/>
            <a:p>
              <a:endParaRPr lang="nl-BE"/>
            </a:p>
          </p:txBody>
        </p:sp>
        <p:sp>
          <p:nvSpPr>
            <p:cNvPr id="403" name="Rectangle 441"/>
            <p:cNvSpPr>
              <a:spLocks noChangeAspect="1" noChangeArrowheads="1"/>
            </p:cNvSpPr>
            <p:nvPr/>
          </p:nvSpPr>
          <p:spPr bwMode="auto">
            <a:xfrm>
              <a:off x="2228" y="3807"/>
              <a:ext cx="122" cy="96"/>
            </a:xfrm>
            <a:prstGeom prst="rect">
              <a:avLst/>
            </a:prstGeom>
            <a:noFill/>
            <a:ln w="9525">
              <a:noFill/>
              <a:miter lim="800000"/>
              <a:headEnd/>
              <a:tailEnd/>
            </a:ln>
          </p:spPr>
          <p:txBody>
            <a:bodyPr wrap="none" lIns="0" tIns="0" rIns="0" bIns="0">
              <a:spAutoFit/>
            </a:bodyPr>
            <a:lstStyle/>
            <a:p>
              <a:pPr eaLnBrk="0" hangingPunct="0"/>
              <a:r>
                <a:rPr lang="en-GB" sz="1000" b="1">
                  <a:solidFill>
                    <a:srgbClr val="000000"/>
                  </a:solidFill>
                  <a:latin typeface="Helvetica" pitchFamily="34" charset="0"/>
                </a:rPr>
                <a:t>600</a:t>
              </a:r>
              <a:endParaRPr lang="en-GB" sz="2800" b="1">
                <a:solidFill>
                  <a:schemeClr val="tx1"/>
                </a:solidFill>
              </a:endParaRPr>
            </a:p>
          </p:txBody>
        </p:sp>
        <p:sp>
          <p:nvSpPr>
            <p:cNvPr id="404" name="Line 442"/>
            <p:cNvSpPr>
              <a:spLocks noChangeAspect="1" noChangeShapeType="1"/>
            </p:cNvSpPr>
            <p:nvPr/>
          </p:nvSpPr>
          <p:spPr bwMode="auto">
            <a:xfrm flipV="1">
              <a:off x="2503" y="3765"/>
              <a:ext cx="1" cy="21"/>
            </a:xfrm>
            <a:prstGeom prst="line">
              <a:avLst/>
            </a:prstGeom>
            <a:noFill/>
            <a:ln w="0">
              <a:solidFill>
                <a:srgbClr val="000000"/>
              </a:solidFill>
              <a:round/>
              <a:headEnd/>
              <a:tailEnd/>
            </a:ln>
          </p:spPr>
          <p:txBody>
            <a:bodyPr/>
            <a:lstStyle/>
            <a:p>
              <a:endParaRPr lang="nl-BE"/>
            </a:p>
          </p:txBody>
        </p:sp>
        <p:sp>
          <p:nvSpPr>
            <p:cNvPr id="405" name="Line 443"/>
            <p:cNvSpPr>
              <a:spLocks noChangeAspect="1" noChangeShapeType="1"/>
            </p:cNvSpPr>
            <p:nvPr/>
          </p:nvSpPr>
          <p:spPr bwMode="auto">
            <a:xfrm>
              <a:off x="2503" y="3308"/>
              <a:ext cx="1" cy="20"/>
            </a:xfrm>
            <a:prstGeom prst="line">
              <a:avLst/>
            </a:prstGeom>
            <a:noFill/>
            <a:ln w="0">
              <a:solidFill>
                <a:srgbClr val="000000"/>
              </a:solidFill>
              <a:round/>
              <a:headEnd/>
              <a:tailEnd/>
            </a:ln>
          </p:spPr>
          <p:txBody>
            <a:bodyPr/>
            <a:lstStyle/>
            <a:p>
              <a:endParaRPr lang="nl-BE"/>
            </a:p>
          </p:txBody>
        </p:sp>
        <p:sp>
          <p:nvSpPr>
            <p:cNvPr id="406" name="Rectangle 444"/>
            <p:cNvSpPr>
              <a:spLocks noChangeAspect="1" noChangeArrowheads="1"/>
            </p:cNvSpPr>
            <p:nvPr/>
          </p:nvSpPr>
          <p:spPr bwMode="auto">
            <a:xfrm>
              <a:off x="2461" y="3807"/>
              <a:ext cx="122" cy="96"/>
            </a:xfrm>
            <a:prstGeom prst="rect">
              <a:avLst/>
            </a:prstGeom>
            <a:noFill/>
            <a:ln w="9525">
              <a:noFill/>
              <a:miter lim="800000"/>
              <a:headEnd/>
              <a:tailEnd/>
            </a:ln>
          </p:spPr>
          <p:txBody>
            <a:bodyPr wrap="none" lIns="0" tIns="0" rIns="0" bIns="0">
              <a:spAutoFit/>
            </a:bodyPr>
            <a:lstStyle/>
            <a:p>
              <a:pPr eaLnBrk="0" hangingPunct="0"/>
              <a:r>
                <a:rPr lang="en-GB" sz="1000" b="1">
                  <a:solidFill>
                    <a:srgbClr val="000000"/>
                  </a:solidFill>
                  <a:latin typeface="Helvetica" pitchFamily="34" charset="0"/>
                </a:rPr>
                <a:t>700</a:t>
              </a:r>
              <a:endParaRPr lang="en-GB" sz="2800" b="1">
                <a:solidFill>
                  <a:schemeClr val="tx1"/>
                </a:solidFill>
              </a:endParaRPr>
            </a:p>
          </p:txBody>
        </p:sp>
        <p:sp>
          <p:nvSpPr>
            <p:cNvPr id="407" name="Line 445"/>
            <p:cNvSpPr>
              <a:spLocks noChangeAspect="1" noChangeShapeType="1"/>
            </p:cNvSpPr>
            <p:nvPr/>
          </p:nvSpPr>
          <p:spPr bwMode="auto">
            <a:xfrm flipV="1">
              <a:off x="2735" y="3765"/>
              <a:ext cx="1" cy="21"/>
            </a:xfrm>
            <a:prstGeom prst="line">
              <a:avLst/>
            </a:prstGeom>
            <a:noFill/>
            <a:ln w="0">
              <a:solidFill>
                <a:srgbClr val="000000"/>
              </a:solidFill>
              <a:round/>
              <a:headEnd/>
              <a:tailEnd/>
            </a:ln>
          </p:spPr>
          <p:txBody>
            <a:bodyPr/>
            <a:lstStyle/>
            <a:p>
              <a:endParaRPr lang="nl-BE"/>
            </a:p>
          </p:txBody>
        </p:sp>
        <p:sp>
          <p:nvSpPr>
            <p:cNvPr id="408" name="Line 446"/>
            <p:cNvSpPr>
              <a:spLocks noChangeAspect="1" noChangeShapeType="1"/>
            </p:cNvSpPr>
            <p:nvPr/>
          </p:nvSpPr>
          <p:spPr bwMode="auto">
            <a:xfrm>
              <a:off x="2735" y="3308"/>
              <a:ext cx="1" cy="20"/>
            </a:xfrm>
            <a:prstGeom prst="line">
              <a:avLst/>
            </a:prstGeom>
            <a:noFill/>
            <a:ln w="0">
              <a:solidFill>
                <a:srgbClr val="000000"/>
              </a:solidFill>
              <a:round/>
              <a:headEnd/>
              <a:tailEnd/>
            </a:ln>
          </p:spPr>
          <p:txBody>
            <a:bodyPr/>
            <a:lstStyle/>
            <a:p>
              <a:endParaRPr lang="nl-BE"/>
            </a:p>
          </p:txBody>
        </p:sp>
        <p:sp>
          <p:nvSpPr>
            <p:cNvPr id="409" name="Rectangle 447"/>
            <p:cNvSpPr>
              <a:spLocks noChangeAspect="1" noChangeArrowheads="1"/>
            </p:cNvSpPr>
            <p:nvPr/>
          </p:nvSpPr>
          <p:spPr bwMode="auto">
            <a:xfrm>
              <a:off x="2694" y="3807"/>
              <a:ext cx="122" cy="96"/>
            </a:xfrm>
            <a:prstGeom prst="rect">
              <a:avLst/>
            </a:prstGeom>
            <a:noFill/>
            <a:ln w="9525">
              <a:noFill/>
              <a:miter lim="800000"/>
              <a:headEnd/>
              <a:tailEnd/>
            </a:ln>
          </p:spPr>
          <p:txBody>
            <a:bodyPr wrap="none" lIns="0" tIns="0" rIns="0" bIns="0">
              <a:spAutoFit/>
            </a:bodyPr>
            <a:lstStyle/>
            <a:p>
              <a:pPr eaLnBrk="0" hangingPunct="0"/>
              <a:r>
                <a:rPr lang="en-GB" sz="1000" b="1">
                  <a:solidFill>
                    <a:srgbClr val="000000"/>
                  </a:solidFill>
                  <a:latin typeface="Helvetica" pitchFamily="34" charset="0"/>
                </a:rPr>
                <a:t>800</a:t>
              </a:r>
              <a:endParaRPr lang="en-GB" sz="2800" b="1">
                <a:solidFill>
                  <a:schemeClr val="tx1"/>
                </a:solidFill>
              </a:endParaRPr>
            </a:p>
          </p:txBody>
        </p:sp>
        <p:sp>
          <p:nvSpPr>
            <p:cNvPr id="410" name="Line 448"/>
            <p:cNvSpPr>
              <a:spLocks noChangeAspect="1" noChangeShapeType="1"/>
            </p:cNvSpPr>
            <p:nvPr/>
          </p:nvSpPr>
          <p:spPr bwMode="auto">
            <a:xfrm flipV="1">
              <a:off x="2973" y="3765"/>
              <a:ext cx="1" cy="21"/>
            </a:xfrm>
            <a:prstGeom prst="line">
              <a:avLst/>
            </a:prstGeom>
            <a:noFill/>
            <a:ln w="0">
              <a:solidFill>
                <a:srgbClr val="000000"/>
              </a:solidFill>
              <a:round/>
              <a:headEnd/>
              <a:tailEnd/>
            </a:ln>
          </p:spPr>
          <p:txBody>
            <a:bodyPr/>
            <a:lstStyle/>
            <a:p>
              <a:endParaRPr lang="nl-BE"/>
            </a:p>
          </p:txBody>
        </p:sp>
        <p:sp>
          <p:nvSpPr>
            <p:cNvPr id="411" name="Line 449"/>
            <p:cNvSpPr>
              <a:spLocks noChangeAspect="1" noChangeShapeType="1"/>
            </p:cNvSpPr>
            <p:nvPr/>
          </p:nvSpPr>
          <p:spPr bwMode="auto">
            <a:xfrm>
              <a:off x="2973" y="3308"/>
              <a:ext cx="1" cy="20"/>
            </a:xfrm>
            <a:prstGeom prst="line">
              <a:avLst/>
            </a:prstGeom>
            <a:noFill/>
            <a:ln w="0">
              <a:solidFill>
                <a:srgbClr val="000000"/>
              </a:solidFill>
              <a:round/>
              <a:headEnd/>
              <a:tailEnd/>
            </a:ln>
          </p:spPr>
          <p:txBody>
            <a:bodyPr/>
            <a:lstStyle/>
            <a:p>
              <a:endParaRPr lang="nl-BE"/>
            </a:p>
          </p:txBody>
        </p:sp>
        <p:sp>
          <p:nvSpPr>
            <p:cNvPr id="412" name="Rectangle 450"/>
            <p:cNvSpPr>
              <a:spLocks noChangeAspect="1" noChangeArrowheads="1"/>
            </p:cNvSpPr>
            <p:nvPr/>
          </p:nvSpPr>
          <p:spPr bwMode="auto">
            <a:xfrm>
              <a:off x="2931" y="3807"/>
              <a:ext cx="122" cy="96"/>
            </a:xfrm>
            <a:prstGeom prst="rect">
              <a:avLst/>
            </a:prstGeom>
            <a:noFill/>
            <a:ln w="9525">
              <a:noFill/>
              <a:miter lim="800000"/>
              <a:headEnd/>
              <a:tailEnd/>
            </a:ln>
          </p:spPr>
          <p:txBody>
            <a:bodyPr wrap="none" lIns="0" tIns="0" rIns="0" bIns="0">
              <a:spAutoFit/>
            </a:bodyPr>
            <a:lstStyle/>
            <a:p>
              <a:pPr eaLnBrk="0" hangingPunct="0"/>
              <a:r>
                <a:rPr lang="en-GB" sz="1000" b="1">
                  <a:solidFill>
                    <a:srgbClr val="000000"/>
                  </a:solidFill>
                  <a:latin typeface="Helvetica" pitchFamily="34" charset="0"/>
                </a:rPr>
                <a:t>900</a:t>
              </a:r>
              <a:endParaRPr lang="en-GB" sz="2800" b="1">
                <a:solidFill>
                  <a:schemeClr val="tx1"/>
                </a:solidFill>
              </a:endParaRPr>
            </a:p>
          </p:txBody>
        </p:sp>
        <p:sp>
          <p:nvSpPr>
            <p:cNvPr id="413" name="Line 451"/>
            <p:cNvSpPr>
              <a:spLocks noChangeAspect="1" noChangeShapeType="1"/>
            </p:cNvSpPr>
            <p:nvPr/>
          </p:nvSpPr>
          <p:spPr bwMode="auto">
            <a:xfrm flipV="1">
              <a:off x="3205" y="3765"/>
              <a:ext cx="1" cy="21"/>
            </a:xfrm>
            <a:prstGeom prst="line">
              <a:avLst/>
            </a:prstGeom>
            <a:noFill/>
            <a:ln w="0">
              <a:solidFill>
                <a:srgbClr val="000000"/>
              </a:solidFill>
              <a:round/>
              <a:headEnd/>
              <a:tailEnd/>
            </a:ln>
          </p:spPr>
          <p:txBody>
            <a:bodyPr/>
            <a:lstStyle/>
            <a:p>
              <a:endParaRPr lang="nl-BE"/>
            </a:p>
          </p:txBody>
        </p:sp>
        <p:sp>
          <p:nvSpPr>
            <p:cNvPr id="414" name="Line 452"/>
            <p:cNvSpPr>
              <a:spLocks noChangeAspect="1" noChangeShapeType="1"/>
            </p:cNvSpPr>
            <p:nvPr/>
          </p:nvSpPr>
          <p:spPr bwMode="auto">
            <a:xfrm>
              <a:off x="3205" y="3308"/>
              <a:ext cx="1" cy="20"/>
            </a:xfrm>
            <a:prstGeom prst="line">
              <a:avLst/>
            </a:prstGeom>
            <a:noFill/>
            <a:ln w="0">
              <a:solidFill>
                <a:srgbClr val="000000"/>
              </a:solidFill>
              <a:round/>
              <a:headEnd/>
              <a:tailEnd/>
            </a:ln>
          </p:spPr>
          <p:txBody>
            <a:bodyPr/>
            <a:lstStyle/>
            <a:p>
              <a:endParaRPr lang="nl-BE"/>
            </a:p>
          </p:txBody>
        </p:sp>
        <p:sp>
          <p:nvSpPr>
            <p:cNvPr id="415" name="Rectangle 453"/>
            <p:cNvSpPr>
              <a:spLocks noChangeAspect="1" noChangeArrowheads="1"/>
            </p:cNvSpPr>
            <p:nvPr/>
          </p:nvSpPr>
          <p:spPr bwMode="auto">
            <a:xfrm>
              <a:off x="3142" y="3807"/>
              <a:ext cx="163" cy="96"/>
            </a:xfrm>
            <a:prstGeom prst="rect">
              <a:avLst/>
            </a:prstGeom>
            <a:noFill/>
            <a:ln w="9525">
              <a:noFill/>
              <a:miter lim="800000"/>
              <a:headEnd/>
              <a:tailEnd/>
            </a:ln>
          </p:spPr>
          <p:txBody>
            <a:bodyPr wrap="none" lIns="0" tIns="0" rIns="0" bIns="0">
              <a:spAutoFit/>
            </a:bodyPr>
            <a:lstStyle/>
            <a:p>
              <a:pPr eaLnBrk="0" hangingPunct="0"/>
              <a:r>
                <a:rPr lang="en-GB" sz="1000" b="1">
                  <a:solidFill>
                    <a:srgbClr val="000000"/>
                  </a:solidFill>
                  <a:latin typeface="Helvetica" pitchFamily="34" charset="0"/>
                </a:rPr>
                <a:t>1000</a:t>
              </a:r>
              <a:endParaRPr lang="en-GB" sz="2800" b="1">
                <a:solidFill>
                  <a:schemeClr val="tx1"/>
                </a:solidFill>
              </a:endParaRPr>
            </a:p>
          </p:txBody>
        </p:sp>
        <p:sp>
          <p:nvSpPr>
            <p:cNvPr id="416" name="Line 454"/>
            <p:cNvSpPr>
              <a:spLocks noChangeAspect="1" noChangeShapeType="1"/>
            </p:cNvSpPr>
            <p:nvPr/>
          </p:nvSpPr>
          <p:spPr bwMode="auto">
            <a:xfrm>
              <a:off x="866" y="3724"/>
              <a:ext cx="22" cy="1"/>
            </a:xfrm>
            <a:prstGeom prst="line">
              <a:avLst/>
            </a:prstGeom>
            <a:noFill/>
            <a:ln w="0">
              <a:solidFill>
                <a:srgbClr val="000000"/>
              </a:solidFill>
              <a:round/>
              <a:headEnd/>
              <a:tailEnd/>
            </a:ln>
          </p:spPr>
          <p:txBody>
            <a:bodyPr/>
            <a:lstStyle/>
            <a:p>
              <a:endParaRPr lang="nl-BE"/>
            </a:p>
          </p:txBody>
        </p:sp>
        <p:sp>
          <p:nvSpPr>
            <p:cNvPr id="417" name="Line 455"/>
            <p:cNvSpPr>
              <a:spLocks noChangeAspect="1" noChangeShapeType="1"/>
            </p:cNvSpPr>
            <p:nvPr/>
          </p:nvSpPr>
          <p:spPr bwMode="auto">
            <a:xfrm flipH="1">
              <a:off x="3184" y="3724"/>
              <a:ext cx="21" cy="1"/>
            </a:xfrm>
            <a:prstGeom prst="line">
              <a:avLst/>
            </a:prstGeom>
            <a:noFill/>
            <a:ln w="0">
              <a:solidFill>
                <a:srgbClr val="000000"/>
              </a:solidFill>
              <a:round/>
              <a:headEnd/>
              <a:tailEnd/>
            </a:ln>
          </p:spPr>
          <p:txBody>
            <a:bodyPr/>
            <a:lstStyle/>
            <a:p>
              <a:endParaRPr lang="nl-BE"/>
            </a:p>
          </p:txBody>
        </p:sp>
        <p:sp>
          <p:nvSpPr>
            <p:cNvPr id="418" name="Rectangle 456"/>
            <p:cNvSpPr>
              <a:spLocks noChangeAspect="1" noChangeArrowheads="1"/>
            </p:cNvSpPr>
            <p:nvPr/>
          </p:nvSpPr>
          <p:spPr bwMode="auto">
            <a:xfrm>
              <a:off x="743" y="3684"/>
              <a:ext cx="121" cy="96"/>
            </a:xfrm>
            <a:prstGeom prst="rect">
              <a:avLst/>
            </a:prstGeom>
            <a:noFill/>
            <a:ln w="9525">
              <a:noFill/>
              <a:miter lim="800000"/>
              <a:headEnd/>
              <a:tailEnd/>
            </a:ln>
          </p:spPr>
          <p:txBody>
            <a:bodyPr wrap="none" lIns="0" tIns="0" rIns="0" bIns="0">
              <a:spAutoFit/>
            </a:bodyPr>
            <a:lstStyle/>
            <a:p>
              <a:pPr eaLnBrk="0" hangingPunct="0"/>
              <a:r>
                <a:rPr lang="en-GB" sz="1000" b="1">
                  <a:solidFill>
                    <a:srgbClr val="000000"/>
                  </a:solidFill>
                  <a:latin typeface="Helvetica" pitchFamily="34" charset="0"/>
                </a:rPr>
                <a:t>900</a:t>
              </a:r>
              <a:endParaRPr lang="en-GB" sz="2800" b="1">
                <a:solidFill>
                  <a:schemeClr val="tx1"/>
                </a:solidFill>
              </a:endParaRPr>
            </a:p>
          </p:txBody>
        </p:sp>
        <p:sp>
          <p:nvSpPr>
            <p:cNvPr id="419" name="Line 457"/>
            <p:cNvSpPr>
              <a:spLocks noChangeAspect="1" noChangeShapeType="1"/>
            </p:cNvSpPr>
            <p:nvPr/>
          </p:nvSpPr>
          <p:spPr bwMode="auto">
            <a:xfrm>
              <a:off x="866" y="3606"/>
              <a:ext cx="22" cy="1"/>
            </a:xfrm>
            <a:prstGeom prst="line">
              <a:avLst/>
            </a:prstGeom>
            <a:noFill/>
            <a:ln w="0">
              <a:solidFill>
                <a:srgbClr val="000000"/>
              </a:solidFill>
              <a:round/>
              <a:headEnd/>
              <a:tailEnd/>
            </a:ln>
          </p:spPr>
          <p:txBody>
            <a:bodyPr/>
            <a:lstStyle/>
            <a:p>
              <a:endParaRPr lang="nl-BE"/>
            </a:p>
          </p:txBody>
        </p:sp>
        <p:sp>
          <p:nvSpPr>
            <p:cNvPr id="420" name="Line 458"/>
            <p:cNvSpPr>
              <a:spLocks noChangeAspect="1" noChangeShapeType="1"/>
            </p:cNvSpPr>
            <p:nvPr/>
          </p:nvSpPr>
          <p:spPr bwMode="auto">
            <a:xfrm flipH="1">
              <a:off x="3184" y="3606"/>
              <a:ext cx="21" cy="1"/>
            </a:xfrm>
            <a:prstGeom prst="line">
              <a:avLst/>
            </a:prstGeom>
            <a:noFill/>
            <a:ln w="0">
              <a:solidFill>
                <a:srgbClr val="000000"/>
              </a:solidFill>
              <a:round/>
              <a:headEnd/>
              <a:tailEnd/>
            </a:ln>
          </p:spPr>
          <p:txBody>
            <a:bodyPr/>
            <a:lstStyle/>
            <a:p>
              <a:endParaRPr lang="nl-BE"/>
            </a:p>
          </p:txBody>
        </p:sp>
        <p:sp>
          <p:nvSpPr>
            <p:cNvPr id="421" name="Rectangle 459"/>
            <p:cNvSpPr>
              <a:spLocks noChangeAspect="1" noChangeArrowheads="1"/>
            </p:cNvSpPr>
            <p:nvPr/>
          </p:nvSpPr>
          <p:spPr bwMode="auto">
            <a:xfrm>
              <a:off x="743" y="3563"/>
              <a:ext cx="121" cy="96"/>
            </a:xfrm>
            <a:prstGeom prst="rect">
              <a:avLst/>
            </a:prstGeom>
            <a:noFill/>
            <a:ln w="9525">
              <a:noFill/>
              <a:miter lim="800000"/>
              <a:headEnd/>
              <a:tailEnd/>
            </a:ln>
          </p:spPr>
          <p:txBody>
            <a:bodyPr wrap="none" lIns="0" tIns="0" rIns="0" bIns="0">
              <a:spAutoFit/>
            </a:bodyPr>
            <a:lstStyle/>
            <a:p>
              <a:pPr eaLnBrk="0" hangingPunct="0"/>
              <a:r>
                <a:rPr lang="en-GB" sz="1000" b="1">
                  <a:solidFill>
                    <a:srgbClr val="000000"/>
                  </a:solidFill>
                  <a:latin typeface="Helvetica" pitchFamily="34" charset="0"/>
                </a:rPr>
                <a:t>901</a:t>
              </a:r>
              <a:endParaRPr lang="en-GB" sz="2800" b="1">
                <a:solidFill>
                  <a:schemeClr val="tx1"/>
                </a:solidFill>
              </a:endParaRPr>
            </a:p>
          </p:txBody>
        </p:sp>
        <p:sp>
          <p:nvSpPr>
            <p:cNvPr id="422" name="Line 460"/>
            <p:cNvSpPr>
              <a:spLocks noChangeAspect="1" noChangeShapeType="1"/>
            </p:cNvSpPr>
            <p:nvPr/>
          </p:nvSpPr>
          <p:spPr bwMode="auto">
            <a:xfrm>
              <a:off x="866" y="3487"/>
              <a:ext cx="22" cy="1"/>
            </a:xfrm>
            <a:prstGeom prst="line">
              <a:avLst/>
            </a:prstGeom>
            <a:noFill/>
            <a:ln w="0">
              <a:solidFill>
                <a:srgbClr val="000000"/>
              </a:solidFill>
              <a:round/>
              <a:headEnd/>
              <a:tailEnd/>
            </a:ln>
          </p:spPr>
          <p:txBody>
            <a:bodyPr/>
            <a:lstStyle/>
            <a:p>
              <a:endParaRPr lang="nl-BE"/>
            </a:p>
          </p:txBody>
        </p:sp>
        <p:sp>
          <p:nvSpPr>
            <p:cNvPr id="423" name="Rectangle 461"/>
            <p:cNvSpPr>
              <a:spLocks noChangeAspect="1" noChangeArrowheads="1"/>
            </p:cNvSpPr>
            <p:nvPr/>
          </p:nvSpPr>
          <p:spPr bwMode="auto">
            <a:xfrm>
              <a:off x="738" y="3457"/>
              <a:ext cx="122" cy="96"/>
            </a:xfrm>
            <a:prstGeom prst="rect">
              <a:avLst/>
            </a:prstGeom>
            <a:noFill/>
            <a:ln w="9525">
              <a:noFill/>
              <a:miter lim="800000"/>
              <a:headEnd/>
              <a:tailEnd/>
            </a:ln>
          </p:spPr>
          <p:txBody>
            <a:bodyPr wrap="none" lIns="0" tIns="0" rIns="0" bIns="0">
              <a:spAutoFit/>
            </a:bodyPr>
            <a:lstStyle/>
            <a:p>
              <a:pPr eaLnBrk="0" hangingPunct="0"/>
              <a:r>
                <a:rPr lang="en-GB" sz="1000" b="1">
                  <a:solidFill>
                    <a:srgbClr val="000000"/>
                  </a:solidFill>
                  <a:latin typeface="Helvetica" pitchFamily="34" charset="0"/>
                </a:rPr>
                <a:t>902</a:t>
              </a:r>
              <a:endParaRPr lang="en-GB" sz="2800" b="1">
                <a:solidFill>
                  <a:schemeClr val="tx1"/>
                </a:solidFill>
              </a:endParaRPr>
            </a:p>
          </p:txBody>
        </p:sp>
        <p:sp>
          <p:nvSpPr>
            <p:cNvPr id="424" name="Rectangle 462"/>
            <p:cNvSpPr>
              <a:spLocks noChangeAspect="1" noChangeArrowheads="1"/>
            </p:cNvSpPr>
            <p:nvPr/>
          </p:nvSpPr>
          <p:spPr bwMode="auto">
            <a:xfrm>
              <a:off x="738" y="3339"/>
              <a:ext cx="122" cy="96"/>
            </a:xfrm>
            <a:prstGeom prst="rect">
              <a:avLst/>
            </a:prstGeom>
            <a:noFill/>
            <a:ln w="9525">
              <a:noFill/>
              <a:miter lim="800000"/>
              <a:headEnd/>
              <a:tailEnd/>
            </a:ln>
          </p:spPr>
          <p:txBody>
            <a:bodyPr wrap="none" lIns="0" tIns="0" rIns="0" bIns="0">
              <a:spAutoFit/>
            </a:bodyPr>
            <a:lstStyle/>
            <a:p>
              <a:pPr eaLnBrk="0" hangingPunct="0"/>
              <a:r>
                <a:rPr lang="en-GB" sz="1000" b="1">
                  <a:solidFill>
                    <a:srgbClr val="000000"/>
                  </a:solidFill>
                  <a:latin typeface="Helvetica" pitchFamily="34" charset="0"/>
                </a:rPr>
                <a:t>903</a:t>
              </a:r>
              <a:endParaRPr lang="en-GB" sz="2800" b="1">
                <a:solidFill>
                  <a:schemeClr val="tx1"/>
                </a:solidFill>
              </a:endParaRPr>
            </a:p>
          </p:txBody>
        </p:sp>
        <p:sp>
          <p:nvSpPr>
            <p:cNvPr id="425" name="Freeform 463"/>
            <p:cNvSpPr>
              <a:spLocks noChangeAspect="1"/>
            </p:cNvSpPr>
            <p:nvPr/>
          </p:nvSpPr>
          <p:spPr bwMode="auto">
            <a:xfrm>
              <a:off x="869" y="3528"/>
              <a:ext cx="2339" cy="154"/>
            </a:xfrm>
            <a:custGeom>
              <a:avLst/>
              <a:gdLst/>
              <a:ahLst/>
              <a:cxnLst>
                <a:cxn ang="0">
                  <a:pos x="42" y="54"/>
                </a:cxn>
                <a:cxn ang="0">
                  <a:pos x="84" y="24"/>
                </a:cxn>
                <a:cxn ang="0">
                  <a:pos x="132" y="90"/>
                </a:cxn>
                <a:cxn ang="0">
                  <a:pos x="168" y="120"/>
                </a:cxn>
                <a:cxn ang="0">
                  <a:pos x="216" y="90"/>
                </a:cxn>
                <a:cxn ang="0">
                  <a:pos x="264" y="150"/>
                </a:cxn>
                <a:cxn ang="0">
                  <a:pos x="312" y="102"/>
                </a:cxn>
                <a:cxn ang="0">
                  <a:pos x="348" y="114"/>
                </a:cxn>
                <a:cxn ang="0">
                  <a:pos x="390" y="72"/>
                </a:cxn>
                <a:cxn ang="0">
                  <a:pos x="432" y="72"/>
                </a:cxn>
                <a:cxn ang="0">
                  <a:pos x="468" y="96"/>
                </a:cxn>
                <a:cxn ang="0">
                  <a:pos x="504" y="60"/>
                </a:cxn>
                <a:cxn ang="0">
                  <a:pos x="546" y="90"/>
                </a:cxn>
                <a:cxn ang="0">
                  <a:pos x="606" y="108"/>
                </a:cxn>
                <a:cxn ang="0">
                  <a:pos x="642" y="90"/>
                </a:cxn>
                <a:cxn ang="0">
                  <a:pos x="690" y="90"/>
                </a:cxn>
                <a:cxn ang="0">
                  <a:pos x="732" y="72"/>
                </a:cxn>
                <a:cxn ang="0">
                  <a:pos x="774" y="108"/>
                </a:cxn>
                <a:cxn ang="0">
                  <a:pos x="816" y="90"/>
                </a:cxn>
                <a:cxn ang="0">
                  <a:pos x="858" y="42"/>
                </a:cxn>
                <a:cxn ang="0">
                  <a:pos x="906" y="60"/>
                </a:cxn>
                <a:cxn ang="0">
                  <a:pos x="942" y="96"/>
                </a:cxn>
                <a:cxn ang="0">
                  <a:pos x="984" y="78"/>
                </a:cxn>
                <a:cxn ang="0">
                  <a:pos x="1032" y="90"/>
                </a:cxn>
                <a:cxn ang="0">
                  <a:pos x="1062" y="60"/>
                </a:cxn>
                <a:cxn ang="0">
                  <a:pos x="1110" y="90"/>
                </a:cxn>
                <a:cxn ang="0">
                  <a:pos x="1153" y="90"/>
                </a:cxn>
                <a:cxn ang="0">
                  <a:pos x="1195" y="90"/>
                </a:cxn>
                <a:cxn ang="0">
                  <a:pos x="1237" y="132"/>
                </a:cxn>
                <a:cxn ang="0">
                  <a:pos x="1279" y="24"/>
                </a:cxn>
                <a:cxn ang="0">
                  <a:pos x="1315" y="48"/>
                </a:cxn>
                <a:cxn ang="0">
                  <a:pos x="1357" y="126"/>
                </a:cxn>
                <a:cxn ang="0">
                  <a:pos x="1393" y="108"/>
                </a:cxn>
                <a:cxn ang="0">
                  <a:pos x="1441" y="12"/>
                </a:cxn>
                <a:cxn ang="0">
                  <a:pos x="1483" y="90"/>
                </a:cxn>
                <a:cxn ang="0">
                  <a:pos x="1525" y="108"/>
                </a:cxn>
                <a:cxn ang="0">
                  <a:pos x="1561" y="96"/>
                </a:cxn>
                <a:cxn ang="0">
                  <a:pos x="1603" y="102"/>
                </a:cxn>
                <a:cxn ang="0">
                  <a:pos x="1651" y="96"/>
                </a:cxn>
                <a:cxn ang="0">
                  <a:pos x="1699" y="72"/>
                </a:cxn>
                <a:cxn ang="0">
                  <a:pos x="1735" y="48"/>
                </a:cxn>
                <a:cxn ang="0">
                  <a:pos x="1777" y="108"/>
                </a:cxn>
                <a:cxn ang="0">
                  <a:pos x="1819" y="84"/>
                </a:cxn>
                <a:cxn ang="0">
                  <a:pos x="1861" y="120"/>
                </a:cxn>
                <a:cxn ang="0">
                  <a:pos x="1903" y="84"/>
                </a:cxn>
                <a:cxn ang="0">
                  <a:pos x="1951" y="102"/>
                </a:cxn>
                <a:cxn ang="0">
                  <a:pos x="1999" y="78"/>
                </a:cxn>
                <a:cxn ang="0">
                  <a:pos x="2041" y="90"/>
                </a:cxn>
                <a:cxn ang="0">
                  <a:pos x="2077" y="126"/>
                </a:cxn>
                <a:cxn ang="0">
                  <a:pos x="2113" y="60"/>
                </a:cxn>
                <a:cxn ang="0">
                  <a:pos x="2149" y="36"/>
                </a:cxn>
                <a:cxn ang="0">
                  <a:pos x="2185" y="60"/>
                </a:cxn>
                <a:cxn ang="0">
                  <a:pos x="2227" y="90"/>
                </a:cxn>
                <a:cxn ang="0">
                  <a:pos x="2281" y="60"/>
                </a:cxn>
                <a:cxn ang="0">
                  <a:pos x="2317" y="72"/>
                </a:cxn>
                <a:cxn ang="0">
                  <a:pos x="2353" y="90"/>
                </a:cxn>
                <a:cxn ang="0">
                  <a:pos x="2401" y="108"/>
                </a:cxn>
                <a:cxn ang="0">
                  <a:pos x="2449" y="90"/>
                </a:cxn>
                <a:cxn ang="0">
                  <a:pos x="2485" y="102"/>
                </a:cxn>
                <a:cxn ang="0">
                  <a:pos x="2527" y="78"/>
                </a:cxn>
                <a:cxn ang="0">
                  <a:pos x="2575" y="60"/>
                </a:cxn>
              </a:cxnLst>
              <a:rect l="0" t="0" r="r" b="b"/>
              <a:pathLst>
                <a:path w="2599" h="180">
                  <a:moveTo>
                    <a:pt x="0" y="36"/>
                  </a:moveTo>
                  <a:lnTo>
                    <a:pt x="6" y="36"/>
                  </a:lnTo>
                  <a:lnTo>
                    <a:pt x="6" y="48"/>
                  </a:lnTo>
                  <a:lnTo>
                    <a:pt x="12" y="42"/>
                  </a:lnTo>
                  <a:lnTo>
                    <a:pt x="12" y="54"/>
                  </a:lnTo>
                  <a:lnTo>
                    <a:pt x="18" y="60"/>
                  </a:lnTo>
                  <a:lnTo>
                    <a:pt x="24" y="54"/>
                  </a:lnTo>
                  <a:lnTo>
                    <a:pt x="30" y="60"/>
                  </a:lnTo>
                  <a:lnTo>
                    <a:pt x="30" y="72"/>
                  </a:lnTo>
                  <a:lnTo>
                    <a:pt x="36" y="72"/>
                  </a:lnTo>
                  <a:lnTo>
                    <a:pt x="36" y="60"/>
                  </a:lnTo>
                  <a:lnTo>
                    <a:pt x="42" y="48"/>
                  </a:lnTo>
                  <a:lnTo>
                    <a:pt x="42" y="54"/>
                  </a:lnTo>
                  <a:lnTo>
                    <a:pt x="42" y="48"/>
                  </a:lnTo>
                  <a:lnTo>
                    <a:pt x="48" y="54"/>
                  </a:lnTo>
                  <a:lnTo>
                    <a:pt x="48" y="60"/>
                  </a:lnTo>
                  <a:lnTo>
                    <a:pt x="54" y="54"/>
                  </a:lnTo>
                  <a:lnTo>
                    <a:pt x="60" y="66"/>
                  </a:lnTo>
                  <a:lnTo>
                    <a:pt x="60" y="42"/>
                  </a:lnTo>
                  <a:lnTo>
                    <a:pt x="60" y="54"/>
                  </a:lnTo>
                  <a:lnTo>
                    <a:pt x="66" y="54"/>
                  </a:lnTo>
                  <a:lnTo>
                    <a:pt x="66" y="42"/>
                  </a:lnTo>
                  <a:lnTo>
                    <a:pt x="72" y="42"/>
                  </a:lnTo>
                  <a:lnTo>
                    <a:pt x="72" y="30"/>
                  </a:lnTo>
                  <a:lnTo>
                    <a:pt x="78" y="30"/>
                  </a:lnTo>
                  <a:lnTo>
                    <a:pt x="84" y="24"/>
                  </a:lnTo>
                  <a:lnTo>
                    <a:pt x="84" y="60"/>
                  </a:lnTo>
                  <a:lnTo>
                    <a:pt x="90" y="72"/>
                  </a:lnTo>
                  <a:lnTo>
                    <a:pt x="96" y="66"/>
                  </a:lnTo>
                  <a:lnTo>
                    <a:pt x="96" y="72"/>
                  </a:lnTo>
                  <a:lnTo>
                    <a:pt x="102" y="78"/>
                  </a:lnTo>
                  <a:lnTo>
                    <a:pt x="108" y="84"/>
                  </a:lnTo>
                  <a:lnTo>
                    <a:pt x="108" y="96"/>
                  </a:lnTo>
                  <a:lnTo>
                    <a:pt x="114" y="90"/>
                  </a:lnTo>
                  <a:lnTo>
                    <a:pt x="114" y="78"/>
                  </a:lnTo>
                  <a:lnTo>
                    <a:pt x="120" y="84"/>
                  </a:lnTo>
                  <a:lnTo>
                    <a:pt x="120" y="78"/>
                  </a:lnTo>
                  <a:lnTo>
                    <a:pt x="126" y="84"/>
                  </a:lnTo>
                  <a:lnTo>
                    <a:pt x="132" y="90"/>
                  </a:lnTo>
                  <a:lnTo>
                    <a:pt x="132" y="108"/>
                  </a:lnTo>
                  <a:lnTo>
                    <a:pt x="138" y="114"/>
                  </a:lnTo>
                  <a:lnTo>
                    <a:pt x="138" y="108"/>
                  </a:lnTo>
                  <a:lnTo>
                    <a:pt x="138" y="96"/>
                  </a:lnTo>
                  <a:lnTo>
                    <a:pt x="144" y="84"/>
                  </a:lnTo>
                  <a:lnTo>
                    <a:pt x="144" y="90"/>
                  </a:lnTo>
                  <a:lnTo>
                    <a:pt x="150" y="102"/>
                  </a:lnTo>
                  <a:lnTo>
                    <a:pt x="150" y="114"/>
                  </a:lnTo>
                  <a:lnTo>
                    <a:pt x="156" y="108"/>
                  </a:lnTo>
                  <a:lnTo>
                    <a:pt x="156" y="102"/>
                  </a:lnTo>
                  <a:lnTo>
                    <a:pt x="162" y="96"/>
                  </a:lnTo>
                  <a:lnTo>
                    <a:pt x="162" y="108"/>
                  </a:lnTo>
                  <a:lnTo>
                    <a:pt x="168" y="120"/>
                  </a:lnTo>
                  <a:lnTo>
                    <a:pt x="168" y="114"/>
                  </a:lnTo>
                  <a:lnTo>
                    <a:pt x="174" y="102"/>
                  </a:lnTo>
                  <a:lnTo>
                    <a:pt x="174" y="96"/>
                  </a:lnTo>
                  <a:lnTo>
                    <a:pt x="180" y="84"/>
                  </a:lnTo>
                  <a:lnTo>
                    <a:pt x="180" y="78"/>
                  </a:lnTo>
                  <a:lnTo>
                    <a:pt x="186" y="90"/>
                  </a:lnTo>
                  <a:lnTo>
                    <a:pt x="186" y="102"/>
                  </a:lnTo>
                  <a:lnTo>
                    <a:pt x="192" y="96"/>
                  </a:lnTo>
                  <a:lnTo>
                    <a:pt x="198" y="102"/>
                  </a:lnTo>
                  <a:lnTo>
                    <a:pt x="204" y="96"/>
                  </a:lnTo>
                  <a:lnTo>
                    <a:pt x="204" y="102"/>
                  </a:lnTo>
                  <a:lnTo>
                    <a:pt x="210" y="90"/>
                  </a:lnTo>
                  <a:lnTo>
                    <a:pt x="216" y="90"/>
                  </a:lnTo>
                  <a:lnTo>
                    <a:pt x="216" y="78"/>
                  </a:lnTo>
                  <a:lnTo>
                    <a:pt x="222" y="72"/>
                  </a:lnTo>
                  <a:lnTo>
                    <a:pt x="228" y="78"/>
                  </a:lnTo>
                  <a:lnTo>
                    <a:pt x="234" y="84"/>
                  </a:lnTo>
                  <a:lnTo>
                    <a:pt x="240" y="78"/>
                  </a:lnTo>
                  <a:lnTo>
                    <a:pt x="240" y="96"/>
                  </a:lnTo>
                  <a:lnTo>
                    <a:pt x="246" y="102"/>
                  </a:lnTo>
                  <a:lnTo>
                    <a:pt x="252" y="96"/>
                  </a:lnTo>
                  <a:lnTo>
                    <a:pt x="252" y="102"/>
                  </a:lnTo>
                  <a:lnTo>
                    <a:pt x="258" y="108"/>
                  </a:lnTo>
                  <a:lnTo>
                    <a:pt x="258" y="126"/>
                  </a:lnTo>
                  <a:lnTo>
                    <a:pt x="264" y="144"/>
                  </a:lnTo>
                  <a:lnTo>
                    <a:pt x="264" y="150"/>
                  </a:lnTo>
                  <a:lnTo>
                    <a:pt x="270" y="144"/>
                  </a:lnTo>
                  <a:lnTo>
                    <a:pt x="276" y="120"/>
                  </a:lnTo>
                  <a:lnTo>
                    <a:pt x="276" y="126"/>
                  </a:lnTo>
                  <a:lnTo>
                    <a:pt x="282" y="138"/>
                  </a:lnTo>
                  <a:lnTo>
                    <a:pt x="282" y="132"/>
                  </a:lnTo>
                  <a:lnTo>
                    <a:pt x="288" y="120"/>
                  </a:lnTo>
                  <a:lnTo>
                    <a:pt x="294" y="114"/>
                  </a:lnTo>
                  <a:lnTo>
                    <a:pt x="294" y="132"/>
                  </a:lnTo>
                  <a:lnTo>
                    <a:pt x="300" y="138"/>
                  </a:lnTo>
                  <a:lnTo>
                    <a:pt x="300" y="132"/>
                  </a:lnTo>
                  <a:lnTo>
                    <a:pt x="306" y="126"/>
                  </a:lnTo>
                  <a:lnTo>
                    <a:pt x="306" y="108"/>
                  </a:lnTo>
                  <a:lnTo>
                    <a:pt x="312" y="102"/>
                  </a:lnTo>
                  <a:lnTo>
                    <a:pt x="312" y="114"/>
                  </a:lnTo>
                  <a:lnTo>
                    <a:pt x="318" y="108"/>
                  </a:lnTo>
                  <a:lnTo>
                    <a:pt x="324" y="102"/>
                  </a:lnTo>
                  <a:lnTo>
                    <a:pt x="324" y="90"/>
                  </a:lnTo>
                  <a:lnTo>
                    <a:pt x="330" y="78"/>
                  </a:lnTo>
                  <a:lnTo>
                    <a:pt x="330" y="66"/>
                  </a:lnTo>
                  <a:lnTo>
                    <a:pt x="330" y="72"/>
                  </a:lnTo>
                  <a:lnTo>
                    <a:pt x="336" y="84"/>
                  </a:lnTo>
                  <a:lnTo>
                    <a:pt x="336" y="96"/>
                  </a:lnTo>
                  <a:lnTo>
                    <a:pt x="342" y="102"/>
                  </a:lnTo>
                  <a:lnTo>
                    <a:pt x="342" y="90"/>
                  </a:lnTo>
                  <a:lnTo>
                    <a:pt x="348" y="102"/>
                  </a:lnTo>
                  <a:lnTo>
                    <a:pt x="348" y="114"/>
                  </a:lnTo>
                  <a:lnTo>
                    <a:pt x="354" y="114"/>
                  </a:lnTo>
                  <a:lnTo>
                    <a:pt x="354" y="126"/>
                  </a:lnTo>
                  <a:lnTo>
                    <a:pt x="360" y="120"/>
                  </a:lnTo>
                  <a:lnTo>
                    <a:pt x="360" y="132"/>
                  </a:lnTo>
                  <a:lnTo>
                    <a:pt x="366" y="138"/>
                  </a:lnTo>
                  <a:lnTo>
                    <a:pt x="366" y="126"/>
                  </a:lnTo>
                  <a:lnTo>
                    <a:pt x="372" y="120"/>
                  </a:lnTo>
                  <a:lnTo>
                    <a:pt x="372" y="108"/>
                  </a:lnTo>
                  <a:lnTo>
                    <a:pt x="372" y="90"/>
                  </a:lnTo>
                  <a:lnTo>
                    <a:pt x="378" y="72"/>
                  </a:lnTo>
                  <a:lnTo>
                    <a:pt x="384" y="66"/>
                  </a:lnTo>
                  <a:lnTo>
                    <a:pt x="390" y="60"/>
                  </a:lnTo>
                  <a:lnTo>
                    <a:pt x="390" y="72"/>
                  </a:lnTo>
                  <a:lnTo>
                    <a:pt x="390" y="78"/>
                  </a:lnTo>
                  <a:lnTo>
                    <a:pt x="396" y="72"/>
                  </a:lnTo>
                  <a:lnTo>
                    <a:pt x="396" y="84"/>
                  </a:lnTo>
                  <a:lnTo>
                    <a:pt x="402" y="84"/>
                  </a:lnTo>
                  <a:lnTo>
                    <a:pt x="408" y="78"/>
                  </a:lnTo>
                  <a:lnTo>
                    <a:pt x="408" y="84"/>
                  </a:lnTo>
                  <a:lnTo>
                    <a:pt x="408" y="90"/>
                  </a:lnTo>
                  <a:lnTo>
                    <a:pt x="414" y="72"/>
                  </a:lnTo>
                  <a:lnTo>
                    <a:pt x="414" y="60"/>
                  </a:lnTo>
                  <a:lnTo>
                    <a:pt x="420" y="54"/>
                  </a:lnTo>
                  <a:lnTo>
                    <a:pt x="420" y="48"/>
                  </a:lnTo>
                  <a:lnTo>
                    <a:pt x="426" y="66"/>
                  </a:lnTo>
                  <a:lnTo>
                    <a:pt x="432" y="72"/>
                  </a:lnTo>
                  <a:lnTo>
                    <a:pt x="432" y="60"/>
                  </a:lnTo>
                  <a:lnTo>
                    <a:pt x="438" y="72"/>
                  </a:lnTo>
                  <a:lnTo>
                    <a:pt x="438" y="66"/>
                  </a:lnTo>
                  <a:lnTo>
                    <a:pt x="444" y="48"/>
                  </a:lnTo>
                  <a:lnTo>
                    <a:pt x="444" y="42"/>
                  </a:lnTo>
                  <a:lnTo>
                    <a:pt x="450" y="54"/>
                  </a:lnTo>
                  <a:lnTo>
                    <a:pt x="450" y="66"/>
                  </a:lnTo>
                  <a:lnTo>
                    <a:pt x="450" y="84"/>
                  </a:lnTo>
                  <a:lnTo>
                    <a:pt x="456" y="102"/>
                  </a:lnTo>
                  <a:lnTo>
                    <a:pt x="456" y="108"/>
                  </a:lnTo>
                  <a:lnTo>
                    <a:pt x="462" y="114"/>
                  </a:lnTo>
                  <a:lnTo>
                    <a:pt x="462" y="102"/>
                  </a:lnTo>
                  <a:lnTo>
                    <a:pt x="468" y="96"/>
                  </a:lnTo>
                  <a:lnTo>
                    <a:pt x="468" y="84"/>
                  </a:lnTo>
                  <a:lnTo>
                    <a:pt x="468" y="78"/>
                  </a:lnTo>
                  <a:lnTo>
                    <a:pt x="474" y="60"/>
                  </a:lnTo>
                  <a:lnTo>
                    <a:pt x="474" y="66"/>
                  </a:lnTo>
                  <a:lnTo>
                    <a:pt x="480" y="48"/>
                  </a:lnTo>
                  <a:lnTo>
                    <a:pt x="480" y="36"/>
                  </a:lnTo>
                  <a:lnTo>
                    <a:pt x="486" y="48"/>
                  </a:lnTo>
                  <a:lnTo>
                    <a:pt x="486" y="42"/>
                  </a:lnTo>
                  <a:lnTo>
                    <a:pt x="492" y="48"/>
                  </a:lnTo>
                  <a:lnTo>
                    <a:pt x="492" y="54"/>
                  </a:lnTo>
                  <a:lnTo>
                    <a:pt x="498" y="60"/>
                  </a:lnTo>
                  <a:lnTo>
                    <a:pt x="504" y="54"/>
                  </a:lnTo>
                  <a:lnTo>
                    <a:pt x="504" y="60"/>
                  </a:lnTo>
                  <a:lnTo>
                    <a:pt x="510" y="78"/>
                  </a:lnTo>
                  <a:lnTo>
                    <a:pt x="510" y="90"/>
                  </a:lnTo>
                  <a:lnTo>
                    <a:pt x="516" y="96"/>
                  </a:lnTo>
                  <a:lnTo>
                    <a:pt x="516" y="102"/>
                  </a:lnTo>
                  <a:lnTo>
                    <a:pt x="522" y="114"/>
                  </a:lnTo>
                  <a:lnTo>
                    <a:pt x="528" y="108"/>
                  </a:lnTo>
                  <a:lnTo>
                    <a:pt x="528" y="102"/>
                  </a:lnTo>
                  <a:lnTo>
                    <a:pt x="528" y="108"/>
                  </a:lnTo>
                  <a:lnTo>
                    <a:pt x="534" y="126"/>
                  </a:lnTo>
                  <a:lnTo>
                    <a:pt x="534" y="108"/>
                  </a:lnTo>
                  <a:lnTo>
                    <a:pt x="540" y="90"/>
                  </a:lnTo>
                  <a:lnTo>
                    <a:pt x="540" y="96"/>
                  </a:lnTo>
                  <a:lnTo>
                    <a:pt x="546" y="90"/>
                  </a:lnTo>
                  <a:lnTo>
                    <a:pt x="546" y="78"/>
                  </a:lnTo>
                  <a:lnTo>
                    <a:pt x="546" y="66"/>
                  </a:lnTo>
                  <a:lnTo>
                    <a:pt x="552" y="54"/>
                  </a:lnTo>
                  <a:lnTo>
                    <a:pt x="558" y="42"/>
                  </a:lnTo>
                  <a:lnTo>
                    <a:pt x="564" y="48"/>
                  </a:lnTo>
                  <a:lnTo>
                    <a:pt x="570" y="66"/>
                  </a:lnTo>
                  <a:lnTo>
                    <a:pt x="576" y="84"/>
                  </a:lnTo>
                  <a:lnTo>
                    <a:pt x="582" y="90"/>
                  </a:lnTo>
                  <a:lnTo>
                    <a:pt x="588" y="96"/>
                  </a:lnTo>
                  <a:lnTo>
                    <a:pt x="588" y="108"/>
                  </a:lnTo>
                  <a:lnTo>
                    <a:pt x="594" y="126"/>
                  </a:lnTo>
                  <a:lnTo>
                    <a:pt x="600" y="120"/>
                  </a:lnTo>
                  <a:lnTo>
                    <a:pt x="606" y="108"/>
                  </a:lnTo>
                  <a:lnTo>
                    <a:pt x="606" y="96"/>
                  </a:lnTo>
                  <a:lnTo>
                    <a:pt x="606" y="90"/>
                  </a:lnTo>
                  <a:lnTo>
                    <a:pt x="612" y="84"/>
                  </a:lnTo>
                  <a:lnTo>
                    <a:pt x="612" y="78"/>
                  </a:lnTo>
                  <a:lnTo>
                    <a:pt x="618" y="90"/>
                  </a:lnTo>
                  <a:lnTo>
                    <a:pt x="624" y="96"/>
                  </a:lnTo>
                  <a:lnTo>
                    <a:pt x="624" y="102"/>
                  </a:lnTo>
                  <a:lnTo>
                    <a:pt x="624" y="114"/>
                  </a:lnTo>
                  <a:lnTo>
                    <a:pt x="630" y="120"/>
                  </a:lnTo>
                  <a:lnTo>
                    <a:pt x="636" y="126"/>
                  </a:lnTo>
                  <a:lnTo>
                    <a:pt x="636" y="120"/>
                  </a:lnTo>
                  <a:lnTo>
                    <a:pt x="642" y="108"/>
                  </a:lnTo>
                  <a:lnTo>
                    <a:pt x="642" y="90"/>
                  </a:lnTo>
                  <a:lnTo>
                    <a:pt x="642" y="78"/>
                  </a:lnTo>
                  <a:lnTo>
                    <a:pt x="648" y="72"/>
                  </a:lnTo>
                  <a:lnTo>
                    <a:pt x="654" y="78"/>
                  </a:lnTo>
                  <a:lnTo>
                    <a:pt x="660" y="84"/>
                  </a:lnTo>
                  <a:lnTo>
                    <a:pt x="660" y="78"/>
                  </a:lnTo>
                  <a:lnTo>
                    <a:pt x="666" y="84"/>
                  </a:lnTo>
                  <a:lnTo>
                    <a:pt x="672" y="90"/>
                  </a:lnTo>
                  <a:lnTo>
                    <a:pt x="672" y="84"/>
                  </a:lnTo>
                  <a:lnTo>
                    <a:pt x="678" y="72"/>
                  </a:lnTo>
                  <a:lnTo>
                    <a:pt x="684" y="78"/>
                  </a:lnTo>
                  <a:lnTo>
                    <a:pt x="684" y="84"/>
                  </a:lnTo>
                  <a:lnTo>
                    <a:pt x="684" y="78"/>
                  </a:lnTo>
                  <a:lnTo>
                    <a:pt x="690" y="90"/>
                  </a:lnTo>
                  <a:lnTo>
                    <a:pt x="696" y="84"/>
                  </a:lnTo>
                  <a:lnTo>
                    <a:pt x="696" y="90"/>
                  </a:lnTo>
                  <a:lnTo>
                    <a:pt x="702" y="102"/>
                  </a:lnTo>
                  <a:lnTo>
                    <a:pt x="702" y="114"/>
                  </a:lnTo>
                  <a:lnTo>
                    <a:pt x="708" y="108"/>
                  </a:lnTo>
                  <a:lnTo>
                    <a:pt x="708" y="96"/>
                  </a:lnTo>
                  <a:lnTo>
                    <a:pt x="714" y="102"/>
                  </a:lnTo>
                  <a:lnTo>
                    <a:pt x="714" y="96"/>
                  </a:lnTo>
                  <a:lnTo>
                    <a:pt x="720" y="84"/>
                  </a:lnTo>
                  <a:lnTo>
                    <a:pt x="720" y="90"/>
                  </a:lnTo>
                  <a:lnTo>
                    <a:pt x="720" y="72"/>
                  </a:lnTo>
                  <a:lnTo>
                    <a:pt x="726" y="78"/>
                  </a:lnTo>
                  <a:lnTo>
                    <a:pt x="732" y="72"/>
                  </a:lnTo>
                  <a:lnTo>
                    <a:pt x="732" y="60"/>
                  </a:lnTo>
                  <a:lnTo>
                    <a:pt x="738" y="78"/>
                  </a:lnTo>
                  <a:lnTo>
                    <a:pt x="738" y="90"/>
                  </a:lnTo>
                  <a:lnTo>
                    <a:pt x="744" y="90"/>
                  </a:lnTo>
                  <a:lnTo>
                    <a:pt x="750" y="72"/>
                  </a:lnTo>
                  <a:lnTo>
                    <a:pt x="756" y="78"/>
                  </a:lnTo>
                  <a:lnTo>
                    <a:pt x="756" y="84"/>
                  </a:lnTo>
                  <a:lnTo>
                    <a:pt x="762" y="90"/>
                  </a:lnTo>
                  <a:lnTo>
                    <a:pt x="762" y="78"/>
                  </a:lnTo>
                  <a:lnTo>
                    <a:pt x="768" y="72"/>
                  </a:lnTo>
                  <a:lnTo>
                    <a:pt x="768" y="78"/>
                  </a:lnTo>
                  <a:lnTo>
                    <a:pt x="774" y="96"/>
                  </a:lnTo>
                  <a:lnTo>
                    <a:pt x="774" y="108"/>
                  </a:lnTo>
                  <a:lnTo>
                    <a:pt x="780" y="114"/>
                  </a:lnTo>
                  <a:lnTo>
                    <a:pt x="780" y="138"/>
                  </a:lnTo>
                  <a:lnTo>
                    <a:pt x="780" y="132"/>
                  </a:lnTo>
                  <a:lnTo>
                    <a:pt x="786" y="120"/>
                  </a:lnTo>
                  <a:lnTo>
                    <a:pt x="792" y="114"/>
                  </a:lnTo>
                  <a:lnTo>
                    <a:pt x="798" y="102"/>
                  </a:lnTo>
                  <a:lnTo>
                    <a:pt x="798" y="90"/>
                  </a:lnTo>
                  <a:lnTo>
                    <a:pt x="798" y="78"/>
                  </a:lnTo>
                  <a:lnTo>
                    <a:pt x="804" y="84"/>
                  </a:lnTo>
                  <a:lnTo>
                    <a:pt x="804" y="78"/>
                  </a:lnTo>
                  <a:lnTo>
                    <a:pt x="810" y="90"/>
                  </a:lnTo>
                  <a:lnTo>
                    <a:pt x="816" y="84"/>
                  </a:lnTo>
                  <a:lnTo>
                    <a:pt x="816" y="90"/>
                  </a:lnTo>
                  <a:lnTo>
                    <a:pt x="822" y="102"/>
                  </a:lnTo>
                  <a:lnTo>
                    <a:pt x="822" y="108"/>
                  </a:lnTo>
                  <a:lnTo>
                    <a:pt x="822" y="96"/>
                  </a:lnTo>
                  <a:lnTo>
                    <a:pt x="828" y="102"/>
                  </a:lnTo>
                  <a:lnTo>
                    <a:pt x="834" y="108"/>
                  </a:lnTo>
                  <a:lnTo>
                    <a:pt x="840" y="108"/>
                  </a:lnTo>
                  <a:lnTo>
                    <a:pt x="840" y="90"/>
                  </a:lnTo>
                  <a:lnTo>
                    <a:pt x="846" y="96"/>
                  </a:lnTo>
                  <a:lnTo>
                    <a:pt x="846" y="84"/>
                  </a:lnTo>
                  <a:lnTo>
                    <a:pt x="852" y="72"/>
                  </a:lnTo>
                  <a:lnTo>
                    <a:pt x="852" y="66"/>
                  </a:lnTo>
                  <a:lnTo>
                    <a:pt x="858" y="60"/>
                  </a:lnTo>
                  <a:lnTo>
                    <a:pt x="858" y="42"/>
                  </a:lnTo>
                  <a:lnTo>
                    <a:pt x="858" y="36"/>
                  </a:lnTo>
                  <a:lnTo>
                    <a:pt x="864" y="42"/>
                  </a:lnTo>
                  <a:lnTo>
                    <a:pt x="864" y="36"/>
                  </a:lnTo>
                  <a:lnTo>
                    <a:pt x="870" y="30"/>
                  </a:lnTo>
                  <a:lnTo>
                    <a:pt x="870" y="36"/>
                  </a:lnTo>
                  <a:lnTo>
                    <a:pt x="876" y="48"/>
                  </a:lnTo>
                  <a:lnTo>
                    <a:pt x="882" y="48"/>
                  </a:lnTo>
                  <a:lnTo>
                    <a:pt x="882" y="36"/>
                  </a:lnTo>
                  <a:lnTo>
                    <a:pt x="888" y="48"/>
                  </a:lnTo>
                  <a:lnTo>
                    <a:pt x="894" y="54"/>
                  </a:lnTo>
                  <a:lnTo>
                    <a:pt x="894" y="66"/>
                  </a:lnTo>
                  <a:lnTo>
                    <a:pt x="900" y="66"/>
                  </a:lnTo>
                  <a:lnTo>
                    <a:pt x="906" y="60"/>
                  </a:lnTo>
                  <a:lnTo>
                    <a:pt x="906" y="48"/>
                  </a:lnTo>
                  <a:lnTo>
                    <a:pt x="912" y="60"/>
                  </a:lnTo>
                  <a:lnTo>
                    <a:pt x="912" y="72"/>
                  </a:lnTo>
                  <a:lnTo>
                    <a:pt x="918" y="66"/>
                  </a:lnTo>
                  <a:lnTo>
                    <a:pt x="918" y="60"/>
                  </a:lnTo>
                  <a:lnTo>
                    <a:pt x="924" y="72"/>
                  </a:lnTo>
                  <a:lnTo>
                    <a:pt x="924" y="96"/>
                  </a:lnTo>
                  <a:lnTo>
                    <a:pt x="930" y="90"/>
                  </a:lnTo>
                  <a:lnTo>
                    <a:pt x="930" y="78"/>
                  </a:lnTo>
                  <a:lnTo>
                    <a:pt x="936" y="84"/>
                  </a:lnTo>
                  <a:lnTo>
                    <a:pt x="936" y="96"/>
                  </a:lnTo>
                  <a:lnTo>
                    <a:pt x="936" y="90"/>
                  </a:lnTo>
                  <a:lnTo>
                    <a:pt x="942" y="96"/>
                  </a:lnTo>
                  <a:lnTo>
                    <a:pt x="942" y="84"/>
                  </a:lnTo>
                  <a:lnTo>
                    <a:pt x="948" y="78"/>
                  </a:lnTo>
                  <a:lnTo>
                    <a:pt x="948" y="90"/>
                  </a:lnTo>
                  <a:lnTo>
                    <a:pt x="954" y="72"/>
                  </a:lnTo>
                  <a:lnTo>
                    <a:pt x="954" y="54"/>
                  </a:lnTo>
                  <a:lnTo>
                    <a:pt x="960" y="42"/>
                  </a:lnTo>
                  <a:lnTo>
                    <a:pt x="960" y="54"/>
                  </a:lnTo>
                  <a:lnTo>
                    <a:pt x="960" y="42"/>
                  </a:lnTo>
                  <a:lnTo>
                    <a:pt x="966" y="54"/>
                  </a:lnTo>
                  <a:lnTo>
                    <a:pt x="972" y="48"/>
                  </a:lnTo>
                  <a:lnTo>
                    <a:pt x="978" y="54"/>
                  </a:lnTo>
                  <a:lnTo>
                    <a:pt x="978" y="60"/>
                  </a:lnTo>
                  <a:lnTo>
                    <a:pt x="984" y="78"/>
                  </a:lnTo>
                  <a:lnTo>
                    <a:pt x="984" y="84"/>
                  </a:lnTo>
                  <a:lnTo>
                    <a:pt x="990" y="90"/>
                  </a:lnTo>
                  <a:lnTo>
                    <a:pt x="990" y="96"/>
                  </a:lnTo>
                  <a:lnTo>
                    <a:pt x="996" y="84"/>
                  </a:lnTo>
                  <a:lnTo>
                    <a:pt x="996" y="72"/>
                  </a:lnTo>
                  <a:lnTo>
                    <a:pt x="1002" y="78"/>
                  </a:lnTo>
                  <a:lnTo>
                    <a:pt x="1008" y="78"/>
                  </a:lnTo>
                  <a:lnTo>
                    <a:pt x="1014" y="90"/>
                  </a:lnTo>
                  <a:lnTo>
                    <a:pt x="1020" y="96"/>
                  </a:lnTo>
                  <a:lnTo>
                    <a:pt x="1020" y="90"/>
                  </a:lnTo>
                  <a:lnTo>
                    <a:pt x="1026" y="78"/>
                  </a:lnTo>
                  <a:lnTo>
                    <a:pt x="1026" y="84"/>
                  </a:lnTo>
                  <a:lnTo>
                    <a:pt x="1032" y="90"/>
                  </a:lnTo>
                  <a:lnTo>
                    <a:pt x="1032" y="84"/>
                  </a:lnTo>
                  <a:lnTo>
                    <a:pt x="1038" y="72"/>
                  </a:lnTo>
                  <a:lnTo>
                    <a:pt x="1038" y="78"/>
                  </a:lnTo>
                  <a:lnTo>
                    <a:pt x="1038" y="66"/>
                  </a:lnTo>
                  <a:lnTo>
                    <a:pt x="1044" y="48"/>
                  </a:lnTo>
                  <a:lnTo>
                    <a:pt x="1044" y="30"/>
                  </a:lnTo>
                  <a:lnTo>
                    <a:pt x="1050" y="30"/>
                  </a:lnTo>
                  <a:lnTo>
                    <a:pt x="1050" y="18"/>
                  </a:lnTo>
                  <a:lnTo>
                    <a:pt x="1056" y="24"/>
                  </a:lnTo>
                  <a:lnTo>
                    <a:pt x="1056" y="36"/>
                  </a:lnTo>
                  <a:lnTo>
                    <a:pt x="1056" y="48"/>
                  </a:lnTo>
                  <a:lnTo>
                    <a:pt x="1062" y="48"/>
                  </a:lnTo>
                  <a:lnTo>
                    <a:pt x="1062" y="60"/>
                  </a:lnTo>
                  <a:lnTo>
                    <a:pt x="1068" y="48"/>
                  </a:lnTo>
                  <a:lnTo>
                    <a:pt x="1074" y="60"/>
                  </a:lnTo>
                  <a:lnTo>
                    <a:pt x="1074" y="42"/>
                  </a:lnTo>
                  <a:lnTo>
                    <a:pt x="1080" y="54"/>
                  </a:lnTo>
                  <a:lnTo>
                    <a:pt x="1080" y="72"/>
                  </a:lnTo>
                  <a:lnTo>
                    <a:pt x="1086" y="84"/>
                  </a:lnTo>
                  <a:lnTo>
                    <a:pt x="1092" y="78"/>
                  </a:lnTo>
                  <a:lnTo>
                    <a:pt x="1092" y="84"/>
                  </a:lnTo>
                  <a:lnTo>
                    <a:pt x="1098" y="96"/>
                  </a:lnTo>
                  <a:lnTo>
                    <a:pt x="1104" y="90"/>
                  </a:lnTo>
                  <a:lnTo>
                    <a:pt x="1104" y="102"/>
                  </a:lnTo>
                  <a:lnTo>
                    <a:pt x="1110" y="102"/>
                  </a:lnTo>
                  <a:lnTo>
                    <a:pt x="1110" y="90"/>
                  </a:lnTo>
                  <a:lnTo>
                    <a:pt x="1116" y="96"/>
                  </a:lnTo>
                  <a:lnTo>
                    <a:pt x="1122" y="96"/>
                  </a:lnTo>
                  <a:lnTo>
                    <a:pt x="1122" y="108"/>
                  </a:lnTo>
                  <a:lnTo>
                    <a:pt x="1128" y="108"/>
                  </a:lnTo>
                  <a:lnTo>
                    <a:pt x="1128" y="90"/>
                  </a:lnTo>
                  <a:lnTo>
                    <a:pt x="1134" y="96"/>
                  </a:lnTo>
                  <a:lnTo>
                    <a:pt x="1134" y="114"/>
                  </a:lnTo>
                  <a:lnTo>
                    <a:pt x="1141" y="90"/>
                  </a:lnTo>
                  <a:lnTo>
                    <a:pt x="1147" y="102"/>
                  </a:lnTo>
                  <a:lnTo>
                    <a:pt x="1147" y="108"/>
                  </a:lnTo>
                  <a:lnTo>
                    <a:pt x="1153" y="102"/>
                  </a:lnTo>
                  <a:lnTo>
                    <a:pt x="1153" y="96"/>
                  </a:lnTo>
                  <a:lnTo>
                    <a:pt x="1153" y="90"/>
                  </a:lnTo>
                  <a:lnTo>
                    <a:pt x="1159" y="78"/>
                  </a:lnTo>
                  <a:lnTo>
                    <a:pt x="1159" y="84"/>
                  </a:lnTo>
                  <a:lnTo>
                    <a:pt x="1165" y="96"/>
                  </a:lnTo>
                  <a:lnTo>
                    <a:pt x="1165" y="90"/>
                  </a:lnTo>
                  <a:lnTo>
                    <a:pt x="1171" y="84"/>
                  </a:lnTo>
                  <a:lnTo>
                    <a:pt x="1171" y="102"/>
                  </a:lnTo>
                  <a:lnTo>
                    <a:pt x="1177" y="96"/>
                  </a:lnTo>
                  <a:lnTo>
                    <a:pt x="1177" y="90"/>
                  </a:lnTo>
                  <a:lnTo>
                    <a:pt x="1183" y="72"/>
                  </a:lnTo>
                  <a:lnTo>
                    <a:pt x="1183" y="54"/>
                  </a:lnTo>
                  <a:lnTo>
                    <a:pt x="1189" y="54"/>
                  </a:lnTo>
                  <a:lnTo>
                    <a:pt x="1189" y="66"/>
                  </a:lnTo>
                  <a:lnTo>
                    <a:pt x="1195" y="90"/>
                  </a:lnTo>
                  <a:lnTo>
                    <a:pt x="1195" y="84"/>
                  </a:lnTo>
                  <a:lnTo>
                    <a:pt x="1195" y="72"/>
                  </a:lnTo>
                  <a:lnTo>
                    <a:pt x="1201" y="66"/>
                  </a:lnTo>
                  <a:lnTo>
                    <a:pt x="1207" y="78"/>
                  </a:lnTo>
                  <a:lnTo>
                    <a:pt x="1213" y="72"/>
                  </a:lnTo>
                  <a:lnTo>
                    <a:pt x="1219" y="78"/>
                  </a:lnTo>
                  <a:lnTo>
                    <a:pt x="1225" y="90"/>
                  </a:lnTo>
                  <a:lnTo>
                    <a:pt x="1225" y="84"/>
                  </a:lnTo>
                  <a:lnTo>
                    <a:pt x="1231" y="90"/>
                  </a:lnTo>
                  <a:lnTo>
                    <a:pt x="1231" y="108"/>
                  </a:lnTo>
                  <a:lnTo>
                    <a:pt x="1231" y="120"/>
                  </a:lnTo>
                  <a:lnTo>
                    <a:pt x="1237" y="120"/>
                  </a:lnTo>
                  <a:lnTo>
                    <a:pt x="1237" y="132"/>
                  </a:lnTo>
                  <a:lnTo>
                    <a:pt x="1243" y="120"/>
                  </a:lnTo>
                  <a:lnTo>
                    <a:pt x="1243" y="108"/>
                  </a:lnTo>
                  <a:lnTo>
                    <a:pt x="1249" y="90"/>
                  </a:lnTo>
                  <a:lnTo>
                    <a:pt x="1249" y="72"/>
                  </a:lnTo>
                  <a:lnTo>
                    <a:pt x="1255" y="78"/>
                  </a:lnTo>
                  <a:lnTo>
                    <a:pt x="1255" y="60"/>
                  </a:lnTo>
                  <a:lnTo>
                    <a:pt x="1261" y="66"/>
                  </a:lnTo>
                  <a:lnTo>
                    <a:pt x="1267" y="60"/>
                  </a:lnTo>
                  <a:lnTo>
                    <a:pt x="1273" y="24"/>
                  </a:lnTo>
                  <a:lnTo>
                    <a:pt x="1273" y="30"/>
                  </a:lnTo>
                  <a:lnTo>
                    <a:pt x="1273" y="24"/>
                  </a:lnTo>
                  <a:lnTo>
                    <a:pt x="1279" y="18"/>
                  </a:lnTo>
                  <a:lnTo>
                    <a:pt x="1279" y="24"/>
                  </a:lnTo>
                  <a:lnTo>
                    <a:pt x="1285" y="36"/>
                  </a:lnTo>
                  <a:lnTo>
                    <a:pt x="1285" y="48"/>
                  </a:lnTo>
                  <a:lnTo>
                    <a:pt x="1291" y="60"/>
                  </a:lnTo>
                  <a:lnTo>
                    <a:pt x="1291" y="78"/>
                  </a:lnTo>
                  <a:lnTo>
                    <a:pt x="1291" y="102"/>
                  </a:lnTo>
                  <a:lnTo>
                    <a:pt x="1297" y="120"/>
                  </a:lnTo>
                  <a:lnTo>
                    <a:pt x="1303" y="132"/>
                  </a:lnTo>
                  <a:lnTo>
                    <a:pt x="1303" y="120"/>
                  </a:lnTo>
                  <a:lnTo>
                    <a:pt x="1309" y="102"/>
                  </a:lnTo>
                  <a:lnTo>
                    <a:pt x="1309" y="84"/>
                  </a:lnTo>
                  <a:lnTo>
                    <a:pt x="1309" y="72"/>
                  </a:lnTo>
                  <a:lnTo>
                    <a:pt x="1315" y="60"/>
                  </a:lnTo>
                  <a:lnTo>
                    <a:pt x="1315" y="48"/>
                  </a:lnTo>
                  <a:lnTo>
                    <a:pt x="1321" y="54"/>
                  </a:lnTo>
                  <a:lnTo>
                    <a:pt x="1327" y="54"/>
                  </a:lnTo>
                  <a:lnTo>
                    <a:pt x="1327" y="66"/>
                  </a:lnTo>
                  <a:lnTo>
                    <a:pt x="1327" y="78"/>
                  </a:lnTo>
                  <a:lnTo>
                    <a:pt x="1333" y="84"/>
                  </a:lnTo>
                  <a:lnTo>
                    <a:pt x="1333" y="96"/>
                  </a:lnTo>
                  <a:lnTo>
                    <a:pt x="1339" y="108"/>
                  </a:lnTo>
                  <a:lnTo>
                    <a:pt x="1339" y="120"/>
                  </a:lnTo>
                  <a:lnTo>
                    <a:pt x="1345" y="126"/>
                  </a:lnTo>
                  <a:lnTo>
                    <a:pt x="1345" y="120"/>
                  </a:lnTo>
                  <a:lnTo>
                    <a:pt x="1351" y="138"/>
                  </a:lnTo>
                  <a:lnTo>
                    <a:pt x="1351" y="132"/>
                  </a:lnTo>
                  <a:lnTo>
                    <a:pt x="1357" y="126"/>
                  </a:lnTo>
                  <a:lnTo>
                    <a:pt x="1357" y="120"/>
                  </a:lnTo>
                  <a:lnTo>
                    <a:pt x="1363" y="144"/>
                  </a:lnTo>
                  <a:lnTo>
                    <a:pt x="1363" y="174"/>
                  </a:lnTo>
                  <a:lnTo>
                    <a:pt x="1369" y="180"/>
                  </a:lnTo>
                  <a:lnTo>
                    <a:pt x="1369" y="162"/>
                  </a:lnTo>
                  <a:lnTo>
                    <a:pt x="1375" y="168"/>
                  </a:lnTo>
                  <a:lnTo>
                    <a:pt x="1375" y="162"/>
                  </a:lnTo>
                  <a:lnTo>
                    <a:pt x="1381" y="156"/>
                  </a:lnTo>
                  <a:lnTo>
                    <a:pt x="1381" y="144"/>
                  </a:lnTo>
                  <a:lnTo>
                    <a:pt x="1387" y="144"/>
                  </a:lnTo>
                  <a:lnTo>
                    <a:pt x="1387" y="132"/>
                  </a:lnTo>
                  <a:lnTo>
                    <a:pt x="1387" y="114"/>
                  </a:lnTo>
                  <a:lnTo>
                    <a:pt x="1393" y="108"/>
                  </a:lnTo>
                  <a:lnTo>
                    <a:pt x="1393" y="90"/>
                  </a:lnTo>
                  <a:lnTo>
                    <a:pt x="1399" y="96"/>
                  </a:lnTo>
                  <a:lnTo>
                    <a:pt x="1405" y="84"/>
                  </a:lnTo>
                  <a:lnTo>
                    <a:pt x="1411" y="72"/>
                  </a:lnTo>
                  <a:lnTo>
                    <a:pt x="1417" y="66"/>
                  </a:lnTo>
                  <a:lnTo>
                    <a:pt x="1423" y="60"/>
                  </a:lnTo>
                  <a:lnTo>
                    <a:pt x="1423" y="48"/>
                  </a:lnTo>
                  <a:lnTo>
                    <a:pt x="1429" y="36"/>
                  </a:lnTo>
                  <a:lnTo>
                    <a:pt x="1429" y="48"/>
                  </a:lnTo>
                  <a:lnTo>
                    <a:pt x="1429" y="54"/>
                  </a:lnTo>
                  <a:lnTo>
                    <a:pt x="1435" y="30"/>
                  </a:lnTo>
                  <a:lnTo>
                    <a:pt x="1441" y="24"/>
                  </a:lnTo>
                  <a:lnTo>
                    <a:pt x="1441" y="12"/>
                  </a:lnTo>
                  <a:lnTo>
                    <a:pt x="1447" y="12"/>
                  </a:lnTo>
                  <a:lnTo>
                    <a:pt x="1447" y="24"/>
                  </a:lnTo>
                  <a:lnTo>
                    <a:pt x="1453" y="42"/>
                  </a:lnTo>
                  <a:lnTo>
                    <a:pt x="1459" y="42"/>
                  </a:lnTo>
                  <a:lnTo>
                    <a:pt x="1459" y="72"/>
                  </a:lnTo>
                  <a:lnTo>
                    <a:pt x="1465" y="84"/>
                  </a:lnTo>
                  <a:lnTo>
                    <a:pt x="1465" y="96"/>
                  </a:lnTo>
                  <a:lnTo>
                    <a:pt x="1465" y="108"/>
                  </a:lnTo>
                  <a:lnTo>
                    <a:pt x="1471" y="102"/>
                  </a:lnTo>
                  <a:lnTo>
                    <a:pt x="1477" y="90"/>
                  </a:lnTo>
                  <a:lnTo>
                    <a:pt x="1483" y="90"/>
                  </a:lnTo>
                  <a:lnTo>
                    <a:pt x="1483" y="102"/>
                  </a:lnTo>
                  <a:lnTo>
                    <a:pt x="1483" y="90"/>
                  </a:lnTo>
                  <a:lnTo>
                    <a:pt x="1489" y="84"/>
                  </a:lnTo>
                  <a:lnTo>
                    <a:pt x="1489" y="66"/>
                  </a:lnTo>
                  <a:lnTo>
                    <a:pt x="1495" y="60"/>
                  </a:lnTo>
                  <a:lnTo>
                    <a:pt x="1501" y="84"/>
                  </a:lnTo>
                  <a:lnTo>
                    <a:pt x="1501" y="102"/>
                  </a:lnTo>
                  <a:lnTo>
                    <a:pt x="1507" y="96"/>
                  </a:lnTo>
                  <a:lnTo>
                    <a:pt x="1507" y="108"/>
                  </a:lnTo>
                  <a:lnTo>
                    <a:pt x="1513" y="108"/>
                  </a:lnTo>
                  <a:lnTo>
                    <a:pt x="1513" y="90"/>
                  </a:lnTo>
                  <a:lnTo>
                    <a:pt x="1519" y="78"/>
                  </a:lnTo>
                  <a:lnTo>
                    <a:pt x="1519" y="72"/>
                  </a:lnTo>
                  <a:lnTo>
                    <a:pt x="1525" y="84"/>
                  </a:lnTo>
                  <a:lnTo>
                    <a:pt x="1525" y="108"/>
                  </a:lnTo>
                  <a:lnTo>
                    <a:pt x="1525" y="120"/>
                  </a:lnTo>
                  <a:lnTo>
                    <a:pt x="1531" y="114"/>
                  </a:lnTo>
                  <a:lnTo>
                    <a:pt x="1531" y="102"/>
                  </a:lnTo>
                  <a:lnTo>
                    <a:pt x="1537" y="90"/>
                  </a:lnTo>
                  <a:lnTo>
                    <a:pt x="1543" y="84"/>
                  </a:lnTo>
                  <a:lnTo>
                    <a:pt x="1543" y="72"/>
                  </a:lnTo>
                  <a:lnTo>
                    <a:pt x="1549" y="78"/>
                  </a:lnTo>
                  <a:lnTo>
                    <a:pt x="1549" y="66"/>
                  </a:lnTo>
                  <a:lnTo>
                    <a:pt x="1555" y="66"/>
                  </a:lnTo>
                  <a:lnTo>
                    <a:pt x="1555" y="78"/>
                  </a:lnTo>
                  <a:lnTo>
                    <a:pt x="1561" y="84"/>
                  </a:lnTo>
                  <a:lnTo>
                    <a:pt x="1561" y="90"/>
                  </a:lnTo>
                  <a:lnTo>
                    <a:pt x="1561" y="96"/>
                  </a:lnTo>
                  <a:lnTo>
                    <a:pt x="1567" y="90"/>
                  </a:lnTo>
                  <a:lnTo>
                    <a:pt x="1567" y="78"/>
                  </a:lnTo>
                  <a:lnTo>
                    <a:pt x="1573" y="54"/>
                  </a:lnTo>
                  <a:lnTo>
                    <a:pt x="1573" y="60"/>
                  </a:lnTo>
                  <a:lnTo>
                    <a:pt x="1579" y="66"/>
                  </a:lnTo>
                  <a:lnTo>
                    <a:pt x="1579" y="78"/>
                  </a:lnTo>
                  <a:lnTo>
                    <a:pt x="1585" y="84"/>
                  </a:lnTo>
                  <a:lnTo>
                    <a:pt x="1585" y="90"/>
                  </a:lnTo>
                  <a:lnTo>
                    <a:pt x="1585" y="72"/>
                  </a:lnTo>
                  <a:lnTo>
                    <a:pt x="1591" y="72"/>
                  </a:lnTo>
                  <a:lnTo>
                    <a:pt x="1591" y="90"/>
                  </a:lnTo>
                  <a:lnTo>
                    <a:pt x="1597" y="96"/>
                  </a:lnTo>
                  <a:lnTo>
                    <a:pt x="1603" y="102"/>
                  </a:lnTo>
                  <a:lnTo>
                    <a:pt x="1609" y="114"/>
                  </a:lnTo>
                  <a:lnTo>
                    <a:pt x="1615" y="102"/>
                  </a:lnTo>
                  <a:lnTo>
                    <a:pt x="1621" y="108"/>
                  </a:lnTo>
                  <a:lnTo>
                    <a:pt x="1621" y="102"/>
                  </a:lnTo>
                  <a:lnTo>
                    <a:pt x="1621" y="78"/>
                  </a:lnTo>
                  <a:lnTo>
                    <a:pt x="1627" y="72"/>
                  </a:lnTo>
                  <a:lnTo>
                    <a:pt x="1633" y="66"/>
                  </a:lnTo>
                  <a:lnTo>
                    <a:pt x="1633" y="84"/>
                  </a:lnTo>
                  <a:lnTo>
                    <a:pt x="1639" y="84"/>
                  </a:lnTo>
                  <a:lnTo>
                    <a:pt x="1639" y="102"/>
                  </a:lnTo>
                  <a:lnTo>
                    <a:pt x="1639" y="114"/>
                  </a:lnTo>
                  <a:lnTo>
                    <a:pt x="1645" y="102"/>
                  </a:lnTo>
                  <a:lnTo>
                    <a:pt x="1651" y="96"/>
                  </a:lnTo>
                  <a:lnTo>
                    <a:pt x="1651" y="90"/>
                  </a:lnTo>
                  <a:lnTo>
                    <a:pt x="1657" y="84"/>
                  </a:lnTo>
                  <a:lnTo>
                    <a:pt x="1663" y="84"/>
                  </a:lnTo>
                  <a:lnTo>
                    <a:pt x="1663" y="72"/>
                  </a:lnTo>
                  <a:lnTo>
                    <a:pt x="1669" y="84"/>
                  </a:lnTo>
                  <a:lnTo>
                    <a:pt x="1675" y="66"/>
                  </a:lnTo>
                  <a:lnTo>
                    <a:pt x="1675" y="36"/>
                  </a:lnTo>
                  <a:lnTo>
                    <a:pt x="1681" y="24"/>
                  </a:lnTo>
                  <a:lnTo>
                    <a:pt x="1681" y="48"/>
                  </a:lnTo>
                  <a:lnTo>
                    <a:pt x="1687" y="66"/>
                  </a:lnTo>
                  <a:lnTo>
                    <a:pt x="1693" y="60"/>
                  </a:lnTo>
                  <a:lnTo>
                    <a:pt x="1693" y="78"/>
                  </a:lnTo>
                  <a:lnTo>
                    <a:pt x="1699" y="72"/>
                  </a:lnTo>
                  <a:lnTo>
                    <a:pt x="1699" y="84"/>
                  </a:lnTo>
                  <a:lnTo>
                    <a:pt x="1705" y="90"/>
                  </a:lnTo>
                  <a:lnTo>
                    <a:pt x="1711" y="84"/>
                  </a:lnTo>
                  <a:lnTo>
                    <a:pt x="1711" y="60"/>
                  </a:lnTo>
                  <a:lnTo>
                    <a:pt x="1717" y="72"/>
                  </a:lnTo>
                  <a:lnTo>
                    <a:pt x="1717" y="60"/>
                  </a:lnTo>
                  <a:lnTo>
                    <a:pt x="1717" y="54"/>
                  </a:lnTo>
                  <a:lnTo>
                    <a:pt x="1723" y="48"/>
                  </a:lnTo>
                  <a:lnTo>
                    <a:pt x="1723" y="60"/>
                  </a:lnTo>
                  <a:lnTo>
                    <a:pt x="1729" y="72"/>
                  </a:lnTo>
                  <a:lnTo>
                    <a:pt x="1729" y="78"/>
                  </a:lnTo>
                  <a:lnTo>
                    <a:pt x="1735" y="66"/>
                  </a:lnTo>
                  <a:lnTo>
                    <a:pt x="1735" y="48"/>
                  </a:lnTo>
                  <a:lnTo>
                    <a:pt x="1741" y="42"/>
                  </a:lnTo>
                  <a:lnTo>
                    <a:pt x="1741" y="54"/>
                  </a:lnTo>
                  <a:lnTo>
                    <a:pt x="1747" y="54"/>
                  </a:lnTo>
                  <a:lnTo>
                    <a:pt x="1747" y="66"/>
                  </a:lnTo>
                  <a:lnTo>
                    <a:pt x="1753" y="72"/>
                  </a:lnTo>
                  <a:lnTo>
                    <a:pt x="1753" y="60"/>
                  </a:lnTo>
                  <a:lnTo>
                    <a:pt x="1759" y="54"/>
                  </a:lnTo>
                  <a:lnTo>
                    <a:pt x="1759" y="60"/>
                  </a:lnTo>
                  <a:lnTo>
                    <a:pt x="1759" y="78"/>
                  </a:lnTo>
                  <a:lnTo>
                    <a:pt x="1765" y="72"/>
                  </a:lnTo>
                  <a:lnTo>
                    <a:pt x="1765" y="90"/>
                  </a:lnTo>
                  <a:lnTo>
                    <a:pt x="1771" y="84"/>
                  </a:lnTo>
                  <a:lnTo>
                    <a:pt x="1777" y="108"/>
                  </a:lnTo>
                  <a:lnTo>
                    <a:pt x="1777" y="120"/>
                  </a:lnTo>
                  <a:lnTo>
                    <a:pt x="1777" y="132"/>
                  </a:lnTo>
                  <a:lnTo>
                    <a:pt x="1783" y="132"/>
                  </a:lnTo>
                  <a:lnTo>
                    <a:pt x="1789" y="138"/>
                  </a:lnTo>
                  <a:lnTo>
                    <a:pt x="1789" y="132"/>
                  </a:lnTo>
                  <a:lnTo>
                    <a:pt x="1795" y="138"/>
                  </a:lnTo>
                  <a:lnTo>
                    <a:pt x="1801" y="144"/>
                  </a:lnTo>
                  <a:lnTo>
                    <a:pt x="1801" y="120"/>
                  </a:lnTo>
                  <a:lnTo>
                    <a:pt x="1801" y="108"/>
                  </a:lnTo>
                  <a:lnTo>
                    <a:pt x="1807" y="114"/>
                  </a:lnTo>
                  <a:lnTo>
                    <a:pt x="1807" y="102"/>
                  </a:lnTo>
                  <a:lnTo>
                    <a:pt x="1813" y="90"/>
                  </a:lnTo>
                  <a:lnTo>
                    <a:pt x="1819" y="84"/>
                  </a:lnTo>
                  <a:lnTo>
                    <a:pt x="1819" y="90"/>
                  </a:lnTo>
                  <a:lnTo>
                    <a:pt x="1825" y="78"/>
                  </a:lnTo>
                  <a:lnTo>
                    <a:pt x="1825" y="66"/>
                  </a:lnTo>
                  <a:lnTo>
                    <a:pt x="1831" y="60"/>
                  </a:lnTo>
                  <a:lnTo>
                    <a:pt x="1837" y="60"/>
                  </a:lnTo>
                  <a:lnTo>
                    <a:pt x="1837" y="90"/>
                  </a:lnTo>
                  <a:lnTo>
                    <a:pt x="1837" y="108"/>
                  </a:lnTo>
                  <a:lnTo>
                    <a:pt x="1843" y="102"/>
                  </a:lnTo>
                  <a:lnTo>
                    <a:pt x="1849" y="108"/>
                  </a:lnTo>
                  <a:lnTo>
                    <a:pt x="1855" y="102"/>
                  </a:lnTo>
                  <a:lnTo>
                    <a:pt x="1855" y="120"/>
                  </a:lnTo>
                  <a:lnTo>
                    <a:pt x="1855" y="126"/>
                  </a:lnTo>
                  <a:lnTo>
                    <a:pt x="1861" y="120"/>
                  </a:lnTo>
                  <a:lnTo>
                    <a:pt x="1867" y="132"/>
                  </a:lnTo>
                  <a:lnTo>
                    <a:pt x="1873" y="138"/>
                  </a:lnTo>
                  <a:lnTo>
                    <a:pt x="1873" y="132"/>
                  </a:lnTo>
                  <a:lnTo>
                    <a:pt x="1879" y="108"/>
                  </a:lnTo>
                  <a:lnTo>
                    <a:pt x="1879" y="90"/>
                  </a:lnTo>
                  <a:lnTo>
                    <a:pt x="1879" y="78"/>
                  </a:lnTo>
                  <a:lnTo>
                    <a:pt x="1885" y="78"/>
                  </a:lnTo>
                  <a:lnTo>
                    <a:pt x="1891" y="90"/>
                  </a:lnTo>
                  <a:lnTo>
                    <a:pt x="1897" y="102"/>
                  </a:lnTo>
                  <a:lnTo>
                    <a:pt x="1897" y="96"/>
                  </a:lnTo>
                  <a:lnTo>
                    <a:pt x="1897" y="108"/>
                  </a:lnTo>
                  <a:lnTo>
                    <a:pt x="1903" y="102"/>
                  </a:lnTo>
                  <a:lnTo>
                    <a:pt x="1903" y="84"/>
                  </a:lnTo>
                  <a:lnTo>
                    <a:pt x="1909" y="78"/>
                  </a:lnTo>
                  <a:lnTo>
                    <a:pt x="1915" y="84"/>
                  </a:lnTo>
                  <a:lnTo>
                    <a:pt x="1915" y="78"/>
                  </a:lnTo>
                  <a:lnTo>
                    <a:pt x="1915" y="90"/>
                  </a:lnTo>
                  <a:lnTo>
                    <a:pt x="1921" y="102"/>
                  </a:lnTo>
                  <a:lnTo>
                    <a:pt x="1921" y="90"/>
                  </a:lnTo>
                  <a:lnTo>
                    <a:pt x="1927" y="84"/>
                  </a:lnTo>
                  <a:lnTo>
                    <a:pt x="1933" y="78"/>
                  </a:lnTo>
                  <a:lnTo>
                    <a:pt x="1933" y="72"/>
                  </a:lnTo>
                  <a:lnTo>
                    <a:pt x="1939" y="78"/>
                  </a:lnTo>
                  <a:lnTo>
                    <a:pt x="1945" y="66"/>
                  </a:lnTo>
                  <a:lnTo>
                    <a:pt x="1951" y="78"/>
                  </a:lnTo>
                  <a:lnTo>
                    <a:pt x="1951" y="102"/>
                  </a:lnTo>
                  <a:lnTo>
                    <a:pt x="1957" y="90"/>
                  </a:lnTo>
                  <a:lnTo>
                    <a:pt x="1957" y="102"/>
                  </a:lnTo>
                  <a:lnTo>
                    <a:pt x="1963" y="96"/>
                  </a:lnTo>
                  <a:lnTo>
                    <a:pt x="1963" y="102"/>
                  </a:lnTo>
                  <a:lnTo>
                    <a:pt x="1969" y="108"/>
                  </a:lnTo>
                  <a:lnTo>
                    <a:pt x="1975" y="114"/>
                  </a:lnTo>
                  <a:lnTo>
                    <a:pt x="1975" y="126"/>
                  </a:lnTo>
                  <a:lnTo>
                    <a:pt x="1981" y="126"/>
                  </a:lnTo>
                  <a:lnTo>
                    <a:pt x="1987" y="132"/>
                  </a:lnTo>
                  <a:lnTo>
                    <a:pt x="1987" y="108"/>
                  </a:lnTo>
                  <a:lnTo>
                    <a:pt x="1993" y="90"/>
                  </a:lnTo>
                  <a:lnTo>
                    <a:pt x="1993" y="78"/>
                  </a:lnTo>
                  <a:lnTo>
                    <a:pt x="1999" y="78"/>
                  </a:lnTo>
                  <a:lnTo>
                    <a:pt x="1999" y="96"/>
                  </a:lnTo>
                  <a:lnTo>
                    <a:pt x="2005" y="102"/>
                  </a:lnTo>
                  <a:lnTo>
                    <a:pt x="2011" y="108"/>
                  </a:lnTo>
                  <a:lnTo>
                    <a:pt x="2011" y="114"/>
                  </a:lnTo>
                  <a:lnTo>
                    <a:pt x="2017" y="126"/>
                  </a:lnTo>
                  <a:lnTo>
                    <a:pt x="2017" y="156"/>
                  </a:lnTo>
                  <a:lnTo>
                    <a:pt x="2023" y="150"/>
                  </a:lnTo>
                  <a:lnTo>
                    <a:pt x="2023" y="138"/>
                  </a:lnTo>
                  <a:lnTo>
                    <a:pt x="2029" y="126"/>
                  </a:lnTo>
                  <a:lnTo>
                    <a:pt x="2035" y="120"/>
                  </a:lnTo>
                  <a:lnTo>
                    <a:pt x="2035" y="90"/>
                  </a:lnTo>
                  <a:lnTo>
                    <a:pt x="2035" y="96"/>
                  </a:lnTo>
                  <a:lnTo>
                    <a:pt x="2041" y="90"/>
                  </a:lnTo>
                  <a:lnTo>
                    <a:pt x="2041" y="84"/>
                  </a:lnTo>
                  <a:lnTo>
                    <a:pt x="2047" y="96"/>
                  </a:lnTo>
                  <a:lnTo>
                    <a:pt x="2053" y="102"/>
                  </a:lnTo>
                  <a:lnTo>
                    <a:pt x="2053" y="96"/>
                  </a:lnTo>
                  <a:lnTo>
                    <a:pt x="2053" y="78"/>
                  </a:lnTo>
                  <a:lnTo>
                    <a:pt x="2059" y="84"/>
                  </a:lnTo>
                  <a:lnTo>
                    <a:pt x="2059" y="108"/>
                  </a:lnTo>
                  <a:lnTo>
                    <a:pt x="2065" y="126"/>
                  </a:lnTo>
                  <a:lnTo>
                    <a:pt x="2065" y="144"/>
                  </a:lnTo>
                  <a:lnTo>
                    <a:pt x="2071" y="144"/>
                  </a:lnTo>
                  <a:lnTo>
                    <a:pt x="2071" y="162"/>
                  </a:lnTo>
                  <a:lnTo>
                    <a:pt x="2071" y="138"/>
                  </a:lnTo>
                  <a:lnTo>
                    <a:pt x="2077" y="126"/>
                  </a:lnTo>
                  <a:lnTo>
                    <a:pt x="2077" y="108"/>
                  </a:lnTo>
                  <a:lnTo>
                    <a:pt x="2083" y="102"/>
                  </a:lnTo>
                  <a:lnTo>
                    <a:pt x="2083" y="84"/>
                  </a:lnTo>
                  <a:lnTo>
                    <a:pt x="2089" y="84"/>
                  </a:lnTo>
                  <a:lnTo>
                    <a:pt x="2089" y="102"/>
                  </a:lnTo>
                  <a:lnTo>
                    <a:pt x="2095" y="90"/>
                  </a:lnTo>
                  <a:lnTo>
                    <a:pt x="2095" y="78"/>
                  </a:lnTo>
                  <a:lnTo>
                    <a:pt x="2101" y="72"/>
                  </a:lnTo>
                  <a:lnTo>
                    <a:pt x="2107" y="72"/>
                  </a:lnTo>
                  <a:lnTo>
                    <a:pt x="2107" y="60"/>
                  </a:lnTo>
                  <a:lnTo>
                    <a:pt x="2113" y="54"/>
                  </a:lnTo>
                  <a:lnTo>
                    <a:pt x="2113" y="48"/>
                  </a:lnTo>
                  <a:lnTo>
                    <a:pt x="2113" y="60"/>
                  </a:lnTo>
                  <a:lnTo>
                    <a:pt x="2119" y="66"/>
                  </a:lnTo>
                  <a:lnTo>
                    <a:pt x="2119" y="78"/>
                  </a:lnTo>
                  <a:lnTo>
                    <a:pt x="2125" y="96"/>
                  </a:lnTo>
                  <a:lnTo>
                    <a:pt x="2125" y="108"/>
                  </a:lnTo>
                  <a:lnTo>
                    <a:pt x="2131" y="102"/>
                  </a:lnTo>
                  <a:lnTo>
                    <a:pt x="2131" y="90"/>
                  </a:lnTo>
                  <a:lnTo>
                    <a:pt x="2131" y="78"/>
                  </a:lnTo>
                  <a:lnTo>
                    <a:pt x="2137" y="60"/>
                  </a:lnTo>
                  <a:lnTo>
                    <a:pt x="2137" y="48"/>
                  </a:lnTo>
                  <a:lnTo>
                    <a:pt x="2143" y="12"/>
                  </a:lnTo>
                  <a:lnTo>
                    <a:pt x="2143" y="6"/>
                  </a:lnTo>
                  <a:lnTo>
                    <a:pt x="2149" y="24"/>
                  </a:lnTo>
                  <a:lnTo>
                    <a:pt x="2149" y="36"/>
                  </a:lnTo>
                  <a:lnTo>
                    <a:pt x="2149" y="42"/>
                  </a:lnTo>
                  <a:lnTo>
                    <a:pt x="2155" y="66"/>
                  </a:lnTo>
                  <a:lnTo>
                    <a:pt x="2155" y="60"/>
                  </a:lnTo>
                  <a:lnTo>
                    <a:pt x="2161" y="66"/>
                  </a:lnTo>
                  <a:lnTo>
                    <a:pt x="2167" y="78"/>
                  </a:lnTo>
                  <a:lnTo>
                    <a:pt x="2167" y="72"/>
                  </a:lnTo>
                  <a:lnTo>
                    <a:pt x="2167" y="60"/>
                  </a:lnTo>
                  <a:lnTo>
                    <a:pt x="2173" y="42"/>
                  </a:lnTo>
                  <a:lnTo>
                    <a:pt x="2173" y="18"/>
                  </a:lnTo>
                  <a:lnTo>
                    <a:pt x="2179" y="18"/>
                  </a:lnTo>
                  <a:lnTo>
                    <a:pt x="2179" y="36"/>
                  </a:lnTo>
                  <a:lnTo>
                    <a:pt x="2185" y="54"/>
                  </a:lnTo>
                  <a:lnTo>
                    <a:pt x="2185" y="60"/>
                  </a:lnTo>
                  <a:lnTo>
                    <a:pt x="2191" y="42"/>
                  </a:lnTo>
                  <a:lnTo>
                    <a:pt x="2191" y="36"/>
                  </a:lnTo>
                  <a:lnTo>
                    <a:pt x="2191" y="24"/>
                  </a:lnTo>
                  <a:lnTo>
                    <a:pt x="2197" y="18"/>
                  </a:lnTo>
                  <a:lnTo>
                    <a:pt x="2197" y="0"/>
                  </a:lnTo>
                  <a:lnTo>
                    <a:pt x="2203" y="6"/>
                  </a:lnTo>
                  <a:lnTo>
                    <a:pt x="2209" y="6"/>
                  </a:lnTo>
                  <a:lnTo>
                    <a:pt x="2215" y="24"/>
                  </a:lnTo>
                  <a:lnTo>
                    <a:pt x="2215" y="48"/>
                  </a:lnTo>
                  <a:lnTo>
                    <a:pt x="2221" y="60"/>
                  </a:lnTo>
                  <a:lnTo>
                    <a:pt x="2227" y="60"/>
                  </a:lnTo>
                  <a:lnTo>
                    <a:pt x="2227" y="78"/>
                  </a:lnTo>
                  <a:lnTo>
                    <a:pt x="2227" y="90"/>
                  </a:lnTo>
                  <a:lnTo>
                    <a:pt x="2233" y="78"/>
                  </a:lnTo>
                  <a:lnTo>
                    <a:pt x="2233" y="102"/>
                  </a:lnTo>
                  <a:lnTo>
                    <a:pt x="2239" y="102"/>
                  </a:lnTo>
                  <a:lnTo>
                    <a:pt x="2245" y="90"/>
                  </a:lnTo>
                  <a:lnTo>
                    <a:pt x="2245" y="84"/>
                  </a:lnTo>
                  <a:lnTo>
                    <a:pt x="2251" y="78"/>
                  </a:lnTo>
                  <a:lnTo>
                    <a:pt x="2257" y="72"/>
                  </a:lnTo>
                  <a:lnTo>
                    <a:pt x="2263" y="66"/>
                  </a:lnTo>
                  <a:lnTo>
                    <a:pt x="2269" y="72"/>
                  </a:lnTo>
                  <a:lnTo>
                    <a:pt x="2269" y="84"/>
                  </a:lnTo>
                  <a:lnTo>
                    <a:pt x="2269" y="78"/>
                  </a:lnTo>
                  <a:lnTo>
                    <a:pt x="2275" y="54"/>
                  </a:lnTo>
                  <a:lnTo>
                    <a:pt x="2281" y="60"/>
                  </a:lnTo>
                  <a:lnTo>
                    <a:pt x="2281" y="84"/>
                  </a:lnTo>
                  <a:lnTo>
                    <a:pt x="2287" y="102"/>
                  </a:lnTo>
                  <a:lnTo>
                    <a:pt x="2287" y="120"/>
                  </a:lnTo>
                  <a:lnTo>
                    <a:pt x="2287" y="114"/>
                  </a:lnTo>
                  <a:lnTo>
                    <a:pt x="2293" y="108"/>
                  </a:lnTo>
                  <a:lnTo>
                    <a:pt x="2293" y="120"/>
                  </a:lnTo>
                  <a:lnTo>
                    <a:pt x="2299" y="102"/>
                  </a:lnTo>
                  <a:lnTo>
                    <a:pt x="2299" y="84"/>
                  </a:lnTo>
                  <a:lnTo>
                    <a:pt x="2305" y="78"/>
                  </a:lnTo>
                  <a:lnTo>
                    <a:pt x="2305" y="72"/>
                  </a:lnTo>
                  <a:lnTo>
                    <a:pt x="2311" y="60"/>
                  </a:lnTo>
                  <a:lnTo>
                    <a:pt x="2311" y="66"/>
                  </a:lnTo>
                  <a:lnTo>
                    <a:pt x="2317" y="72"/>
                  </a:lnTo>
                  <a:lnTo>
                    <a:pt x="2317" y="60"/>
                  </a:lnTo>
                  <a:lnTo>
                    <a:pt x="2323" y="66"/>
                  </a:lnTo>
                  <a:lnTo>
                    <a:pt x="2323" y="78"/>
                  </a:lnTo>
                  <a:lnTo>
                    <a:pt x="2323" y="102"/>
                  </a:lnTo>
                  <a:lnTo>
                    <a:pt x="2329" y="108"/>
                  </a:lnTo>
                  <a:lnTo>
                    <a:pt x="2329" y="132"/>
                  </a:lnTo>
                  <a:lnTo>
                    <a:pt x="2335" y="138"/>
                  </a:lnTo>
                  <a:lnTo>
                    <a:pt x="2335" y="126"/>
                  </a:lnTo>
                  <a:lnTo>
                    <a:pt x="2341" y="120"/>
                  </a:lnTo>
                  <a:lnTo>
                    <a:pt x="2341" y="114"/>
                  </a:lnTo>
                  <a:lnTo>
                    <a:pt x="2347" y="132"/>
                  </a:lnTo>
                  <a:lnTo>
                    <a:pt x="2347" y="108"/>
                  </a:lnTo>
                  <a:lnTo>
                    <a:pt x="2353" y="90"/>
                  </a:lnTo>
                  <a:lnTo>
                    <a:pt x="2353" y="66"/>
                  </a:lnTo>
                  <a:lnTo>
                    <a:pt x="2359" y="54"/>
                  </a:lnTo>
                  <a:lnTo>
                    <a:pt x="2365" y="36"/>
                  </a:lnTo>
                  <a:lnTo>
                    <a:pt x="2365" y="48"/>
                  </a:lnTo>
                  <a:lnTo>
                    <a:pt x="2371" y="66"/>
                  </a:lnTo>
                  <a:lnTo>
                    <a:pt x="2371" y="78"/>
                  </a:lnTo>
                  <a:lnTo>
                    <a:pt x="2377" y="66"/>
                  </a:lnTo>
                  <a:lnTo>
                    <a:pt x="2383" y="60"/>
                  </a:lnTo>
                  <a:lnTo>
                    <a:pt x="2383" y="72"/>
                  </a:lnTo>
                  <a:lnTo>
                    <a:pt x="2389" y="84"/>
                  </a:lnTo>
                  <a:lnTo>
                    <a:pt x="2389" y="96"/>
                  </a:lnTo>
                  <a:lnTo>
                    <a:pt x="2395" y="102"/>
                  </a:lnTo>
                  <a:lnTo>
                    <a:pt x="2401" y="108"/>
                  </a:lnTo>
                  <a:lnTo>
                    <a:pt x="2401" y="102"/>
                  </a:lnTo>
                  <a:lnTo>
                    <a:pt x="2407" y="90"/>
                  </a:lnTo>
                  <a:lnTo>
                    <a:pt x="2413" y="84"/>
                  </a:lnTo>
                  <a:lnTo>
                    <a:pt x="2419" y="90"/>
                  </a:lnTo>
                  <a:lnTo>
                    <a:pt x="2419" y="102"/>
                  </a:lnTo>
                  <a:lnTo>
                    <a:pt x="2425" y="96"/>
                  </a:lnTo>
                  <a:lnTo>
                    <a:pt x="2425" y="102"/>
                  </a:lnTo>
                  <a:lnTo>
                    <a:pt x="2431" y="96"/>
                  </a:lnTo>
                  <a:lnTo>
                    <a:pt x="2431" y="90"/>
                  </a:lnTo>
                  <a:lnTo>
                    <a:pt x="2437" y="78"/>
                  </a:lnTo>
                  <a:lnTo>
                    <a:pt x="2437" y="72"/>
                  </a:lnTo>
                  <a:lnTo>
                    <a:pt x="2443" y="96"/>
                  </a:lnTo>
                  <a:lnTo>
                    <a:pt x="2449" y="90"/>
                  </a:lnTo>
                  <a:lnTo>
                    <a:pt x="2449" y="84"/>
                  </a:lnTo>
                  <a:lnTo>
                    <a:pt x="2455" y="72"/>
                  </a:lnTo>
                  <a:lnTo>
                    <a:pt x="2461" y="66"/>
                  </a:lnTo>
                  <a:lnTo>
                    <a:pt x="2461" y="72"/>
                  </a:lnTo>
                  <a:lnTo>
                    <a:pt x="2461" y="78"/>
                  </a:lnTo>
                  <a:lnTo>
                    <a:pt x="2467" y="90"/>
                  </a:lnTo>
                  <a:lnTo>
                    <a:pt x="2473" y="96"/>
                  </a:lnTo>
                  <a:lnTo>
                    <a:pt x="2473" y="120"/>
                  </a:lnTo>
                  <a:lnTo>
                    <a:pt x="2479" y="126"/>
                  </a:lnTo>
                  <a:lnTo>
                    <a:pt x="2479" y="108"/>
                  </a:lnTo>
                  <a:lnTo>
                    <a:pt x="2479" y="102"/>
                  </a:lnTo>
                  <a:lnTo>
                    <a:pt x="2485" y="96"/>
                  </a:lnTo>
                  <a:lnTo>
                    <a:pt x="2485" y="102"/>
                  </a:lnTo>
                  <a:lnTo>
                    <a:pt x="2491" y="96"/>
                  </a:lnTo>
                  <a:lnTo>
                    <a:pt x="2491" y="78"/>
                  </a:lnTo>
                  <a:lnTo>
                    <a:pt x="2497" y="60"/>
                  </a:lnTo>
                  <a:lnTo>
                    <a:pt x="2497" y="54"/>
                  </a:lnTo>
                  <a:lnTo>
                    <a:pt x="2503" y="48"/>
                  </a:lnTo>
                  <a:lnTo>
                    <a:pt x="2503" y="60"/>
                  </a:lnTo>
                  <a:lnTo>
                    <a:pt x="2509" y="54"/>
                  </a:lnTo>
                  <a:lnTo>
                    <a:pt x="2509" y="42"/>
                  </a:lnTo>
                  <a:lnTo>
                    <a:pt x="2515" y="30"/>
                  </a:lnTo>
                  <a:lnTo>
                    <a:pt x="2521" y="36"/>
                  </a:lnTo>
                  <a:lnTo>
                    <a:pt x="2521" y="48"/>
                  </a:lnTo>
                  <a:lnTo>
                    <a:pt x="2527" y="66"/>
                  </a:lnTo>
                  <a:lnTo>
                    <a:pt x="2527" y="78"/>
                  </a:lnTo>
                  <a:lnTo>
                    <a:pt x="2533" y="72"/>
                  </a:lnTo>
                  <a:lnTo>
                    <a:pt x="2539" y="78"/>
                  </a:lnTo>
                  <a:lnTo>
                    <a:pt x="2539" y="60"/>
                  </a:lnTo>
                  <a:lnTo>
                    <a:pt x="2539" y="54"/>
                  </a:lnTo>
                  <a:lnTo>
                    <a:pt x="2545" y="48"/>
                  </a:lnTo>
                  <a:lnTo>
                    <a:pt x="2545" y="42"/>
                  </a:lnTo>
                  <a:lnTo>
                    <a:pt x="2551" y="36"/>
                  </a:lnTo>
                  <a:lnTo>
                    <a:pt x="2557" y="42"/>
                  </a:lnTo>
                  <a:lnTo>
                    <a:pt x="2557" y="36"/>
                  </a:lnTo>
                  <a:lnTo>
                    <a:pt x="2557" y="54"/>
                  </a:lnTo>
                  <a:lnTo>
                    <a:pt x="2563" y="60"/>
                  </a:lnTo>
                  <a:lnTo>
                    <a:pt x="2569" y="78"/>
                  </a:lnTo>
                  <a:lnTo>
                    <a:pt x="2575" y="60"/>
                  </a:lnTo>
                  <a:lnTo>
                    <a:pt x="2581" y="54"/>
                  </a:lnTo>
                  <a:lnTo>
                    <a:pt x="2581" y="24"/>
                  </a:lnTo>
                  <a:lnTo>
                    <a:pt x="2581" y="42"/>
                  </a:lnTo>
                  <a:lnTo>
                    <a:pt x="2587" y="54"/>
                  </a:lnTo>
                  <a:lnTo>
                    <a:pt x="2587" y="72"/>
                  </a:lnTo>
                  <a:lnTo>
                    <a:pt x="2593" y="66"/>
                  </a:lnTo>
                  <a:lnTo>
                    <a:pt x="2593" y="30"/>
                  </a:lnTo>
                  <a:lnTo>
                    <a:pt x="2599" y="36"/>
                  </a:lnTo>
                  <a:lnTo>
                    <a:pt x="2599" y="42"/>
                  </a:lnTo>
                </a:path>
              </a:pathLst>
            </a:custGeom>
            <a:noFill/>
            <a:ln w="19050" cmpd="sng">
              <a:solidFill>
                <a:srgbClr val="FF0000"/>
              </a:solidFill>
              <a:prstDash val="solid"/>
              <a:round/>
              <a:headEnd/>
              <a:tailEnd/>
            </a:ln>
          </p:spPr>
          <p:txBody>
            <a:bodyPr/>
            <a:lstStyle/>
            <a:p>
              <a:endParaRPr lang="nl-BE"/>
            </a:p>
          </p:txBody>
        </p:sp>
        <p:sp>
          <p:nvSpPr>
            <p:cNvPr id="426" name="Freeform 464"/>
            <p:cNvSpPr>
              <a:spLocks noChangeAspect="1"/>
            </p:cNvSpPr>
            <p:nvPr/>
          </p:nvSpPr>
          <p:spPr bwMode="auto">
            <a:xfrm>
              <a:off x="869" y="3599"/>
              <a:ext cx="2328" cy="1"/>
            </a:xfrm>
            <a:custGeom>
              <a:avLst/>
              <a:gdLst/>
              <a:ahLst/>
              <a:cxnLst>
                <a:cxn ang="0">
                  <a:pos x="42" y="0"/>
                </a:cxn>
                <a:cxn ang="0">
                  <a:pos x="90" y="0"/>
                </a:cxn>
                <a:cxn ang="0">
                  <a:pos x="144" y="0"/>
                </a:cxn>
                <a:cxn ang="0">
                  <a:pos x="198" y="0"/>
                </a:cxn>
                <a:cxn ang="0">
                  <a:pos x="246" y="0"/>
                </a:cxn>
                <a:cxn ang="0">
                  <a:pos x="300" y="0"/>
                </a:cxn>
                <a:cxn ang="0">
                  <a:pos x="354" y="0"/>
                </a:cxn>
                <a:cxn ang="0">
                  <a:pos x="402" y="0"/>
                </a:cxn>
                <a:cxn ang="0">
                  <a:pos x="456" y="0"/>
                </a:cxn>
                <a:cxn ang="0">
                  <a:pos x="510" y="0"/>
                </a:cxn>
                <a:cxn ang="0">
                  <a:pos x="558" y="0"/>
                </a:cxn>
                <a:cxn ang="0">
                  <a:pos x="612" y="0"/>
                </a:cxn>
                <a:cxn ang="0">
                  <a:pos x="666" y="0"/>
                </a:cxn>
                <a:cxn ang="0">
                  <a:pos x="714" y="0"/>
                </a:cxn>
                <a:cxn ang="0">
                  <a:pos x="768" y="0"/>
                </a:cxn>
                <a:cxn ang="0">
                  <a:pos x="822" y="0"/>
                </a:cxn>
                <a:cxn ang="0">
                  <a:pos x="870" y="0"/>
                </a:cxn>
                <a:cxn ang="0">
                  <a:pos x="924" y="0"/>
                </a:cxn>
                <a:cxn ang="0">
                  <a:pos x="978" y="0"/>
                </a:cxn>
                <a:cxn ang="0">
                  <a:pos x="1026" y="0"/>
                </a:cxn>
                <a:cxn ang="0">
                  <a:pos x="1080" y="0"/>
                </a:cxn>
                <a:cxn ang="0">
                  <a:pos x="1134" y="0"/>
                </a:cxn>
                <a:cxn ang="0">
                  <a:pos x="1183" y="0"/>
                </a:cxn>
                <a:cxn ang="0">
                  <a:pos x="1237" y="0"/>
                </a:cxn>
                <a:cxn ang="0">
                  <a:pos x="1291" y="0"/>
                </a:cxn>
                <a:cxn ang="0">
                  <a:pos x="1339" y="0"/>
                </a:cxn>
                <a:cxn ang="0">
                  <a:pos x="1393" y="0"/>
                </a:cxn>
                <a:cxn ang="0">
                  <a:pos x="1447" y="0"/>
                </a:cxn>
                <a:cxn ang="0">
                  <a:pos x="1495" y="0"/>
                </a:cxn>
                <a:cxn ang="0">
                  <a:pos x="1549" y="0"/>
                </a:cxn>
                <a:cxn ang="0">
                  <a:pos x="1603" y="0"/>
                </a:cxn>
                <a:cxn ang="0">
                  <a:pos x="1651" y="0"/>
                </a:cxn>
                <a:cxn ang="0">
                  <a:pos x="1705" y="0"/>
                </a:cxn>
                <a:cxn ang="0">
                  <a:pos x="1759" y="0"/>
                </a:cxn>
                <a:cxn ang="0">
                  <a:pos x="1807" y="0"/>
                </a:cxn>
                <a:cxn ang="0">
                  <a:pos x="1861" y="0"/>
                </a:cxn>
                <a:cxn ang="0">
                  <a:pos x="1915" y="0"/>
                </a:cxn>
                <a:cxn ang="0">
                  <a:pos x="1963" y="0"/>
                </a:cxn>
                <a:cxn ang="0">
                  <a:pos x="2017" y="0"/>
                </a:cxn>
                <a:cxn ang="0">
                  <a:pos x="2071" y="0"/>
                </a:cxn>
                <a:cxn ang="0">
                  <a:pos x="2119" y="0"/>
                </a:cxn>
                <a:cxn ang="0">
                  <a:pos x="2173" y="0"/>
                </a:cxn>
                <a:cxn ang="0">
                  <a:pos x="2227" y="0"/>
                </a:cxn>
                <a:cxn ang="0">
                  <a:pos x="2275" y="0"/>
                </a:cxn>
                <a:cxn ang="0">
                  <a:pos x="2329" y="0"/>
                </a:cxn>
                <a:cxn ang="0">
                  <a:pos x="2383" y="0"/>
                </a:cxn>
                <a:cxn ang="0">
                  <a:pos x="2431" y="0"/>
                </a:cxn>
                <a:cxn ang="0">
                  <a:pos x="2485" y="0"/>
                </a:cxn>
                <a:cxn ang="0">
                  <a:pos x="2539" y="0"/>
                </a:cxn>
                <a:cxn ang="0">
                  <a:pos x="2587" y="0"/>
                </a:cxn>
              </a:cxnLst>
              <a:rect l="0" t="0" r="r" b="b"/>
              <a:pathLst>
                <a:path w="2587">
                  <a:moveTo>
                    <a:pt x="0" y="0"/>
                  </a:moveTo>
                  <a:lnTo>
                    <a:pt x="12" y="0"/>
                  </a:lnTo>
                  <a:lnTo>
                    <a:pt x="24" y="0"/>
                  </a:lnTo>
                  <a:lnTo>
                    <a:pt x="42" y="0"/>
                  </a:lnTo>
                  <a:lnTo>
                    <a:pt x="54" y="0"/>
                  </a:lnTo>
                  <a:lnTo>
                    <a:pt x="66" y="0"/>
                  </a:lnTo>
                  <a:lnTo>
                    <a:pt x="78" y="0"/>
                  </a:lnTo>
                  <a:lnTo>
                    <a:pt x="90" y="0"/>
                  </a:lnTo>
                  <a:lnTo>
                    <a:pt x="102" y="0"/>
                  </a:lnTo>
                  <a:lnTo>
                    <a:pt x="120" y="0"/>
                  </a:lnTo>
                  <a:lnTo>
                    <a:pt x="132" y="0"/>
                  </a:lnTo>
                  <a:lnTo>
                    <a:pt x="144" y="0"/>
                  </a:lnTo>
                  <a:lnTo>
                    <a:pt x="156" y="0"/>
                  </a:lnTo>
                  <a:lnTo>
                    <a:pt x="168" y="0"/>
                  </a:lnTo>
                  <a:lnTo>
                    <a:pt x="180" y="0"/>
                  </a:lnTo>
                  <a:lnTo>
                    <a:pt x="198" y="0"/>
                  </a:lnTo>
                  <a:lnTo>
                    <a:pt x="210" y="0"/>
                  </a:lnTo>
                  <a:lnTo>
                    <a:pt x="222" y="0"/>
                  </a:lnTo>
                  <a:lnTo>
                    <a:pt x="234" y="0"/>
                  </a:lnTo>
                  <a:lnTo>
                    <a:pt x="246" y="0"/>
                  </a:lnTo>
                  <a:lnTo>
                    <a:pt x="258" y="0"/>
                  </a:lnTo>
                  <a:lnTo>
                    <a:pt x="276" y="0"/>
                  </a:lnTo>
                  <a:lnTo>
                    <a:pt x="288" y="0"/>
                  </a:lnTo>
                  <a:lnTo>
                    <a:pt x="300" y="0"/>
                  </a:lnTo>
                  <a:lnTo>
                    <a:pt x="312" y="0"/>
                  </a:lnTo>
                  <a:lnTo>
                    <a:pt x="324" y="0"/>
                  </a:lnTo>
                  <a:lnTo>
                    <a:pt x="336" y="0"/>
                  </a:lnTo>
                  <a:lnTo>
                    <a:pt x="354" y="0"/>
                  </a:lnTo>
                  <a:lnTo>
                    <a:pt x="366" y="0"/>
                  </a:lnTo>
                  <a:lnTo>
                    <a:pt x="378" y="0"/>
                  </a:lnTo>
                  <a:lnTo>
                    <a:pt x="390" y="0"/>
                  </a:lnTo>
                  <a:lnTo>
                    <a:pt x="402" y="0"/>
                  </a:lnTo>
                  <a:lnTo>
                    <a:pt x="414" y="0"/>
                  </a:lnTo>
                  <a:lnTo>
                    <a:pt x="432" y="0"/>
                  </a:lnTo>
                  <a:lnTo>
                    <a:pt x="444" y="0"/>
                  </a:lnTo>
                  <a:lnTo>
                    <a:pt x="456" y="0"/>
                  </a:lnTo>
                  <a:lnTo>
                    <a:pt x="468" y="0"/>
                  </a:lnTo>
                  <a:lnTo>
                    <a:pt x="480" y="0"/>
                  </a:lnTo>
                  <a:lnTo>
                    <a:pt x="492" y="0"/>
                  </a:lnTo>
                  <a:lnTo>
                    <a:pt x="510" y="0"/>
                  </a:lnTo>
                  <a:lnTo>
                    <a:pt x="522" y="0"/>
                  </a:lnTo>
                  <a:lnTo>
                    <a:pt x="534" y="0"/>
                  </a:lnTo>
                  <a:lnTo>
                    <a:pt x="546" y="0"/>
                  </a:lnTo>
                  <a:lnTo>
                    <a:pt x="558" y="0"/>
                  </a:lnTo>
                  <a:lnTo>
                    <a:pt x="570" y="0"/>
                  </a:lnTo>
                  <a:lnTo>
                    <a:pt x="588" y="0"/>
                  </a:lnTo>
                  <a:lnTo>
                    <a:pt x="600" y="0"/>
                  </a:lnTo>
                  <a:lnTo>
                    <a:pt x="612" y="0"/>
                  </a:lnTo>
                  <a:lnTo>
                    <a:pt x="624" y="0"/>
                  </a:lnTo>
                  <a:lnTo>
                    <a:pt x="636" y="0"/>
                  </a:lnTo>
                  <a:lnTo>
                    <a:pt x="648" y="0"/>
                  </a:lnTo>
                  <a:lnTo>
                    <a:pt x="666" y="0"/>
                  </a:lnTo>
                  <a:lnTo>
                    <a:pt x="678" y="0"/>
                  </a:lnTo>
                  <a:lnTo>
                    <a:pt x="690" y="0"/>
                  </a:lnTo>
                  <a:lnTo>
                    <a:pt x="702" y="0"/>
                  </a:lnTo>
                  <a:lnTo>
                    <a:pt x="714" y="0"/>
                  </a:lnTo>
                  <a:lnTo>
                    <a:pt x="726" y="0"/>
                  </a:lnTo>
                  <a:lnTo>
                    <a:pt x="744" y="0"/>
                  </a:lnTo>
                  <a:lnTo>
                    <a:pt x="756" y="0"/>
                  </a:lnTo>
                  <a:lnTo>
                    <a:pt x="768" y="0"/>
                  </a:lnTo>
                  <a:lnTo>
                    <a:pt x="780" y="0"/>
                  </a:lnTo>
                  <a:lnTo>
                    <a:pt x="792" y="0"/>
                  </a:lnTo>
                  <a:lnTo>
                    <a:pt x="804" y="0"/>
                  </a:lnTo>
                  <a:lnTo>
                    <a:pt x="822" y="0"/>
                  </a:lnTo>
                  <a:lnTo>
                    <a:pt x="834" y="0"/>
                  </a:lnTo>
                  <a:lnTo>
                    <a:pt x="846" y="0"/>
                  </a:lnTo>
                  <a:lnTo>
                    <a:pt x="858" y="0"/>
                  </a:lnTo>
                  <a:lnTo>
                    <a:pt x="870" y="0"/>
                  </a:lnTo>
                  <a:lnTo>
                    <a:pt x="882" y="0"/>
                  </a:lnTo>
                  <a:lnTo>
                    <a:pt x="900" y="0"/>
                  </a:lnTo>
                  <a:lnTo>
                    <a:pt x="912" y="0"/>
                  </a:lnTo>
                  <a:lnTo>
                    <a:pt x="924" y="0"/>
                  </a:lnTo>
                  <a:lnTo>
                    <a:pt x="936" y="0"/>
                  </a:lnTo>
                  <a:lnTo>
                    <a:pt x="948" y="0"/>
                  </a:lnTo>
                  <a:lnTo>
                    <a:pt x="960" y="0"/>
                  </a:lnTo>
                  <a:lnTo>
                    <a:pt x="978" y="0"/>
                  </a:lnTo>
                  <a:lnTo>
                    <a:pt x="990" y="0"/>
                  </a:lnTo>
                  <a:lnTo>
                    <a:pt x="1002" y="0"/>
                  </a:lnTo>
                  <a:lnTo>
                    <a:pt x="1014" y="0"/>
                  </a:lnTo>
                  <a:lnTo>
                    <a:pt x="1026" y="0"/>
                  </a:lnTo>
                  <a:lnTo>
                    <a:pt x="1038" y="0"/>
                  </a:lnTo>
                  <a:lnTo>
                    <a:pt x="1056" y="0"/>
                  </a:lnTo>
                  <a:lnTo>
                    <a:pt x="1068" y="0"/>
                  </a:lnTo>
                  <a:lnTo>
                    <a:pt x="1080" y="0"/>
                  </a:lnTo>
                  <a:lnTo>
                    <a:pt x="1092" y="0"/>
                  </a:lnTo>
                  <a:lnTo>
                    <a:pt x="1104" y="0"/>
                  </a:lnTo>
                  <a:lnTo>
                    <a:pt x="1116" y="0"/>
                  </a:lnTo>
                  <a:lnTo>
                    <a:pt x="1134" y="0"/>
                  </a:lnTo>
                  <a:lnTo>
                    <a:pt x="1147" y="0"/>
                  </a:lnTo>
                  <a:lnTo>
                    <a:pt x="1159" y="0"/>
                  </a:lnTo>
                  <a:lnTo>
                    <a:pt x="1171" y="0"/>
                  </a:lnTo>
                  <a:lnTo>
                    <a:pt x="1183" y="0"/>
                  </a:lnTo>
                  <a:lnTo>
                    <a:pt x="1195" y="0"/>
                  </a:lnTo>
                  <a:lnTo>
                    <a:pt x="1213" y="0"/>
                  </a:lnTo>
                  <a:lnTo>
                    <a:pt x="1225" y="0"/>
                  </a:lnTo>
                  <a:lnTo>
                    <a:pt x="1237" y="0"/>
                  </a:lnTo>
                  <a:lnTo>
                    <a:pt x="1249" y="0"/>
                  </a:lnTo>
                  <a:lnTo>
                    <a:pt x="1261" y="0"/>
                  </a:lnTo>
                  <a:lnTo>
                    <a:pt x="1273" y="0"/>
                  </a:lnTo>
                  <a:lnTo>
                    <a:pt x="1291" y="0"/>
                  </a:lnTo>
                  <a:lnTo>
                    <a:pt x="1303" y="0"/>
                  </a:lnTo>
                  <a:lnTo>
                    <a:pt x="1315" y="0"/>
                  </a:lnTo>
                  <a:lnTo>
                    <a:pt x="1327" y="0"/>
                  </a:lnTo>
                  <a:lnTo>
                    <a:pt x="1339" y="0"/>
                  </a:lnTo>
                  <a:lnTo>
                    <a:pt x="1351" y="0"/>
                  </a:lnTo>
                  <a:lnTo>
                    <a:pt x="1369" y="0"/>
                  </a:lnTo>
                  <a:lnTo>
                    <a:pt x="1381" y="0"/>
                  </a:lnTo>
                  <a:lnTo>
                    <a:pt x="1393" y="0"/>
                  </a:lnTo>
                  <a:lnTo>
                    <a:pt x="1405" y="0"/>
                  </a:lnTo>
                  <a:lnTo>
                    <a:pt x="1417" y="0"/>
                  </a:lnTo>
                  <a:lnTo>
                    <a:pt x="1429" y="0"/>
                  </a:lnTo>
                  <a:lnTo>
                    <a:pt x="1447" y="0"/>
                  </a:lnTo>
                  <a:lnTo>
                    <a:pt x="1459" y="0"/>
                  </a:lnTo>
                  <a:lnTo>
                    <a:pt x="1471" y="0"/>
                  </a:lnTo>
                  <a:lnTo>
                    <a:pt x="1483" y="0"/>
                  </a:lnTo>
                  <a:lnTo>
                    <a:pt x="1495" y="0"/>
                  </a:lnTo>
                  <a:lnTo>
                    <a:pt x="1507" y="0"/>
                  </a:lnTo>
                  <a:lnTo>
                    <a:pt x="1525" y="0"/>
                  </a:lnTo>
                  <a:lnTo>
                    <a:pt x="1537" y="0"/>
                  </a:lnTo>
                  <a:lnTo>
                    <a:pt x="1549" y="0"/>
                  </a:lnTo>
                  <a:lnTo>
                    <a:pt x="1561" y="0"/>
                  </a:lnTo>
                  <a:lnTo>
                    <a:pt x="1573" y="0"/>
                  </a:lnTo>
                  <a:lnTo>
                    <a:pt x="1585" y="0"/>
                  </a:lnTo>
                  <a:lnTo>
                    <a:pt x="1603" y="0"/>
                  </a:lnTo>
                  <a:lnTo>
                    <a:pt x="1615" y="0"/>
                  </a:lnTo>
                  <a:lnTo>
                    <a:pt x="1627" y="0"/>
                  </a:lnTo>
                  <a:lnTo>
                    <a:pt x="1639" y="0"/>
                  </a:lnTo>
                  <a:lnTo>
                    <a:pt x="1651" y="0"/>
                  </a:lnTo>
                  <a:lnTo>
                    <a:pt x="1663" y="0"/>
                  </a:lnTo>
                  <a:lnTo>
                    <a:pt x="1681" y="0"/>
                  </a:lnTo>
                  <a:lnTo>
                    <a:pt x="1693" y="0"/>
                  </a:lnTo>
                  <a:lnTo>
                    <a:pt x="1705" y="0"/>
                  </a:lnTo>
                  <a:lnTo>
                    <a:pt x="1717" y="0"/>
                  </a:lnTo>
                  <a:lnTo>
                    <a:pt x="1729" y="0"/>
                  </a:lnTo>
                  <a:lnTo>
                    <a:pt x="1741" y="0"/>
                  </a:lnTo>
                  <a:lnTo>
                    <a:pt x="1759" y="0"/>
                  </a:lnTo>
                  <a:lnTo>
                    <a:pt x="1771" y="0"/>
                  </a:lnTo>
                  <a:lnTo>
                    <a:pt x="1783" y="0"/>
                  </a:lnTo>
                  <a:lnTo>
                    <a:pt x="1795" y="0"/>
                  </a:lnTo>
                  <a:lnTo>
                    <a:pt x="1807" y="0"/>
                  </a:lnTo>
                  <a:lnTo>
                    <a:pt x="1819" y="0"/>
                  </a:lnTo>
                  <a:lnTo>
                    <a:pt x="1837" y="0"/>
                  </a:lnTo>
                  <a:lnTo>
                    <a:pt x="1849" y="0"/>
                  </a:lnTo>
                  <a:lnTo>
                    <a:pt x="1861" y="0"/>
                  </a:lnTo>
                  <a:lnTo>
                    <a:pt x="1873" y="0"/>
                  </a:lnTo>
                  <a:lnTo>
                    <a:pt x="1885" y="0"/>
                  </a:lnTo>
                  <a:lnTo>
                    <a:pt x="1897" y="0"/>
                  </a:lnTo>
                  <a:lnTo>
                    <a:pt x="1915" y="0"/>
                  </a:lnTo>
                  <a:lnTo>
                    <a:pt x="1927" y="0"/>
                  </a:lnTo>
                  <a:lnTo>
                    <a:pt x="1939" y="0"/>
                  </a:lnTo>
                  <a:lnTo>
                    <a:pt x="1951" y="0"/>
                  </a:lnTo>
                  <a:lnTo>
                    <a:pt x="1963" y="0"/>
                  </a:lnTo>
                  <a:lnTo>
                    <a:pt x="1975" y="0"/>
                  </a:lnTo>
                  <a:lnTo>
                    <a:pt x="1993" y="0"/>
                  </a:lnTo>
                  <a:lnTo>
                    <a:pt x="2005" y="0"/>
                  </a:lnTo>
                  <a:lnTo>
                    <a:pt x="2017" y="0"/>
                  </a:lnTo>
                  <a:lnTo>
                    <a:pt x="2029" y="0"/>
                  </a:lnTo>
                  <a:lnTo>
                    <a:pt x="2041" y="0"/>
                  </a:lnTo>
                  <a:lnTo>
                    <a:pt x="2053" y="0"/>
                  </a:lnTo>
                  <a:lnTo>
                    <a:pt x="2071" y="0"/>
                  </a:lnTo>
                  <a:lnTo>
                    <a:pt x="2083" y="0"/>
                  </a:lnTo>
                  <a:lnTo>
                    <a:pt x="2095" y="0"/>
                  </a:lnTo>
                  <a:lnTo>
                    <a:pt x="2107" y="0"/>
                  </a:lnTo>
                  <a:lnTo>
                    <a:pt x="2119" y="0"/>
                  </a:lnTo>
                  <a:lnTo>
                    <a:pt x="2131" y="0"/>
                  </a:lnTo>
                  <a:lnTo>
                    <a:pt x="2149" y="0"/>
                  </a:lnTo>
                  <a:lnTo>
                    <a:pt x="2161" y="0"/>
                  </a:lnTo>
                  <a:lnTo>
                    <a:pt x="2173" y="0"/>
                  </a:lnTo>
                  <a:lnTo>
                    <a:pt x="2185" y="0"/>
                  </a:lnTo>
                  <a:lnTo>
                    <a:pt x="2197" y="0"/>
                  </a:lnTo>
                  <a:lnTo>
                    <a:pt x="2209" y="0"/>
                  </a:lnTo>
                  <a:lnTo>
                    <a:pt x="2227" y="0"/>
                  </a:lnTo>
                  <a:lnTo>
                    <a:pt x="2239" y="0"/>
                  </a:lnTo>
                  <a:lnTo>
                    <a:pt x="2251" y="0"/>
                  </a:lnTo>
                  <a:lnTo>
                    <a:pt x="2263" y="0"/>
                  </a:lnTo>
                  <a:lnTo>
                    <a:pt x="2275" y="0"/>
                  </a:lnTo>
                  <a:lnTo>
                    <a:pt x="2287" y="0"/>
                  </a:lnTo>
                  <a:lnTo>
                    <a:pt x="2305" y="0"/>
                  </a:lnTo>
                  <a:lnTo>
                    <a:pt x="2317" y="0"/>
                  </a:lnTo>
                  <a:lnTo>
                    <a:pt x="2329" y="0"/>
                  </a:lnTo>
                  <a:lnTo>
                    <a:pt x="2341" y="0"/>
                  </a:lnTo>
                  <a:lnTo>
                    <a:pt x="2353" y="0"/>
                  </a:lnTo>
                  <a:lnTo>
                    <a:pt x="2365" y="0"/>
                  </a:lnTo>
                  <a:lnTo>
                    <a:pt x="2383" y="0"/>
                  </a:lnTo>
                  <a:lnTo>
                    <a:pt x="2395" y="0"/>
                  </a:lnTo>
                  <a:lnTo>
                    <a:pt x="2407" y="0"/>
                  </a:lnTo>
                  <a:lnTo>
                    <a:pt x="2419" y="0"/>
                  </a:lnTo>
                  <a:lnTo>
                    <a:pt x="2431" y="0"/>
                  </a:lnTo>
                  <a:lnTo>
                    <a:pt x="2443" y="0"/>
                  </a:lnTo>
                  <a:lnTo>
                    <a:pt x="2461" y="0"/>
                  </a:lnTo>
                  <a:lnTo>
                    <a:pt x="2473" y="0"/>
                  </a:lnTo>
                  <a:lnTo>
                    <a:pt x="2485" y="0"/>
                  </a:lnTo>
                  <a:lnTo>
                    <a:pt x="2497" y="0"/>
                  </a:lnTo>
                  <a:lnTo>
                    <a:pt x="2509" y="0"/>
                  </a:lnTo>
                  <a:lnTo>
                    <a:pt x="2521" y="0"/>
                  </a:lnTo>
                  <a:lnTo>
                    <a:pt x="2539" y="0"/>
                  </a:lnTo>
                  <a:lnTo>
                    <a:pt x="2551" y="0"/>
                  </a:lnTo>
                  <a:lnTo>
                    <a:pt x="2563" y="0"/>
                  </a:lnTo>
                  <a:lnTo>
                    <a:pt x="2575" y="0"/>
                  </a:lnTo>
                  <a:lnTo>
                    <a:pt x="2587" y="0"/>
                  </a:lnTo>
                </a:path>
              </a:pathLst>
            </a:custGeom>
            <a:noFill/>
            <a:ln w="28575" cmpd="sng">
              <a:solidFill>
                <a:srgbClr val="007F00"/>
              </a:solidFill>
              <a:prstDash val="sysDashDot"/>
              <a:round/>
              <a:headEnd/>
              <a:tailEnd/>
            </a:ln>
          </p:spPr>
          <p:txBody>
            <a:bodyPr/>
            <a:lstStyle/>
            <a:p>
              <a:endParaRPr lang="nl-BE"/>
            </a:p>
          </p:txBody>
        </p:sp>
        <p:sp>
          <p:nvSpPr>
            <p:cNvPr id="427" name="Text Box 465"/>
            <p:cNvSpPr txBox="1">
              <a:spLocks noChangeAspect="1" noChangeArrowheads="1"/>
            </p:cNvSpPr>
            <p:nvPr/>
          </p:nvSpPr>
          <p:spPr bwMode="auto">
            <a:xfrm>
              <a:off x="877" y="1875"/>
              <a:ext cx="2319" cy="134"/>
            </a:xfrm>
            <a:prstGeom prst="rect">
              <a:avLst/>
            </a:prstGeom>
            <a:noFill/>
            <a:ln w="9525">
              <a:noFill/>
              <a:miter lim="800000"/>
              <a:headEnd/>
              <a:tailEnd/>
            </a:ln>
            <a:effectLst/>
          </p:spPr>
          <p:txBody>
            <a:bodyPr lIns="0" tIns="0" rIns="0" bIns="0" anchor="ctr">
              <a:spAutoFit/>
            </a:bodyPr>
            <a:lstStyle/>
            <a:p>
              <a:pPr eaLnBrk="0" hangingPunct="0"/>
              <a:r>
                <a:rPr lang="en-GB" sz="1400" b="1">
                  <a:solidFill>
                    <a:schemeClr val="tx1"/>
                  </a:solidFill>
                </a:rPr>
                <a:t>No control, Quasi steady state and fast control</a:t>
              </a:r>
            </a:p>
          </p:txBody>
        </p:sp>
        <p:sp>
          <p:nvSpPr>
            <p:cNvPr id="428" name="Line 466"/>
            <p:cNvSpPr>
              <a:spLocks noChangeAspect="1" noChangeShapeType="1"/>
            </p:cNvSpPr>
            <p:nvPr/>
          </p:nvSpPr>
          <p:spPr bwMode="auto">
            <a:xfrm>
              <a:off x="1349" y="1750"/>
              <a:ext cx="28" cy="1"/>
            </a:xfrm>
            <a:prstGeom prst="line">
              <a:avLst/>
            </a:prstGeom>
            <a:noFill/>
            <a:ln w="0">
              <a:solidFill>
                <a:srgbClr val="000000"/>
              </a:solidFill>
              <a:round/>
              <a:headEnd/>
              <a:tailEnd/>
            </a:ln>
          </p:spPr>
          <p:txBody>
            <a:bodyPr/>
            <a:lstStyle/>
            <a:p>
              <a:endParaRPr lang="nl-BE"/>
            </a:p>
          </p:txBody>
        </p:sp>
        <p:sp>
          <p:nvSpPr>
            <p:cNvPr id="429" name="Rectangle 467"/>
            <p:cNvSpPr>
              <a:spLocks noChangeAspect="1" noChangeArrowheads="1"/>
            </p:cNvSpPr>
            <p:nvPr/>
          </p:nvSpPr>
          <p:spPr bwMode="auto">
            <a:xfrm>
              <a:off x="2311" y="1791"/>
              <a:ext cx="122" cy="96"/>
            </a:xfrm>
            <a:prstGeom prst="rect">
              <a:avLst/>
            </a:prstGeom>
            <a:noFill/>
            <a:ln w="9525">
              <a:noFill/>
              <a:miter lim="800000"/>
              <a:headEnd/>
              <a:tailEnd/>
            </a:ln>
          </p:spPr>
          <p:txBody>
            <a:bodyPr wrap="none" lIns="0" tIns="0" rIns="0" bIns="0">
              <a:spAutoFit/>
            </a:bodyPr>
            <a:lstStyle/>
            <a:p>
              <a:pPr eaLnBrk="0" hangingPunct="0"/>
              <a:r>
                <a:rPr lang="en-GB" sz="1000" b="1">
                  <a:solidFill>
                    <a:srgbClr val="000000"/>
                  </a:solidFill>
                  <a:latin typeface="Helvetica" pitchFamily="34" charset="0"/>
                </a:rPr>
                <a:t>100</a:t>
              </a:r>
              <a:endParaRPr lang="en-GB" sz="2800" b="1">
                <a:solidFill>
                  <a:schemeClr val="tx1"/>
                </a:solidFill>
              </a:endParaRPr>
            </a:p>
          </p:txBody>
        </p:sp>
      </p:grpSp>
      <p:pic>
        <p:nvPicPr>
          <p:cNvPr id="430" name="Picture 472" descr="C:\TEMP\KW_Neur.gif"/>
          <p:cNvPicPr>
            <a:picLocks noChangeAspect="1" noChangeArrowheads="1"/>
          </p:cNvPicPr>
          <p:nvPr/>
        </p:nvPicPr>
        <p:blipFill>
          <a:blip r:embed="rId5"/>
          <a:srcRect/>
          <a:stretch>
            <a:fillRect/>
          </a:stretch>
        </p:blipFill>
        <p:spPr bwMode="auto">
          <a:xfrm>
            <a:off x="2324100" y="1571625"/>
            <a:ext cx="2062163" cy="1276350"/>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8D455F8-88B1-4CA2-8F5E-F3DE7513A43B}" type="slidenum">
              <a:rPr lang="nl-BE" smtClean="0"/>
              <a:pPr/>
              <a:t>22</a:t>
            </a:fld>
            <a:endParaRPr lang="nl-BE"/>
          </a:p>
        </p:txBody>
      </p:sp>
      <p:sp>
        <p:nvSpPr>
          <p:cNvPr id="3" name="Rounded Rectangle 2"/>
          <p:cNvSpPr/>
          <p:nvPr/>
        </p:nvSpPr>
        <p:spPr>
          <a:xfrm>
            <a:off x="642910" y="2643182"/>
            <a:ext cx="2786082" cy="928694"/>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err="1" smtClean="0"/>
              <a:t>Datamining</a:t>
            </a:r>
            <a:endParaRPr lang="nl-BE" dirty="0"/>
          </a:p>
        </p:txBody>
      </p:sp>
      <p:pic>
        <p:nvPicPr>
          <p:cNvPr id="4" name="Picture 4" descr="http://lrd.kuleuven.be/_pics/logo_spinoff/data4S_3.gif">
            <a:hlinkClick r:id="rId2"/>
          </p:cNvPr>
          <p:cNvPicPr>
            <a:picLocks noChangeAspect="1" noChangeArrowheads="1"/>
          </p:cNvPicPr>
          <p:nvPr/>
        </p:nvPicPr>
        <p:blipFill>
          <a:blip r:embed="rId3"/>
          <a:srcRect/>
          <a:stretch>
            <a:fillRect/>
          </a:stretch>
        </p:blipFill>
        <p:spPr bwMode="auto">
          <a:xfrm>
            <a:off x="5972196" y="2643182"/>
            <a:ext cx="1600200" cy="552451"/>
          </a:xfrm>
          <a:prstGeom prst="rect">
            <a:avLst/>
          </a:prstGeom>
          <a:noFill/>
        </p:spPr>
      </p:pic>
      <p:pic>
        <p:nvPicPr>
          <p:cNvPr id="5" name="Picture 5" descr="http://lrd.kuleuven.be/_pics/logo_spinoff/Norkom.jpg">
            <a:hlinkClick r:id="rId4"/>
          </p:cNvPr>
          <p:cNvPicPr>
            <a:picLocks noChangeAspect="1" noChangeArrowheads="1"/>
          </p:cNvPicPr>
          <p:nvPr/>
        </p:nvPicPr>
        <p:blipFill>
          <a:blip r:embed="rId5"/>
          <a:srcRect/>
          <a:stretch>
            <a:fillRect/>
          </a:stretch>
        </p:blipFill>
        <p:spPr bwMode="auto">
          <a:xfrm>
            <a:off x="5972195" y="3143248"/>
            <a:ext cx="1579151" cy="428628"/>
          </a:xfrm>
          <a:prstGeom prst="rect">
            <a:avLst/>
          </a:prstGeom>
          <a:noFill/>
        </p:spPr>
      </p:pic>
      <p:sp>
        <p:nvSpPr>
          <p:cNvPr id="6" name="Left-Right Arrow 5"/>
          <p:cNvSpPr/>
          <p:nvPr/>
        </p:nvSpPr>
        <p:spPr>
          <a:xfrm>
            <a:off x="4000496" y="2857496"/>
            <a:ext cx="1500198" cy="571504"/>
          </a:xfrm>
          <a:prstGeom prst="leftRightArrow">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nl-BE"/>
          </a:p>
        </p:txBody>
      </p:sp>
      <p:pic>
        <p:nvPicPr>
          <p:cNvPr id="7" name="Picture 5"/>
          <p:cNvPicPr>
            <a:picLocks noChangeAspect="1" noChangeArrowheads="1"/>
          </p:cNvPicPr>
          <p:nvPr/>
        </p:nvPicPr>
        <p:blipFill>
          <a:blip r:embed="rId6" cstate="print"/>
          <a:srcRect/>
          <a:stretch>
            <a:fillRect/>
          </a:stretch>
        </p:blipFill>
        <p:spPr bwMode="auto">
          <a:xfrm>
            <a:off x="6000760" y="3643314"/>
            <a:ext cx="652665" cy="785818"/>
          </a:xfrm>
          <a:prstGeom prst="rect">
            <a:avLst/>
          </a:prstGeom>
          <a:noFill/>
          <a:ln w="9525">
            <a:noFill/>
            <a:miter lim="800000"/>
            <a:headEnd/>
            <a:tailEnd/>
          </a:ln>
          <a:effectLst/>
        </p:spPr>
      </p:pic>
      <p:pic>
        <p:nvPicPr>
          <p:cNvPr id="8" name="Picture 5" descr="icmsforbetteruse"/>
          <p:cNvPicPr>
            <a:picLocks noChangeAspect="1" noChangeArrowheads="1"/>
          </p:cNvPicPr>
          <p:nvPr/>
        </p:nvPicPr>
        <p:blipFill>
          <a:blip r:embed="rId7"/>
          <a:srcRect/>
          <a:stretch>
            <a:fillRect/>
          </a:stretch>
        </p:blipFill>
        <p:spPr bwMode="auto">
          <a:xfrm>
            <a:off x="7072330" y="3643314"/>
            <a:ext cx="1233490" cy="782668"/>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3"/>
          <p:cNvSpPr>
            <a:spLocks noGrp="1"/>
          </p:cNvSpPr>
          <p:nvPr>
            <p:ph type="sldNum" sz="quarter" idx="12"/>
          </p:nvPr>
        </p:nvSpPr>
        <p:spPr>
          <a:xfrm>
            <a:off x="6553200" y="6245225"/>
            <a:ext cx="2133600" cy="476250"/>
          </a:xfrm>
        </p:spPr>
        <p:txBody>
          <a:bodyPr/>
          <a:lstStyle/>
          <a:p>
            <a:fld id="{71FA2725-29B3-4A4C-BE5A-C8E0F7D543AE}" type="slidenum">
              <a:rPr lang="en-US"/>
              <a:pPr/>
              <a:t>23</a:t>
            </a:fld>
            <a:endParaRPr lang="en-US"/>
          </a:p>
        </p:txBody>
      </p:sp>
      <p:pic>
        <p:nvPicPr>
          <p:cNvPr id="3" name="Picture 2" descr="C:\Yves\Slides\Figures\NN.JPG"/>
          <p:cNvPicPr>
            <a:picLocks noChangeAspect="1" noChangeArrowheads="1"/>
          </p:cNvPicPr>
          <p:nvPr/>
        </p:nvPicPr>
        <p:blipFill>
          <a:blip r:embed="rId3"/>
          <a:srcRect/>
          <a:stretch>
            <a:fillRect/>
          </a:stretch>
        </p:blipFill>
        <p:spPr bwMode="auto">
          <a:xfrm>
            <a:off x="3733800" y="4648200"/>
            <a:ext cx="4038600" cy="2209800"/>
          </a:xfrm>
          <a:prstGeom prst="rect">
            <a:avLst/>
          </a:prstGeom>
          <a:noFill/>
        </p:spPr>
      </p:pic>
      <p:sp>
        <p:nvSpPr>
          <p:cNvPr id="4" name="Freeform 3"/>
          <p:cNvSpPr>
            <a:spLocks/>
          </p:cNvSpPr>
          <p:nvPr/>
        </p:nvSpPr>
        <p:spPr bwMode="auto">
          <a:xfrm>
            <a:off x="152400" y="4051300"/>
            <a:ext cx="2922588" cy="2409825"/>
          </a:xfrm>
          <a:custGeom>
            <a:avLst/>
            <a:gdLst/>
            <a:ahLst/>
            <a:cxnLst>
              <a:cxn ang="0">
                <a:pos x="10" y="290"/>
              </a:cxn>
              <a:cxn ang="0">
                <a:pos x="31" y="333"/>
              </a:cxn>
              <a:cxn ang="0">
                <a:pos x="62" y="372"/>
              </a:cxn>
              <a:cxn ang="0">
                <a:pos x="87" y="419"/>
              </a:cxn>
              <a:cxn ang="0">
                <a:pos x="113" y="457"/>
              </a:cxn>
              <a:cxn ang="0">
                <a:pos x="134" y="505"/>
              </a:cxn>
              <a:cxn ang="0">
                <a:pos x="170" y="553"/>
              </a:cxn>
              <a:cxn ang="0">
                <a:pos x="211" y="591"/>
              </a:cxn>
              <a:cxn ang="0">
                <a:pos x="258" y="615"/>
              </a:cxn>
              <a:cxn ang="0">
                <a:pos x="310" y="639"/>
              </a:cxn>
              <a:cxn ang="0">
                <a:pos x="377" y="653"/>
              </a:cxn>
              <a:cxn ang="0">
                <a:pos x="428" y="658"/>
              </a:cxn>
              <a:cxn ang="0">
                <a:pos x="480" y="658"/>
              </a:cxn>
              <a:cxn ang="0">
                <a:pos x="527" y="639"/>
              </a:cxn>
              <a:cxn ang="0">
                <a:pos x="568" y="596"/>
              </a:cxn>
              <a:cxn ang="0">
                <a:pos x="599" y="553"/>
              </a:cxn>
              <a:cxn ang="0">
                <a:pos x="640" y="510"/>
              </a:cxn>
              <a:cxn ang="0">
                <a:pos x="687" y="486"/>
              </a:cxn>
              <a:cxn ang="0">
                <a:pos x="733" y="477"/>
              </a:cxn>
              <a:cxn ang="0">
                <a:pos x="780" y="481"/>
              </a:cxn>
              <a:cxn ang="0">
                <a:pos x="832" y="500"/>
              </a:cxn>
              <a:cxn ang="0">
                <a:pos x="878" y="524"/>
              </a:cxn>
              <a:cxn ang="0">
                <a:pos x="925" y="539"/>
              </a:cxn>
              <a:cxn ang="0">
                <a:pos x="971" y="553"/>
              </a:cxn>
              <a:cxn ang="0">
                <a:pos x="1018" y="567"/>
              </a:cxn>
              <a:cxn ang="0">
                <a:pos x="1075" y="596"/>
              </a:cxn>
              <a:cxn ang="0">
                <a:pos x="1126" y="629"/>
              </a:cxn>
              <a:cxn ang="0">
                <a:pos x="1173" y="667"/>
              </a:cxn>
              <a:cxn ang="0">
                <a:pos x="1214" y="715"/>
              </a:cxn>
              <a:cxn ang="0">
                <a:pos x="1240" y="758"/>
              </a:cxn>
              <a:cxn ang="0">
                <a:pos x="1276" y="801"/>
              </a:cxn>
              <a:cxn ang="0">
                <a:pos x="1312" y="849"/>
              </a:cxn>
              <a:cxn ang="0">
                <a:pos x="1328" y="892"/>
              </a:cxn>
              <a:cxn ang="0">
                <a:pos x="1348" y="939"/>
              </a:cxn>
              <a:cxn ang="0">
                <a:pos x="1348" y="992"/>
              </a:cxn>
              <a:cxn ang="0">
                <a:pos x="1348" y="1044"/>
              </a:cxn>
              <a:cxn ang="0">
                <a:pos x="1338" y="1087"/>
              </a:cxn>
              <a:cxn ang="0">
                <a:pos x="1292" y="1116"/>
              </a:cxn>
              <a:cxn ang="0">
                <a:pos x="1245" y="1140"/>
              </a:cxn>
              <a:cxn ang="0">
                <a:pos x="1199" y="1163"/>
              </a:cxn>
              <a:cxn ang="0">
                <a:pos x="1152" y="1187"/>
              </a:cxn>
              <a:cxn ang="0">
                <a:pos x="1106" y="1197"/>
              </a:cxn>
              <a:cxn ang="0">
                <a:pos x="1059" y="1211"/>
              </a:cxn>
              <a:cxn ang="0">
                <a:pos x="997" y="1226"/>
              </a:cxn>
              <a:cxn ang="0">
                <a:pos x="951" y="1249"/>
              </a:cxn>
              <a:cxn ang="0">
                <a:pos x="904" y="1278"/>
              </a:cxn>
              <a:cxn ang="0">
                <a:pos x="873" y="1316"/>
              </a:cxn>
              <a:cxn ang="0">
                <a:pos x="842" y="1359"/>
              </a:cxn>
              <a:cxn ang="0">
                <a:pos x="806" y="1402"/>
              </a:cxn>
              <a:cxn ang="0">
                <a:pos x="780" y="1445"/>
              </a:cxn>
              <a:cxn ang="0">
                <a:pos x="764" y="1488"/>
              </a:cxn>
              <a:cxn ang="0">
                <a:pos x="1840" y="1517"/>
              </a:cxn>
              <a:cxn ang="0">
                <a:pos x="0" y="257"/>
              </a:cxn>
            </a:cxnLst>
            <a:rect l="0" t="0" r="r" b="b"/>
            <a:pathLst>
              <a:path w="1841" h="1518">
                <a:moveTo>
                  <a:pt x="0" y="257"/>
                </a:moveTo>
                <a:lnTo>
                  <a:pt x="5" y="276"/>
                </a:lnTo>
                <a:lnTo>
                  <a:pt x="10" y="290"/>
                </a:lnTo>
                <a:lnTo>
                  <a:pt x="15" y="305"/>
                </a:lnTo>
                <a:lnTo>
                  <a:pt x="25" y="319"/>
                </a:lnTo>
                <a:lnTo>
                  <a:pt x="31" y="333"/>
                </a:lnTo>
                <a:lnTo>
                  <a:pt x="41" y="348"/>
                </a:lnTo>
                <a:lnTo>
                  <a:pt x="56" y="357"/>
                </a:lnTo>
                <a:lnTo>
                  <a:pt x="62" y="372"/>
                </a:lnTo>
                <a:lnTo>
                  <a:pt x="72" y="391"/>
                </a:lnTo>
                <a:lnTo>
                  <a:pt x="77" y="405"/>
                </a:lnTo>
                <a:lnTo>
                  <a:pt x="87" y="419"/>
                </a:lnTo>
                <a:lnTo>
                  <a:pt x="93" y="434"/>
                </a:lnTo>
                <a:lnTo>
                  <a:pt x="108" y="443"/>
                </a:lnTo>
                <a:lnTo>
                  <a:pt x="113" y="457"/>
                </a:lnTo>
                <a:lnTo>
                  <a:pt x="124" y="472"/>
                </a:lnTo>
                <a:lnTo>
                  <a:pt x="129" y="486"/>
                </a:lnTo>
                <a:lnTo>
                  <a:pt x="134" y="505"/>
                </a:lnTo>
                <a:lnTo>
                  <a:pt x="155" y="519"/>
                </a:lnTo>
                <a:lnTo>
                  <a:pt x="160" y="534"/>
                </a:lnTo>
                <a:lnTo>
                  <a:pt x="170" y="553"/>
                </a:lnTo>
                <a:lnTo>
                  <a:pt x="186" y="562"/>
                </a:lnTo>
                <a:lnTo>
                  <a:pt x="201" y="577"/>
                </a:lnTo>
                <a:lnTo>
                  <a:pt x="211" y="591"/>
                </a:lnTo>
                <a:lnTo>
                  <a:pt x="227" y="601"/>
                </a:lnTo>
                <a:lnTo>
                  <a:pt x="242" y="610"/>
                </a:lnTo>
                <a:lnTo>
                  <a:pt x="258" y="615"/>
                </a:lnTo>
                <a:lnTo>
                  <a:pt x="273" y="620"/>
                </a:lnTo>
                <a:lnTo>
                  <a:pt x="294" y="629"/>
                </a:lnTo>
                <a:lnTo>
                  <a:pt x="310" y="639"/>
                </a:lnTo>
                <a:lnTo>
                  <a:pt x="330" y="644"/>
                </a:lnTo>
                <a:lnTo>
                  <a:pt x="346" y="648"/>
                </a:lnTo>
                <a:lnTo>
                  <a:pt x="377" y="653"/>
                </a:lnTo>
                <a:lnTo>
                  <a:pt x="392" y="658"/>
                </a:lnTo>
                <a:lnTo>
                  <a:pt x="413" y="658"/>
                </a:lnTo>
                <a:lnTo>
                  <a:pt x="428" y="658"/>
                </a:lnTo>
                <a:lnTo>
                  <a:pt x="444" y="658"/>
                </a:lnTo>
                <a:lnTo>
                  <a:pt x="460" y="658"/>
                </a:lnTo>
                <a:lnTo>
                  <a:pt x="480" y="658"/>
                </a:lnTo>
                <a:lnTo>
                  <a:pt x="496" y="658"/>
                </a:lnTo>
                <a:lnTo>
                  <a:pt x="511" y="648"/>
                </a:lnTo>
                <a:lnTo>
                  <a:pt x="527" y="639"/>
                </a:lnTo>
                <a:lnTo>
                  <a:pt x="537" y="624"/>
                </a:lnTo>
                <a:lnTo>
                  <a:pt x="553" y="610"/>
                </a:lnTo>
                <a:lnTo>
                  <a:pt x="568" y="596"/>
                </a:lnTo>
                <a:lnTo>
                  <a:pt x="578" y="581"/>
                </a:lnTo>
                <a:lnTo>
                  <a:pt x="589" y="567"/>
                </a:lnTo>
                <a:lnTo>
                  <a:pt x="599" y="553"/>
                </a:lnTo>
                <a:lnTo>
                  <a:pt x="615" y="534"/>
                </a:lnTo>
                <a:lnTo>
                  <a:pt x="625" y="519"/>
                </a:lnTo>
                <a:lnTo>
                  <a:pt x="640" y="510"/>
                </a:lnTo>
                <a:lnTo>
                  <a:pt x="656" y="496"/>
                </a:lnTo>
                <a:lnTo>
                  <a:pt x="671" y="491"/>
                </a:lnTo>
                <a:lnTo>
                  <a:pt x="687" y="486"/>
                </a:lnTo>
                <a:lnTo>
                  <a:pt x="702" y="481"/>
                </a:lnTo>
                <a:lnTo>
                  <a:pt x="718" y="477"/>
                </a:lnTo>
                <a:lnTo>
                  <a:pt x="733" y="477"/>
                </a:lnTo>
                <a:lnTo>
                  <a:pt x="749" y="477"/>
                </a:lnTo>
                <a:lnTo>
                  <a:pt x="764" y="477"/>
                </a:lnTo>
                <a:lnTo>
                  <a:pt x="780" y="481"/>
                </a:lnTo>
                <a:lnTo>
                  <a:pt x="801" y="491"/>
                </a:lnTo>
                <a:lnTo>
                  <a:pt x="816" y="496"/>
                </a:lnTo>
                <a:lnTo>
                  <a:pt x="832" y="500"/>
                </a:lnTo>
                <a:lnTo>
                  <a:pt x="847" y="505"/>
                </a:lnTo>
                <a:lnTo>
                  <a:pt x="863" y="515"/>
                </a:lnTo>
                <a:lnTo>
                  <a:pt x="878" y="524"/>
                </a:lnTo>
                <a:lnTo>
                  <a:pt x="894" y="529"/>
                </a:lnTo>
                <a:lnTo>
                  <a:pt x="909" y="534"/>
                </a:lnTo>
                <a:lnTo>
                  <a:pt x="925" y="539"/>
                </a:lnTo>
                <a:lnTo>
                  <a:pt x="940" y="543"/>
                </a:lnTo>
                <a:lnTo>
                  <a:pt x="956" y="548"/>
                </a:lnTo>
                <a:lnTo>
                  <a:pt x="971" y="553"/>
                </a:lnTo>
                <a:lnTo>
                  <a:pt x="987" y="562"/>
                </a:lnTo>
                <a:lnTo>
                  <a:pt x="1002" y="562"/>
                </a:lnTo>
                <a:lnTo>
                  <a:pt x="1018" y="567"/>
                </a:lnTo>
                <a:lnTo>
                  <a:pt x="1033" y="577"/>
                </a:lnTo>
                <a:lnTo>
                  <a:pt x="1054" y="586"/>
                </a:lnTo>
                <a:lnTo>
                  <a:pt x="1075" y="596"/>
                </a:lnTo>
                <a:lnTo>
                  <a:pt x="1090" y="605"/>
                </a:lnTo>
                <a:lnTo>
                  <a:pt x="1111" y="620"/>
                </a:lnTo>
                <a:lnTo>
                  <a:pt x="1126" y="629"/>
                </a:lnTo>
                <a:lnTo>
                  <a:pt x="1142" y="639"/>
                </a:lnTo>
                <a:lnTo>
                  <a:pt x="1157" y="653"/>
                </a:lnTo>
                <a:lnTo>
                  <a:pt x="1173" y="667"/>
                </a:lnTo>
                <a:lnTo>
                  <a:pt x="1183" y="682"/>
                </a:lnTo>
                <a:lnTo>
                  <a:pt x="1199" y="696"/>
                </a:lnTo>
                <a:lnTo>
                  <a:pt x="1214" y="715"/>
                </a:lnTo>
                <a:lnTo>
                  <a:pt x="1219" y="729"/>
                </a:lnTo>
                <a:lnTo>
                  <a:pt x="1230" y="744"/>
                </a:lnTo>
                <a:lnTo>
                  <a:pt x="1240" y="758"/>
                </a:lnTo>
                <a:lnTo>
                  <a:pt x="1255" y="768"/>
                </a:lnTo>
                <a:lnTo>
                  <a:pt x="1266" y="787"/>
                </a:lnTo>
                <a:lnTo>
                  <a:pt x="1276" y="801"/>
                </a:lnTo>
                <a:lnTo>
                  <a:pt x="1292" y="820"/>
                </a:lnTo>
                <a:lnTo>
                  <a:pt x="1307" y="834"/>
                </a:lnTo>
                <a:lnTo>
                  <a:pt x="1312" y="849"/>
                </a:lnTo>
                <a:lnTo>
                  <a:pt x="1317" y="863"/>
                </a:lnTo>
                <a:lnTo>
                  <a:pt x="1323" y="877"/>
                </a:lnTo>
                <a:lnTo>
                  <a:pt x="1328" y="892"/>
                </a:lnTo>
                <a:lnTo>
                  <a:pt x="1328" y="906"/>
                </a:lnTo>
                <a:lnTo>
                  <a:pt x="1338" y="920"/>
                </a:lnTo>
                <a:lnTo>
                  <a:pt x="1348" y="939"/>
                </a:lnTo>
                <a:lnTo>
                  <a:pt x="1348" y="958"/>
                </a:lnTo>
                <a:lnTo>
                  <a:pt x="1348" y="977"/>
                </a:lnTo>
                <a:lnTo>
                  <a:pt x="1348" y="992"/>
                </a:lnTo>
                <a:lnTo>
                  <a:pt x="1348" y="1011"/>
                </a:lnTo>
                <a:lnTo>
                  <a:pt x="1348" y="1030"/>
                </a:lnTo>
                <a:lnTo>
                  <a:pt x="1348" y="1044"/>
                </a:lnTo>
                <a:lnTo>
                  <a:pt x="1348" y="1059"/>
                </a:lnTo>
                <a:lnTo>
                  <a:pt x="1338" y="1073"/>
                </a:lnTo>
                <a:lnTo>
                  <a:pt x="1338" y="1087"/>
                </a:lnTo>
                <a:lnTo>
                  <a:pt x="1323" y="1097"/>
                </a:lnTo>
                <a:lnTo>
                  <a:pt x="1307" y="1106"/>
                </a:lnTo>
                <a:lnTo>
                  <a:pt x="1292" y="1116"/>
                </a:lnTo>
                <a:lnTo>
                  <a:pt x="1276" y="1121"/>
                </a:lnTo>
                <a:lnTo>
                  <a:pt x="1261" y="1130"/>
                </a:lnTo>
                <a:lnTo>
                  <a:pt x="1245" y="1140"/>
                </a:lnTo>
                <a:lnTo>
                  <a:pt x="1230" y="1149"/>
                </a:lnTo>
                <a:lnTo>
                  <a:pt x="1214" y="1154"/>
                </a:lnTo>
                <a:lnTo>
                  <a:pt x="1199" y="1163"/>
                </a:lnTo>
                <a:lnTo>
                  <a:pt x="1183" y="1173"/>
                </a:lnTo>
                <a:lnTo>
                  <a:pt x="1168" y="1178"/>
                </a:lnTo>
                <a:lnTo>
                  <a:pt x="1152" y="1187"/>
                </a:lnTo>
                <a:lnTo>
                  <a:pt x="1137" y="1192"/>
                </a:lnTo>
                <a:lnTo>
                  <a:pt x="1121" y="1192"/>
                </a:lnTo>
                <a:lnTo>
                  <a:pt x="1106" y="1197"/>
                </a:lnTo>
                <a:lnTo>
                  <a:pt x="1090" y="1202"/>
                </a:lnTo>
                <a:lnTo>
                  <a:pt x="1075" y="1206"/>
                </a:lnTo>
                <a:lnTo>
                  <a:pt x="1059" y="1211"/>
                </a:lnTo>
                <a:lnTo>
                  <a:pt x="1038" y="1211"/>
                </a:lnTo>
                <a:lnTo>
                  <a:pt x="1018" y="1221"/>
                </a:lnTo>
                <a:lnTo>
                  <a:pt x="997" y="1226"/>
                </a:lnTo>
                <a:lnTo>
                  <a:pt x="982" y="1230"/>
                </a:lnTo>
                <a:lnTo>
                  <a:pt x="966" y="1240"/>
                </a:lnTo>
                <a:lnTo>
                  <a:pt x="951" y="1249"/>
                </a:lnTo>
                <a:lnTo>
                  <a:pt x="935" y="1259"/>
                </a:lnTo>
                <a:lnTo>
                  <a:pt x="920" y="1268"/>
                </a:lnTo>
                <a:lnTo>
                  <a:pt x="904" y="1278"/>
                </a:lnTo>
                <a:lnTo>
                  <a:pt x="899" y="1292"/>
                </a:lnTo>
                <a:lnTo>
                  <a:pt x="883" y="1302"/>
                </a:lnTo>
                <a:lnTo>
                  <a:pt x="873" y="1316"/>
                </a:lnTo>
                <a:lnTo>
                  <a:pt x="863" y="1330"/>
                </a:lnTo>
                <a:lnTo>
                  <a:pt x="852" y="1345"/>
                </a:lnTo>
                <a:lnTo>
                  <a:pt x="842" y="1359"/>
                </a:lnTo>
                <a:lnTo>
                  <a:pt x="826" y="1373"/>
                </a:lnTo>
                <a:lnTo>
                  <a:pt x="816" y="1388"/>
                </a:lnTo>
                <a:lnTo>
                  <a:pt x="806" y="1402"/>
                </a:lnTo>
                <a:lnTo>
                  <a:pt x="795" y="1416"/>
                </a:lnTo>
                <a:lnTo>
                  <a:pt x="790" y="1431"/>
                </a:lnTo>
                <a:lnTo>
                  <a:pt x="780" y="1445"/>
                </a:lnTo>
                <a:lnTo>
                  <a:pt x="775" y="1459"/>
                </a:lnTo>
                <a:lnTo>
                  <a:pt x="770" y="1474"/>
                </a:lnTo>
                <a:lnTo>
                  <a:pt x="764" y="1488"/>
                </a:lnTo>
                <a:lnTo>
                  <a:pt x="764" y="1502"/>
                </a:lnTo>
                <a:lnTo>
                  <a:pt x="764" y="1517"/>
                </a:lnTo>
                <a:lnTo>
                  <a:pt x="1840" y="1517"/>
                </a:lnTo>
                <a:lnTo>
                  <a:pt x="1840" y="0"/>
                </a:lnTo>
                <a:lnTo>
                  <a:pt x="0" y="0"/>
                </a:lnTo>
                <a:lnTo>
                  <a:pt x="0" y="257"/>
                </a:lnTo>
              </a:path>
            </a:pathLst>
          </a:custGeom>
          <a:solidFill>
            <a:srgbClr val="99CCFF">
              <a:alpha val="50000"/>
            </a:srgbClr>
          </a:solidFill>
          <a:ln w="12700" cap="rnd" cmpd="sng">
            <a:solidFill>
              <a:schemeClr val="hlink"/>
            </a:solidFill>
            <a:prstDash val="solid"/>
            <a:round/>
            <a:headEnd/>
            <a:tailEnd/>
          </a:ln>
          <a:effectLst/>
        </p:spPr>
        <p:txBody>
          <a:bodyPr/>
          <a:lstStyle/>
          <a:p>
            <a:endParaRPr lang="nl-BE"/>
          </a:p>
        </p:txBody>
      </p:sp>
      <p:graphicFrame>
        <p:nvGraphicFramePr>
          <p:cNvPr id="5" name="Object 4"/>
          <p:cNvGraphicFramePr>
            <a:graphicFrameLocks/>
          </p:cNvGraphicFramePr>
          <p:nvPr/>
        </p:nvGraphicFramePr>
        <p:xfrm>
          <a:off x="2133600" y="914400"/>
          <a:ext cx="7010400" cy="3097213"/>
        </p:xfrm>
        <a:graphic>
          <a:graphicData uri="http://schemas.openxmlformats.org/presentationml/2006/ole">
            <p:oleObj spid="_x0000_s6146" name="Document" r:id="rId4" imgW="9640800" imgH="4200120" progId="Word.Document.8">
              <p:embed/>
            </p:oleObj>
          </a:graphicData>
        </a:graphic>
      </p:graphicFrame>
      <p:graphicFrame>
        <p:nvGraphicFramePr>
          <p:cNvPr id="6" name="Object 5"/>
          <p:cNvGraphicFramePr>
            <a:graphicFrameLocks noChangeAspect="1"/>
          </p:cNvGraphicFramePr>
          <p:nvPr/>
        </p:nvGraphicFramePr>
        <p:xfrm>
          <a:off x="171450" y="276225"/>
          <a:ext cx="3657600" cy="2590800"/>
        </p:xfrm>
        <a:graphic>
          <a:graphicData uri="http://schemas.openxmlformats.org/presentationml/2006/ole">
            <p:oleObj spid="_x0000_s6147" name="Paint Shop Pro Image" r:id="rId5" imgW="10000000" imgH="6634146" progId="">
              <p:embed/>
            </p:oleObj>
          </a:graphicData>
        </a:graphic>
      </p:graphicFrame>
      <p:graphicFrame>
        <p:nvGraphicFramePr>
          <p:cNvPr id="7" name="Object 6"/>
          <p:cNvGraphicFramePr>
            <a:graphicFrameLocks noChangeAspect="1"/>
          </p:cNvGraphicFramePr>
          <p:nvPr/>
        </p:nvGraphicFramePr>
        <p:xfrm>
          <a:off x="2009775" y="247650"/>
          <a:ext cx="3962400" cy="2667000"/>
        </p:xfrm>
        <a:graphic>
          <a:graphicData uri="http://schemas.openxmlformats.org/presentationml/2006/ole">
            <p:oleObj spid="_x0000_s6148" name="Worksheet" r:id="rId6" imgW="10468800" imgH="4723200" progId="">
              <p:embed/>
            </p:oleObj>
          </a:graphicData>
        </a:graphic>
      </p:graphicFrame>
      <p:graphicFrame>
        <p:nvGraphicFramePr>
          <p:cNvPr id="8" name="Object 7"/>
          <p:cNvGraphicFramePr>
            <a:graphicFrameLocks noChangeAspect="1"/>
          </p:cNvGraphicFramePr>
          <p:nvPr/>
        </p:nvGraphicFramePr>
        <p:xfrm>
          <a:off x="4800600" y="2362200"/>
          <a:ext cx="4038600" cy="2663825"/>
        </p:xfrm>
        <a:graphic>
          <a:graphicData uri="http://schemas.openxmlformats.org/presentationml/2006/ole">
            <p:oleObj spid="_x0000_s6149" name="Worksheet" r:id="rId7" imgW="5673600" imgH="4219200" progId="">
              <p:embed/>
            </p:oleObj>
          </a:graphicData>
        </a:graphic>
      </p:graphicFrame>
      <p:sp>
        <p:nvSpPr>
          <p:cNvPr id="10" name="Rectangle 9"/>
          <p:cNvSpPr>
            <a:spLocks noChangeArrowheads="1"/>
          </p:cNvSpPr>
          <p:nvPr/>
        </p:nvSpPr>
        <p:spPr bwMode="auto">
          <a:xfrm>
            <a:off x="1985963" y="6545263"/>
            <a:ext cx="1481137" cy="312737"/>
          </a:xfrm>
          <a:prstGeom prst="rect">
            <a:avLst/>
          </a:prstGeom>
          <a:noFill/>
          <a:ln w="9525">
            <a:noFill/>
            <a:miter lim="800000"/>
            <a:headEnd/>
            <a:tailEnd/>
          </a:ln>
          <a:effectLst/>
        </p:spPr>
        <p:txBody>
          <a:bodyPr wrap="none" lIns="92075" tIns="46038" rIns="92075" bIns="46038">
            <a:spAutoFit/>
          </a:bodyPr>
          <a:lstStyle/>
          <a:p>
            <a:pPr algn="l" defTabSz="762000" eaLnBrk="0" hangingPunct="0">
              <a:lnSpc>
                <a:spcPct val="90000"/>
              </a:lnSpc>
            </a:pPr>
            <a:r>
              <a:rPr lang="nl-NL" sz="1600">
                <a:solidFill>
                  <a:schemeClr val="tx1"/>
                </a:solidFill>
              </a:rPr>
              <a:t>Call frequency</a:t>
            </a:r>
            <a:endParaRPr lang="nl-NL" sz="1800">
              <a:solidFill>
                <a:schemeClr val="bg2"/>
              </a:solidFill>
              <a:latin typeface="Times New Roman" pitchFamily="18" charset="0"/>
            </a:endParaRPr>
          </a:p>
        </p:txBody>
      </p:sp>
      <p:sp>
        <p:nvSpPr>
          <p:cNvPr id="11" name="Line 10"/>
          <p:cNvSpPr>
            <a:spLocks noChangeShapeType="1"/>
          </p:cNvSpPr>
          <p:nvPr/>
        </p:nvSpPr>
        <p:spPr bwMode="auto">
          <a:xfrm>
            <a:off x="153988" y="3963988"/>
            <a:ext cx="1587" cy="2543175"/>
          </a:xfrm>
          <a:prstGeom prst="line">
            <a:avLst/>
          </a:prstGeom>
          <a:noFill/>
          <a:ln w="12700">
            <a:solidFill>
              <a:schemeClr val="tx1"/>
            </a:solidFill>
            <a:round/>
            <a:headEnd type="stealth" w="med" len="lg"/>
            <a:tailEnd type="none" w="sm" len="sm"/>
          </a:ln>
          <a:effectLst/>
        </p:spPr>
        <p:txBody>
          <a:bodyPr wrap="none" anchor="ctr"/>
          <a:lstStyle/>
          <a:p>
            <a:endParaRPr lang="nl-BE"/>
          </a:p>
        </p:txBody>
      </p:sp>
      <p:sp>
        <p:nvSpPr>
          <p:cNvPr id="12" name="Line 11"/>
          <p:cNvSpPr>
            <a:spLocks noChangeShapeType="1"/>
          </p:cNvSpPr>
          <p:nvPr/>
        </p:nvSpPr>
        <p:spPr bwMode="auto">
          <a:xfrm flipH="1">
            <a:off x="153988" y="6507163"/>
            <a:ext cx="2955925" cy="1587"/>
          </a:xfrm>
          <a:prstGeom prst="line">
            <a:avLst/>
          </a:prstGeom>
          <a:noFill/>
          <a:ln w="12700">
            <a:solidFill>
              <a:schemeClr val="tx1"/>
            </a:solidFill>
            <a:round/>
            <a:headEnd type="stealth" w="med" len="lg"/>
            <a:tailEnd type="none" w="sm" len="sm"/>
          </a:ln>
          <a:effectLst/>
        </p:spPr>
        <p:txBody>
          <a:bodyPr wrap="none" anchor="ctr"/>
          <a:lstStyle/>
          <a:p>
            <a:endParaRPr lang="nl-BE"/>
          </a:p>
        </p:txBody>
      </p:sp>
      <p:sp>
        <p:nvSpPr>
          <p:cNvPr id="13" name="Rectangle 12"/>
          <p:cNvSpPr>
            <a:spLocks noChangeArrowheads="1"/>
          </p:cNvSpPr>
          <p:nvPr/>
        </p:nvSpPr>
        <p:spPr bwMode="auto">
          <a:xfrm>
            <a:off x="0" y="3517900"/>
            <a:ext cx="2090738" cy="312738"/>
          </a:xfrm>
          <a:prstGeom prst="rect">
            <a:avLst/>
          </a:prstGeom>
          <a:noFill/>
          <a:ln w="9525">
            <a:noFill/>
            <a:miter lim="800000"/>
            <a:headEnd/>
            <a:tailEnd/>
          </a:ln>
          <a:effectLst/>
        </p:spPr>
        <p:txBody>
          <a:bodyPr wrap="none" lIns="92075" tIns="46038" rIns="92075" bIns="46038">
            <a:spAutoFit/>
          </a:bodyPr>
          <a:lstStyle/>
          <a:p>
            <a:pPr algn="l" defTabSz="762000" eaLnBrk="0" hangingPunct="0">
              <a:lnSpc>
                <a:spcPct val="90000"/>
              </a:lnSpc>
            </a:pPr>
            <a:r>
              <a:rPr lang="nl-NL" sz="1600">
                <a:solidFill>
                  <a:schemeClr val="tx1"/>
                </a:solidFill>
              </a:rPr>
              <a:t>Average call duration</a:t>
            </a:r>
            <a:endParaRPr lang="nl-NL" sz="1600">
              <a:solidFill>
                <a:schemeClr val="bg2"/>
              </a:solidFill>
            </a:endParaRPr>
          </a:p>
        </p:txBody>
      </p:sp>
      <p:sp>
        <p:nvSpPr>
          <p:cNvPr id="14" name="Oval 13"/>
          <p:cNvSpPr>
            <a:spLocks noChangeArrowheads="1"/>
          </p:cNvSpPr>
          <p:nvPr/>
        </p:nvSpPr>
        <p:spPr bwMode="auto">
          <a:xfrm>
            <a:off x="441325" y="6273800"/>
            <a:ext cx="76200" cy="65088"/>
          </a:xfrm>
          <a:prstGeom prst="ellipse">
            <a:avLst/>
          </a:prstGeom>
          <a:solidFill>
            <a:schemeClr val="tx1"/>
          </a:solidFill>
          <a:ln w="12700">
            <a:solidFill>
              <a:schemeClr val="tx1"/>
            </a:solidFill>
            <a:round/>
            <a:headEnd/>
            <a:tailEnd/>
          </a:ln>
          <a:effectLst/>
        </p:spPr>
        <p:txBody>
          <a:bodyPr wrap="none" anchor="ctr"/>
          <a:lstStyle/>
          <a:p>
            <a:endParaRPr lang="nl-BE"/>
          </a:p>
        </p:txBody>
      </p:sp>
      <p:sp>
        <p:nvSpPr>
          <p:cNvPr id="15" name="Oval 14"/>
          <p:cNvSpPr>
            <a:spLocks noChangeArrowheads="1"/>
          </p:cNvSpPr>
          <p:nvPr/>
        </p:nvSpPr>
        <p:spPr bwMode="auto">
          <a:xfrm>
            <a:off x="346075" y="6035675"/>
            <a:ext cx="82550" cy="68263"/>
          </a:xfrm>
          <a:prstGeom prst="ellipse">
            <a:avLst/>
          </a:prstGeom>
          <a:solidFill>
            <a:schemeClr val="tx1"/>
          </a:solidFill>
          <a:ln w="12700">
            <a:solidFill>
              <a:schemeClr val="tx1"/>
            </a:solidFill>
            <a:round/>
            <a:headEnd/>
            <a:tailEnd/>
          </a:ln>
          <a:effectLst/>
        </p:spPr>
        <p:txBody>
          <a:bodyPr wrap="none" anchor="ctr"/>
          <a:lstStyle/>
          <a:p>
            <a:endParaRPr lang="nl-BE"/>
          </a:p>
        </p:txBody>
      </p:sp>
      <p:sp>
        <p:nvSpPr>
          <p:cNvPr id="16" name="Oval 15"/>
          <p:cNvSpPr>
            <a:spLocks noChangeArrowheads="1"/>
          </p:cNvSpPr>
          <p:nvPr/>
        </p:nvSpPr>
        <p:spPr bwMode="auto">
          <a:xfrm>
            <a:off x="623888" y="6273800"/>
            <a:ext cx="79375" cy="65088"/>
          </a:xfrm>
          <a:prstGeom prst="ellipse">
            <a:avLst/>
          </a:prstGeom>
          <a:solidFill>
            <a:schemeClr val="tx1"/>
          </a:solidFill>
          <a:ln w="12700">
            <a:solidFill>
              <a:schemeClr val="tx1"/>
            </a:solidFill>
            <a:round/>
            <a:headEnd/>
            <a:tailEnd/>
          </a:ln>
          <a:effectLst/>
        </p:spPr>
        <p:txBody>
          <a:bodyPr wrap="none" anchor="ctr"/>
          <a:lstStyle/>
          <a:p>
            <a:endParaRPr lang="nl-BE"/>
          </a:p>
        </p:txBody>
      </p:sp>
      <p:sp>
        <p:nvSpPr>
          <p:cNvPr id="17" name="Oval 16"/>
          <p:cNvSpPr>
            <a:spLocks noChangeArrowheads="1"/>
          </p:cNvSpPr>
          <p:nvPr/>
        </p:nvSpPr>
        <p:spPr bwMode="auto">
          <a:xfrm>
            <a:off x="530225" y="6116638"/>
            <a:ext cx="80963" cy="65087"/>
          </a:xfrm>
          <a:prstGeom prst="ellipse">
            <a:avLst/>
          </a:prstGeom>
          <a:solidFill>
            <a:schemeClr val="tx1"/>
          </a:solidFill>
          <a:ln w="12700">
            <a:solidFill>
              <a:schemeClr val="tx1"/>
            </a:solidFill>
            <a:round/>
            <a:headEnd/>
            <a:tailEnd/>
          </a:ln>
          <a:effectLst/>
        </p:spPr>
        <p:txBody>
          <a:bodyPr wrap="none" anchor="ctr"/>
          <a:lstStyle/>
          <a:p>
            <a:endParaRPr lang="nl-BE"/>
          </a:p>
        </p:txBody>
      </p:sp>
      <p:sp>
        <p:nvSpPr>
          <p:cNvPr id="18" name="Oval 17"/>
          <p:cNvSpPr>
            <a:spLocks noChangeArrowheads="1"/>
          </p:cNvSpPr>
          <p:nvPr/>
        </p:nvSpPr>
        <p:spPr bwMode="auto">
          <a:xfrm>
            <a:off x="715963" y="6194425"/>
            <a:ext cx="80962" cy="66675"/>
          </a:xfrm>
          <a:prstGeom prst="ellipse">
            <a:avLst/>
          </a:prstGeom>
          <a:solidFill>
            <a:schemeClr val="tx1"/>
          </a:solidFill>
          <a:ln w="12700">
            <a:solidFill>
              <a:schemeClr val="tx1"/>
            </a:solidFill>
            <a:round/>
            <a:headEnd/>
            <a:tailEnd/>
          </a:ln>
          <a:effectLst/>
        </p:spPr>
        <p:txBody>
          <a:bodyPr wrap="none" anchor="ctr"/>
          <a:lstStyle/>
          <a:p>
            <a:endParaRPr lang="nl-BE"/>
          </a:p>
        </p:txBody>
      </p:sp>
      <p:sp>
        <p:nvSpPr>
          <p:cNvPr id="19" name="Oval 18"/>
          <p:cNvSpPr>
            <a:spLocks noChangeArrowheads="1"/>
          </p:cNvSpPr>
          <p:nvPr/>
        </p:nvSpPr>
        <p:spPr bwMode="auto">
          <a:xfrm>
            <a:off x="441325" y="6194425"/>
            <a:ext cx="76200" cy="66675"/>
          </a:xfrm>
          <a:prstGeom prst="ellipse">
            <a:avLst/>
          </a:prstGeom>
          <a:solidFill>
            <a:schemeClr val="tx1"/>
          </a:solidFill>
          <a:ln w="12700">
            <a:solidFill>
              <a:schemeClr val="tx1"/>
            </a:solidFill>
            <a:round/>
            <a:headEnd/>
            <a:tailEnd/>
          </a:ln>
          <a:effectLst/>
        </p:spPr>
        <p:txBody>
          <a:bodyPr wrap="none" anchor="ctr"/>
          <a:lstStyle/>
          <a:p>
            <a:endParaRPr lang="nl-BE"/>
          </a:p>
        </p:txBody>
      </p:sp>
      <p:sp>
        <p:nvSpPr>
          <p:cNvPr id="20" name="Oval 19"/>
          <p:cNvSpPr>
            <a:spLocks noChangeArrowheads="1"/>
          </p:cNvSpPr>
          <p:nvPr/>
        </p:nvSpPr>
        <p:spPr bwMode="auto">
          <a:xfrm>
            <a:off x="993775" y="6273800"/>
            <a:ext cx="77788" cy="65088"/>
          </a:xfrm>
          <a:prstGeom prst="ellipse">
            <a:avLst/>
          </a:prstGeom>
          <a:solidFill>
            <a:schemeClr val="tx1"/>
          </a:solidFill>
          <a:ln w="12700">
            <a:solidFill>
              <a:schemeClr val="tx1"/>
            </a:solidFill>
            <a:round/>
            <a:headEnd/>
            <a:tailEnd/>
          </a:ln>
          <a:effectLst/>
        </p:spPr>
        <p:txBody>
          <a:bodyPr wrap="none" anchor="ctr"/>
          <a:lstStyle/>
          <a:p>
            <a:endParaRPr lang="nl-BE"/>
          </a:p>
        </p:txBody>
      </p:sp>
      <p:sp>
        <p:nvSpPr>
          <p:cNvPr id="21" name="Oval 20"/>
          <p:cNvSpPr>
            <a:spLocks noChangeArrowheads="1"/>
          </p:cNvSpPr>
          <p:nvPr/>
        </p:nvSpPr>
        <p:spPr bwMode="auto">
          <a:xfrm>
            <a:off x="1544638" y="4765675"/>
            <a:ext cx="80962" cy="65088"/>
          </a:xfrm>
          <a:prstGeom prst="ellipse">
            <a:avLst/>
          </a:prstGeom>
          <a:solidFill>
            <a:schemeClr val="tx1"/>
          </a:solidFill>
          <a:ln w="12700">
            <a:solidFill>
              <a:schemeClr val="tx1"/>
            </a:solidFill>
            <a:round/>
            <a:headEnd/>
            <a:tailEnd/>
          </a:ln>
          <a:effectLst/>
        </p:spPr>
        <p:txBody>
          <a:bodyPr wrap="none" anchor="ctr"/>
          <a:lstStyle/>
          <a:p>
            <a:endParaRPr lang="nl-BE"/>
          </a:p>
        </p:txBody>
      </p:sp>
      <p:sp>
        <p:nvSpPr>
          <p:cNvPr id="22" name="Oval 21"/>
          <p:cNvSpPr>
            <a:spLocks noChangeArrowheads="1"/>
          </p:cNvSpPr>
          <p:nvPr/>
        </p:nvSpPr>
        <p:spPr bwMode="auto">
          <a:xfrm>
            <a:off x="255588" y="6194425"/>
            <a:ext cx="77787" cy="66675"/>
          </a:xfrm>
          <a:prstGeom prst="ellipse">
            <a:avLst/>
          </a:prstGeom>
          <a:solidFill>
            <a:schemeClr val="tx1"/>
          </a:solidFill>
          <a:ln w="12700">
            <a:solidFill>
              <a:schemeClr val="tx1"/>
            </a:solidFill>
            <a:round/>
            <a:headEnd/>
            <a:tailEnd/>
          </a:ln>
          <a:effectLst/>
        </p:spPr>
        <p:txBody>
          <a:bodyPr wrap="none" anchor="ctr"/>
          <a:lstStyle/>
          <a:p>
            <a:endParaRPr lang="nl-BE"/>
          </a:p>
        </p:txBody>
      </p:sp>
      <p:sp>
        <p:nvSpPr>
          <p:cNvPr id="23" name="Oval 22"/>
          <p:cNvSpPr>
            <a:spLocks noChangeArrowheads="1"/>
          </p:cNvSpPr>
          <p:nvPr/>
        </p:nvSpPr>
        <p:spPr bwMode="auto">
          <a:xfrm>
            <a:off x="530225" y="5954713"/>
            <a:ext cx="80963" cy="68262"/>
          </a:xfrm>
          <a:prstGeom prst="ellipse">
            <a:avLst/>
          </a:prstGeom>
          <a:solidFill>
            <a:schemeClr val="tx1"/>
          </a:solidFill>
          <a:ln w="12700">
            <a:solidFill>
              <a:schemeClr val="tx1"/>
            </a:solidFill>
            <a:round/>
            <a:headEnd/>
            <a:tailEnd/>
          </a:ln>
          <a:effectLst/>
        </p:spPr>
        <p:txBody>
          <a:bodyPr wrap="none" anchor="ctr"/>
          <a:lstStyle/>
          <a:p>
            <a:endParaRPr lang="nl-BE"/>
          </a:p>
        </p:txBody>
      </p:sp>
      <p:sp>
        <p:nvSpPr>
          <p:cNvPr id="24" name="Oval 23"/>
          <p:cNvSpPr>
            <a:spLocks noChangeArrowheads="1"/>
          </p:cNvSpPr>
          <p:nvPr/>
        </p:nvSpPr>
        <p:spPr bwMode="auto">
          <a:xfrm>
            <a:off x="715963" y="6035675"/>
            <a:ext cx="80962" cy="68263"/>
          </a:xfrm>
          <a:prstGeom prst="ellipse">
            <a:avLst/>
          </a:prstGeom>
          <a:solidFill>
            <a:schemeClr val="tx1"/>
          </a:solidFill>
          <a:ln w="12700">
            <a:solidFill>
              <a:schemeClr val="tx1"/>
            </a:solidFill>
            <a:round/>
            <a:headEnd/>
            <a:tailEnd/>
          </a:ln>
          <a:effectLst/>
        </p:spPr>
        <p:txBody>
          <a:bodyPr wrap="none" anchor="ctr"/>
          <a:lstStyle/>
          <a:p>
            <a:endParaRPr lang="nl-BE"/>
          </a:p>
        </p:txBody>
      </p:sp>
      <p:sp>
        <p:nvSpPr>
          <p:cNvPr id="25" name="Oval 24"/>
          <p:cNvSpPr>
            <a:spLocks noChangeArrowheads="1"/>
          </p:cNvSpPr>
          <p:nvPr/>
        </p:nvSpPr>
        <p:spPr bwMode="auto">
          <a:xfrm>
            <a:off x="1270000" y="6194425"/>
            <a:ext cx="77788" cy="66675"/>
          </a:xfrm>
          <a:prstGeom prst="ellipse">
            <a:avLst/>
          </a:prstGeom>
          <a:solidFill>
            <a:schemeClr val="tx1"/>
          </a:solidFill>
          <a:ln w="12700">
            <a:solidFill>
              <a:schemeClr val="tx1"/>
            </a:solidFill>
            <a:round/>
            <a:headEnd/>
            <a:tailEnd/>
          </a:ln>
          <a:effectLst/>
        </p:spPr>
        <p:txBody>
          <a:bodyPr wrap="none" anchor="ctr"/>
          <a:lstStyle/>
          <a:p>
            <a:endParaRPr lang="nl-BE"/>
          </a:p>
        </p:txBody>
      </p:sp>
      <p:sp>
        <p:nvSpPr>
          <p:cNvPr id="26" name="Oval 25"/>
          <p:cNvSpPr>
            <a:spLocks noChangeArrowheads="1"/>
          </p:cNvSpPr>
          <p:nvPr/>
        </p:nvSpPr>
        <p:spPr bwMode="auto">
          <a:xfrm>
            <a:off x="809625" y="4445000"/>
            <a:ext cx="76200" cy="66675"/>
          </a:xfrm>
          <a:prstGeom prst="ellipse">
            <a:avLst/>
          </a:prstGeom>
          <a:solidFill>
            <a:schemeClr val="tx1"/>
          </a:solidFill>
          <a:ln w="12700">
            <a:solidFill>
              <a:schemeClr val="tx1"/>
            </a:solidFill>
            <a:round/>
            <a:headEnd/>
            <a:tailEnd/>
          </a:ln>
          <a:effectLst/>
        </p:spPr>
        <p:txBody>
          <a:bodyPr wrap="none" anchor="ctr"/>
          <a:lstStyle/>
          <a:p>
            <a:endParaRPr lang="nl-BE"/>
          </a:p>
        </p:txBody>
      </p:sp>
      <p:sp>
        <p:nvSpPr>
          <p:cNvPr id="27" name="Oval 26"/>
          <p:cNvSpPr>
            <a:spLocks noChangeArrowheads="1"/>
          </p:cNvSpPr>
          <p:nvPr/>
        </p:nvSpPr>
        <p:spPr bwMode="auto">
          <a:xfrm>
            <a:off x="715963" y="4605338"/>
            <a:ext cx="80962" cy="65087"/>
          </a:xfrm>
          <a:prstGeom prst="ellipse">
            <a:avLst/>
          </a:prstGeom>
          <a:solidFill>
            <a:schemeClr val="tx1"/>
          </a:solidFill>
          <a:ln w="12700">
            <a:solidFill>
              <a:schemeClr val="tx1"/>
            </a:solidFill>
            <a:round/>
            <a:headEnd/>
            <a:tailEnd/>
          </a:ln>
          <a:effectLst/>
        </p:spPr>
        <p:txBody>
          <a:bodyPr wrap="none" anchor="ctr"/>
          <a:lstStyle/>
          <a:p>
            <a:endParaRPr lang="nl-BE"/>
          </a:p>
        </p:txBody>
      </p:sp>
      <p:sp>
        <p:nvSpPr>
          <p:cNvPr id="28" name="Oval 27"/>
          <p:cNvSpPr>
            <a:spLocks noChangeArrowheads="1"/>
          </p:cNvSpPr>
          <p:nvPr/>
        </p:nvSpPr>
        <p:spPr bwMode="auto">
          <a:xfrm>
            <a:off x="993775" y="4765675"/>
            <a:ext cx="77788" cy="65088"/>
          </a:xfrm>
          <a:prstGeom prst="ellipse">
            <a:avLst/>
          </a:prstGeom>
          <a:solidFill>
            <a:schemeClr val="tx1"/>
          </a:solidFill>
          <a:ln w="12700">
            <a:solidFill>
              <a:schemeClr val="tx1"/>
            </a:solidFill>
            <a:round/>
            <a:headEnd/>
            <a:tailEnd/>
          </a:ln>
          <a:effectLst/>
        </p:spPr>
        <p:txBody>
          <a:bodyPr wrap="none" anchor="ctr"/>
          <a:lstStyle/>
          <a:p>
            <a:endParaRPr lang="nl-BE"/>
          </a:p>
        </p:txBody>
      </p:sp>
      <p:sp>
        <p:nvSpPr>
          <p:cNvPr id="29" name="Oval 28"/>
          <p:cNvSpPr>
            <a:spLocks noChangeArrowheads="1"/>
          </p:cNvSpPr>
          <p:nvPr/>
        </p:nvSpPr>
        <p:spPr bwMode="auto">
          <a:xfrm>
            <a:off x="1360488" y="4524375"/>
            <a:ext cx="80962" cy="68263"/>
          </a:xfrm>
          <a:prstGeom prst="ellipse">
            <a:avLst/>
          </a:prstGeom>
          <a:solidFill>
            <a:schemeClr val="tx1"/>
          </a:solidFill>
          <a:ln w="12700">
            <a:solidFill>
              <a:schemeClr val="tx1"/>
            </a:solidFill>
            <a:round/>
            <a:headEnd/>
            <a:tailEnd/>
          </a:ln>
          <a:effectLst/>
        </p:spPr>
        <p:txBody>
          <a:bodyPr wrap="none" anchor="ctr"/>
          <a:lstStyle/>
          <a:p>
            <a:endParaRPr lang="nl-BE"/>
          </a:p>
        </p:txBody>
      </p:sp>
      <p:sp>
        <p:nvSpPr>
          <p:cNvPr id="30" name="Oval 29"/>
          <p:cNvSpPr>
            <a:spLocks noChangeArrowheads="1"/>
          </p:cNvSpPr>
          <p:nvPr/>
        </p:nvSpPr>
        <p:spPr bwMode="auto">
          <a:xfrm>
            <a:off x="1914525" y="4445000"/>
            <a:ext cx="82550" cy="66675"/>
          </a:xfrm>
          <a:prstGeom prst="ellipse">
            <a:avLst/>
          </a:prstGeom>
          <a:solidFill>
            <a:schemeClr val="tx1"/>
          </a:solidFill>
          <a:ln w="12700">
            <a:solidFill>
              <a:schemeClr val="tx1"/>
            </a:solidFill>
            <a:round/>
            <a:headEnd/>
            <a:tailEnd/>
          </a:ln>
          <a:effectLst/>
        </p:spPr>
        <p:txBody>
          <a:bodyPr wrap="none" anchor="ctr"/>
          <a:lstStyle/>
          <a:p>
            <a:endParaRPr lang="nl-BE"/>
          </a:p>
        </p:txBody>
      </p:sp>
      <p:sp>
        <p:nvSpPr>
          <p:cNvPr id="31" name="Oval 30"/>
          <p:cNvSpPr>
            <a:spLocks noChangeArrowheads="1"/>
          </p:cNvSpPr>
          <p:nvPr/>
        </p:nvSpPr>
        <p:spPr bwMode="auto">
          <a:xfrm>
            <a:off x="1824038" y="6351588"/>
            <a:ext cx="77787" cy="69850"/>
          </a:xfrm>
          <a:prstGeom prst="ellipse">
            <a:avLst/>
          </a:prstGeom>
          <a:solidFill>
            <a:schemeClr val="tx1"/>
          </a:solidFill>
          <a:ln w="12700">
            <a:solidFill>
              <a:schemeClr val="tx1"/>
            </a:solidFill>
            <a:round/>
            <a:headEnd/>
            <a:tailEnd/>
          </a:ln>
          <a:effectLst/>
        </p:spPr>
        <p:txBody>
          <a:bodyPr wrap="none" anchor="ctr"/>
          <a:lstStyle/>
          <a:p>
            <a:endParaRPr lang="nl-BE"/>
          </a:p>
        </p:txBody>
      </p:sp>
      <p:sp>
        <p:nvSpPr>
          <p:cNvPr id="32" name="Oval 31"/>
          <p:cNvSpPr>
            <a:spLocks noChangeArrowheads="1"/>
          </p:cNvSpPr>
          <p:nvPr/>
        </p:nvSpPr>
        <p:spPr bwMode="auto">
          <a:xfrm>
            <a:off x="2100263" y="6351588"/>
            <a:ext cx="79375" cy="69850"/>
          </a:xfrm>
          <a:prstGeom prst="ellipse">
            <a:avLst/>
          </a:prstGeom>
          <a:solidFill>
            <a:schemeClr val="tx1"/>
          </a:solidFill>
          <a:ln w="12700">
            <a:solidFill>
              <a:schemeClr val="tx1"/>
            </a:solidFill>
            <a:round/>
            <a:headEnd/>
            <a:tailEnd/>
          </a:ln>
          <a:effectLst/>
        </p:spPr>
        <p:txBody>
          <a:bodyPr wrap="none" anchor="ctr"/>
          <a:lstStyle/>
          <a:p>
            <a:endParaRPr lang="nl-BE"/>
          </a:p>
        </p:txBody>
      </p:sp>
      <p:sp>
        <p:nvSpPr>
          <p:cNvPr id="33" name="Oval 32"/>
          <p:cNvSpPr>
            <a:spLocks noChangeArrowheads="1"/>
          </p:cNvSpPr>
          <p:nvPr/>
        </p:nvSpPr>
        <p:spPr bwMode="auto">
          <a:xfrm>
            <a:off x="2284413" y="6273800"/>
            <a:ext cx="79375" cy="65088"/>
          </a:xfrm>
          <a:prstGeom prst="ellipse">
            <a:avLst/>
          </a:prstGeom>
          <a:solidFill>
            <a:schemeClr val="tx1"/>
          </a:solidFill>
          <a:ln w="12700">
            <a:solidFill>
              <a:schemeClr val="tx1"/>
            </a:solidFill>
            <a:round/>
            <a:headEnd/>
            <a:tailEnd/>
          </a:ln>
          <a:effectLst/>
        </p:spPr>
        <p:txBody>
          <a:bodyPr wrap="none" anchor="ctr"/>
          <a:lstStyle/>
          <a:p>
            <a:endParaRPr lang="nl-BE"/>
          </a:p>
        </p:txBody>
      </p:sp>
      <p:sp>
        <p:nvSpPr>
          <p:cNvPr id="34" name="Oval 33"/>
          <p:cNvSpPr>
            <a:spLocks noChangeArrowheads="1"/>
          </p:cNvSpPr>
          <p:nvPr/>
        </p:nvSpPr>
        <p:spPr bwMode="auto">
          <a:xfrm>
            <a:off x="2471738" y="6351588"/>
            <a:ext cx="76200" cy="69850"/>
          </a:xfrm>
          <a:prstGeom prst="ellipse">
            <a:avLst/>
          </a:prstGeom>
          <a:solidFill>
            <a:schemeClr val="tx1"/>
          </a:solidFill>
          <a:ln w="12700">
            <a:solidFill>
              <a:schemeClr val="tx1"/>
            </a:solidFill>
            <a:round/>
            <a:headEnd/>
            <a:tailEnd/>
          </a:ln>
          <a:effectLst/>
        </p:spPr>
        <p:txBody>
          <a:bodyPr wrap="none" anchor="ctr"/>
          <a:lstStyle/>
          <a:p>
            <a:endParaRPr lang="nl-BE"/>
          </a:p>
        </p:txBody>
      </p:sp>
      <p:sp>
        <p:nvSpPr>
          <p:cNvPr id="35" name="Oval 34"/>
          <p:cNvSpPr>
            <a:spLocks noChangeArrowheads="1"/>
          </p:cNvSpPr>
          <p:nvPr/>
        </p:nvSpPr>
        <p:spPr bwMode="auto">
          <a:xfrm>
            <a:off x="2560638" y="6194425"/>
            <a:ext cx="80962" cy="66675"/>
          </a:xfrm>
          <a:prstGeom prst="ellipse">
            <a:avLst/>
          </a:prstGeom>
          <a:solidFill>
            <a:schemeClr val="tx1"/>
          </a:solidFill>
          <a:ln w="12700">
            <a:solidFill>
              <a:schemeClr val="tx1"/>
            </a:solidFill>
            <a:round/>
            <a:headEnd/>
            <a:tailEnd/>
          </a:ln>
          <a:effectLst/>
        </p:spPr>
        <p:txBody>
          <a:bodyPr wrap="none" anchor="ctr"/>
          <a:lstStyle/>
          <a:p>
            <a:endParaRPr lang="nl-BE"/>
          </a:p>
        </p:txBody>
      </p:sp>
      <p:sp>
        <p:nvSpPr>
          <p:cNvPr id="36" name="Oval 35"/>
          <p:cNvSpPr>
            <a:spLocks noChangeArrowheads="1"/>
          </p:cNvSpPr>
          <p:nvPr/>
        </p:nvSpPr>
        <p:spPr bwMode="auto">
          <a:xfrm>
            <a:off x="2746375" y="6351588"/>
            <a:ext cx="77788" cy="69850"/>
          </a:xfrm>
          <a:prstGeom prst="ellipse">
            <a:avLst/>
          </a:prstGeom>
          <a:solidFill>
            <a:schemeClr val="tx1"/>
          </a:solidFill>
          <a:ln w="12700">
            <a:solidFill>
              <a:schemeClr val="tx1"/>
            </a:solidFill>
            <a:round/>
            <a:headEnd/>
            <a:tailEnd/>
          </a:ln>
          <a:effectLst/>
        </p:spPr>
        <p:txBody>
          <a:bodyPr wrap="none" anchor="ctr"/>
          <a:lstStyle/>
          <a:p>
            <a:endParaRPr lang="nl-BE"/>
          </a:p>
        </p:txBody>
      </p:sp>
      <p:sp>
        <p:nvSpPr>
          <p:cNvPr id="37" name="Oval 36"/>
          <p:cNvSpPr>
            <a:spLocks noChangeArrowheads="1"/>
          </p:cNvSpPr>
          <p:nvPr/>
        </p:nvSpPr>
        <p:spPr bwMode="auto">
          <a:xfrm>
            <a:off x="898525" y="6035675"/>
            <a:ext cx="82550" cy="68263"/>
          </a:xfrm>
          <a:prstGeom prst="ellipse">
            <a:avLst/>
          </a:prstGeom>
          <a:solidFill>
            <a:schemeClr val="tx1"/>
          </a:solidFill>
          <a:ln w="12700">
            <a:solidFill>
              <a:schemeClr val="tx1"/>
            </a:solidFill>
            <a:round/>
            <a:headEnd/>
            <a:tailEnd/>
          </a:ln>
          <a:effectLst/>
        </p:spPr>
        <p:txBody>
          <a:bodyPr wrap="none" anchor="ctr"/>
          <a:lstStyle/>
          <a:p>
            <a:endParaRPr lang="nl-BE"/>
          </a:p>
        </p:txBody>
      </p:sp>
      <p:sp>
        <p:nvSpPr>
          <p:cNvPr id="38" name="Oval 37"/>
          <p:cNvSpPr>
            <a:spLocks noChangeArrowheads="1"/>
          </p:cNvSpPr>
          <p:nvPr/>
        </p:nvSpPr>
        <p:spPr bwMode="auto">
          <a:xfrm>
            <a:off x="441325" y="5797550"/>
            <a:ext cx="76200" cy="66675"/>
          </a:xfrm>
          <a:prstGeom prst="ellipse">
            <a:avLst/>
          </a:prstGeom>
          <a:solidFill>
            <a:schemeClr val="tx1"/>
          </a:solidFill>
          <a:ln w="12700">
            <a:solidFill>
              <a:schemeClr val="tx1"/>
            </a:solidFill>
            <a:round/>
            <a:headEnd/>
            <a:tailEnd/>
          </a:ln>
          <a:effectLst/>
        </p:spPr>
        <p:txBody>
          <a:bodyPr wrap="none" anchor="ctr"/>
          <a:lstStyle/>
          <a:p>
            <a:endParaRPr lang="nl-BE"/>
          </a:p>
        </p:txBody>
      </p:sp>
      <p:sp>
        <p:nvSpPr>
          <p:cNvPr id="39" name="Oval 38"/>
          <p:cNvSpPr>
            <a:spLocks noChangeArrowheads="1"/>
          </p:cNvSpPr>
          <p:nvPr/>
        </p:nvSpPr>
        <p:spPr bwMode="auto">
          <a:xfrm>
            <a:off x="715963" y="5876925"/>
            <a:ext cx="80962" cy="65088"/>
          </a:xfrm>
          <a:prstGeom prst="ellipse">
            <a:avLst/>
          </a:prstGeom>
          <a:solidFill>
            <a:schemeClr val="tx1"/>
          </a:solidFill>
          <a:ln w="12700">
            <a:solidFill>
              <a:schemeClr val="tx1"/>
            </a:solidFill>
            <a:round/>
            <a:headEnd/>
            <a:tailEnd/>
          </a:ln>
          <a:effectLst/>
        </p:spPr>
        <p:txBody>
          <a:bodyPr wrap="none" anchor="ctr"/>
          <a:lstStyle/>
          <a:p>
            <a:endParaRPr lang="nl-BE"/>
          </a:p>
        </p:txBody>
      </p:sp>
      <p:sp>
        <p:nvSpPr>
          <p:cNvPr id="40" name="Oval 39"/>
          <p:cNvSpPr>
            <a:spLocks noChangeArrowheads="1"/>
          </p:cNvSpPr>
          <p:nvPr/>
        </p:nvSpPr>
        <p:spPr bwMode="auto">
          <a:xfrm>
            <a:off x="1454150" y="6035675"/>
            <a:ext cx="77788" cy="68263"/>
          </a:xfrm>
          <a:prstGeom prst="ellipse">
            <a:avLst/>
          </a:prstGeom>
          <a:solidFill>
            <a:schemeClr val="tx1"/>
          </a:solidFill>
          <a:ln w="12700">
            <a:solidFill>
              <a:schemeClr val="tx1"/>
            </a:solidFill>
            <a:round/>
            <a:headEnd/>
            <a:tailEnd/>
          </a:ln>
          <a:effectLst/>
        </p:spPr>
        <p:txBody>
          <a:bodyPr wrap="none" anchor="ctr"/>
          <a:lstStyle/>
          <a:p>
            <a:endParaRPr lang="nl-BE"/>
          </a:p>
        </p:txBody>
      </p:sp>
      <p:sp>
        <p:nvSpPr>
          <p:cNvPr id="41" name="Oval 40"/>
          <p:cNvSpPr>
            <a:spLocks noChangeArrowheads="1"/>
          </p:cNvSpPr>
          <p:nvPr/>
        </p:nvSpPr>
        <p:spPr bwMode="auto">
          <a:xfrm>
            <a:off x="993775" y="5640388"/>
            <a:ext cx="77788" cy="63500"/>
          </a:xfrm>
          <a:prstGeom prst="ellipse">
            <a:avLst/>
          </a:prstGeom>
          <a:solidFill>
            <a:schemeClr val="tx1"/>
          </a:solidFill>
          <a:ln w="12700">
            <a:solidFill>
              <a:schemeClr val="tx1"/>
            </a:solidFill>
            <a:round/>
            <a:headEnd/>
            <a:tailEnd/>
          </a:ln>
          <a:effectLst/>
        </p:spPr>
        <p:txBody>
          <a:bodyPr wrap="none" anchor="ctr"/>
          <a:lstStyle/>
          <a:p>
            <a:endParaRPr lang="nl-BE"/>
          </a:p>
        </p:txBody>
      </p:sp>
      <p:sp>
        <p:nvSpPr>
          <p:cNvPr id="42" name="Oval 41"/>
          <p:cNvSpPr>
            <a:spLocks noChangeArrowheads="1"/>
          </p:cNvSpPr>
          <p:nvPr/>
        </p:nvSpPr>
        <p:spPr bwMode="auto">
          <a:xfrm>
            <a:off x="1454150" y="5480050"/>
            <a:ext cx="77788" cy="66675"/>
          </a:xfrm>
          <a:prstGeom prst="ellipse">
            <a:avLst/>
          </a:prstGeom>
          <a:solidFill>
            <a:schemeClr val="tx1"/>
          </a:solidFill>
          <a:ln w="12700">
            <a:solidFill>
              <a:schemeClr val="tx1"/>
            </a:solidFill>
            <a:round/>
            <a:headEnd/>
            <a:tailEnd/>
          </a:ln>
          <a:effectLst/>
        </p:spPr>
        <p:txBody>
          <a:bodyPr wrap="none" anchor="ctr"/>
          <a:lstStyle/>
          <a:p>
            <a:endParaRPr lang="nl-BE"/>
          </a:p>
        </p:txBody>
      </p:sp>
      <p:sp>
        <p:nvSpPr>
          <p:cNvPr id="43" name="Oval 42"/>
          <p:cNvSpPr>
            <a:spLocks noChangeArrowheads="1"/>
          </p:cNvSpPr>
          <p:nvPr/>
        </p:nvSpPr>
        <p:spPr bwMode="auto">
          <a:xfrm>
            <a:off x="1360488" y="5797550"/>
            <a:ext cx="80962" cy="66675"/>
          </a:xfrm>
          <a:prstGeom prst="ellipse">
            <a:avLst/>
          </a:prstGeom>
          <a:solidFill>
            <a:schemeClr val="tx1"/>
          </a:solidFill>
          <a:ln w="12700">
            <a:solidFill>
              <a:schemeClr val="tx1"/>
            </a:solidFill>
            <a:round/>
            <a:headEnd/>
            <a:tailEnd/>
          </a:ln>
          <a:effectLst/>
        </p:spPr>
        <p:txBody>
          <a:bodyPr wrap="none" anchor="ctr"/>
          <a:lstStyle/>
          <a:p>
            <a:endParaRPr lang="nl-BE"/>
          </a:p>
        </p:txBody>
      </p:sp>
      <p:sp>
        <p:nvSpPr>
          <p:cNvPr id="44" name="Oval 43"/>
          <p:cNvSpPr>
            <a:spLocks noChangeArrowheads="1"/>
          </p:cNvSpPr>
          <p:nvPr/>
        </p:nvSpPr>
        <p:spPr bwMode="auto">
          <a:xfrm>
            <a:off x="1824038" y="5716588"/>
            <a:ext cx="77787" cy="68262"/>
          </a:xfrm>
          <a:prstGeom prst="ellipse">
            <a:avLst/>
          </a:prstGeom>
          <a:solidFill>
            <a:schemeClr val="tx1"/>
          </a:solidFill>
          <a:ln w="12700">
            <a:solidFill>
              <a:schemeClr val="tx1"/>
            </a:solidFill>
            <a:round/>
            <a:headEnd/>
            <a:tailEnd/>
          </a:ln>
          <a:effectLst/>
        </p:spPr>
        <p:txBody>
          <a:bodyPr wrap="none" anchor="ctr"/>
          <a:lstStyle/>
          <a:p>
            <a:endParaRPr lang="nl-BE"/>
          </a:p>
        </p:txBody>
      </p:sp>
      <p:sp>
        <p:nvSpPr>
          <p:cNvPr id="45" name="Oval 44"/>
          <p:cNvSpPr>
            <a:spLocks noChangeArrowheads="1"/>
          </p:cNvSpPr>
          <p:nvPr/>
        </p:nvSpPr>
        <p:spPr bwMode="auto">
          <a:xfrm>
            <a:off x="623888" y="5480050"/>
            <a:ext cx="79375" cy="66675"/>
          </a:xfrm>
          <a:prstGeom prst="ellipse">
            <a:avLst/>
          </a:prstGeom>
          <a:solidFill>
            <a:schemeClr val="tx1"/>
          </a:solidFill>
          <a:ln w="12700">
            <a:solidFill>
              <a:schemeClr val="tx1"/>
            </a:solidFill>
            <a:round/>
            <a:headEnd/>
            <a:tailEnd/>
          </a:ln>
          <a:effectLst/>
        </p:spPr>
        <p:txBody>
          <a:bodyPr wrap="none" anchor="ctr"/>
          <a:lstStyle/>
          <a:p>
            <a:endParaRPr lang="nl-BE"/>
          </a:p>
        </p:txBody>
      </p:sp>
      <p:sp>
        <p:nvSpPr>
          <p:cNvPr id="46" name="Oval 45"/>
          <p:cNvSpPr>
            <a:spLocks noChangeArrowheads="1"/>
          </p:cNvSpPr>
          <p:nvPr/>
        </p:nvSpPr>
        <p:spPr bwMode="auto">
          <a:xfrm>
            <a:off x="809625" y="6351588"/>
            <a:ext cx="76200" cy="69850"/>
          </a:xfrm>
          <a:prstGeom prst="ellipse">
            <a:avLst/>
          </a:prstGeom>
          <a:solidFill>
            <a:schemeClr val="tx1"/>
          </a:solidFill>
          <a:ln w="12700">
            <a:solidFill>
              <a:schemeClr val="tx1"/>
            </a:solidFill>
            <a:round/>
            <a:headEnd/>
            <a:tailEnd/>
          </a:ln>
          <a:effectLst/>
        </p:spPr>
        <p:txBody>
          <a:bodyPr wrap="none" anchor="ctr"/>
          <a:lstStyle/>
          <a:p>
            <a:endParaRPr lang="nl-BE"/>
          </a:p>
        </p:txBody>
      </p:sp>
      <p:sp>
        <p:nvSpPr>
          <p:cNvPr id="47" name="Oval 46"/>
          <p:cNvSpPr>
            <a:spLocks noChangeArrowheads="1"/>
          </p:cNvSpPr>
          <p:nvPr/>
        </p:nvSpPr>
        <p:spPr bwMode="auto">
          <a:xfrm>
            <a:off x="809625" y="6194425"/>
            <a:ext cx="76200" cy="66675"/>
          </a:xfrm>
          <a:prstGeom prst="ellipse">
            <a:avLst/>
          </a:prstGeom>
          <a:solidFill>
            <a:schemeClr val="tx1"/>
          </a:solidFill>
          <a:ln w="12700">
            <a:solidFill>
              <a:schemeClr val="tx1"/>
            </a:solidFill>
            <a:round/>
            <a:headEnd/>
            <a:tailEnd/>
          </a:ln>
          <a:effectLst/>
        </p:spPr>
        <p:txBody>
          <a:bodyPr wrap="none" anchor="ctr"/>
          <a:lstStyle/>
          <a:p>
            <a:endParaRPr lang="nl-BE"/>
          </a:p>
        </p:txBody>
      </p:sp>
      <p:sp>
        <p:nvSpPr>
          <p:cNvPr id="48" name="Oval 47"/>
          <p:cNvSpPr>
            <a:spLocks noChangeArrowheads="1"/>
          </p:cNvSpPr>
          <p:nvPr/>
        </p:nvSpPr>
        <p:spPr bwMode="auto">
          <a:xfrm>
            <a:off x="346075" y="5876925"/>
            <a:ext cx="82550" cy="65088"/>
          </a:xfrm>
          <a:prstGeom prst="ellipse">
            <a:avLst/>
          </a:prstGeom>
          <a:solidFill>
            <a:schemeClr val="tx1"/>
          </a:solidFill>
          <a:ln w="12700">
            <a:solidFill>
              <a:schemeClr val="tx1"/>
            </a:solidFill>
            <a:round/>
            <a:headEnd/>
            <a:tailEnd/>
          </a:ln>
          <a:effectLst/>
        </p:spPr>
        <p:txBody>
          <a:bodyPr wrap="none" anchor="ctr"/>
          <a:lstStyle/>
          <a:p>
            <a:endParaRPr lang="nl-BE"/>
          </a:p>
        </p:txBody>
      </p:sp>
      <p:sp>
        <p:nvSpPr>
          <p:cNvPr id="49" name="Oval 48"/>
          <p:cNvSpPr>
            <a:spLocks noChangeArrowheads="1"/>
          </p:cNvSpPr>
          <p:nvPr/>
        </p:nvSpPr>
        <p:spPr bwMode="auto">
          <a:xfrm>
            <a:off x="255588" y="6351588"/>
            <a:ext cx="77787" cy="69850"/>
          </a:xfrm>
          <a:prstGeom prst="ellipse">
            <a:avLst/>
          </a:prstGeom>
          <a:solidFill>
            <a:schemeClr val="tx1"/>
          </a:solidFill>
          <a:ln w="12700">
            <a:solidFill>
              <a:schemeClr val="tx1"/>
            </a:solidFill>
            <a:round/>
            <a:headEnd/>
            <a:tailEnd/>
          </a:ln>
          <a:effectLst/>
        </p:spPr>
        <p:txBody>
          <a:bodyPr wrap="none" anchor="ctr"/>
          <a:lstStyle/>
          <a:p>
            <a:endParaRPr lang="nl-BE"/>
          </a:p>
        </p:txBody>
      </p:sp>
      <p:grpSp>
        <p:nvGrpSpPr>
          <p:cNvPr id="50" name="Group 49"/>
          <p:cNvGrpSpPr>
            <a:grpSpLocks/>
          </p:cNvGrpSpPr>
          <p:nvPr/>
        </p:nvGrpSpPr>
        <p:grpSpPr bwMode="auto">
          <a:xfrm>
            <a:off x="1025525" y="4484688"/>
            <a:ext cx="109538" cy="103187"/>
            <a:chOff x="4171" y="2206"/>
            <a:chExt cx="69" cy="65"/>
          </a:xfrm>
        </p:grpSpPr>
        <p:sp>
          <p:nvSpPr>
            <p:cNvPr id="51" name="Line 50"/>
            <p:cNvSpPr>
              <a:spLocks noChangeShapeType="1"/>
            </p:cNvSpPr>
            <p:nvPr/>
          </p:nvSpPr>
          <p:spPr bwMode="auto">
            <a:xfrm flipV="1">
              <a:off x="4171" y="2206"/>
              <a:ext cx="69" cy="65"/>
            </a:xfrm>
            <a:prstGeom prst="line">
              <a:avLst/>
            </a:prstGeom>
            <a:noFill/>
            <a:ln w="50800">
              <a:solidFill>
                <a:schemeClr val="hlink"/>
              </a:solidFill>
              <a:round/>
              <a:headEnd type="none" w="sm" len="sm"/>
              <a:tailEnd type="none" w="sm" len="sm"/>
            </a:ln>
            <a:effectLst/>
          </p:spPr>
          <p:txBody>
            <a:bodyPr wrap="none" anchor="ctr"/>
            <a:lstStyle/>
            <a:p>
              <a:endParaRPr lang="nl-BE"/>
            </a:p>
          </p:txBody>
        </p:sp>
        <p:sp>
          <p:nvSpPr>
            <p:cNvPr id="52" name="Line 51"/>
            <p:cNvSpPr>
              <a:spLocks noChangeShapeType="1"/>
            </p:cNvSpPr>
            <p:nvPr/>
          </p:nvSpPr>
          <p:spPr bwMode="auto">
            <a:xfrm flipH="1" flipV="1">
              <a:off x="4171" y="2206"/>
              <a:ext cx="69" cy="65"/>
            </a:xfrm>
            <a:prstGeom prst="line">
              <a:avLst/>
            </a:prstGeom>
            <a:noFill/>
            <a:ln w="50800">
              <a:solidFill>
                <a:schemeClr val="hlink"/>
              </a:solidFill>
              <a:round/>
              <a:headEnd type="none" w="sm" len="sm"/>
              <a:tailEnd type="none" w="sm" len="sm"/>
            </a:ln>
            <a:effectLst/>
          </p:spPr>
          <p:txBody>
            <a:bodyPr wrap="none" anchor="ctr"/>
            <a:lstStyle/>
            <a:p>
              <a:endParaRPr lang="nl-BE"/>
            </a:p>
          </p:txBody>
        </p:sp>
      </p:grpSp>
      <p:grpSp>
        <p:nvGrpSpPr>
          <p:cNvPr id="53" name="Group 52"/>
          <p:cNvGrpSpPr>
            <a:grpSpLocks/>
          </p:cNvGrpSpPr>
          <p:nvPr/>
        </p:nvGrpSpPr>
        <p:grpSpPr bwMode="auto">
          <a:xfrm>
            <a:off x="663575" y="4827588"/>
            <a:ext cx="109538" cy="101600"/>
            <a:chOff x="3943" y="2422"/>
            <a:chExt cx="69" cy="64"/>
          </a:xfrm>
        </p:grpSpPr>
        <p:sp>
          <p:nvSpPr>
            <p:cNvPr id="54" name="Line 53"/>
            <p:cNvSpPr>
              <a:spLocks noChangeShapeType="1"/>
            </p:cNvSpPr>
            <p:nvPr/>
          </p:nvSpPr>
          <p:spPr bwMode="auto">
            <a:xfrm flipV="1">
              <a:off x="3943" y="2422"/>
              <a:ext cx="69" cy="64"/>
            </a:xfrm>
            <a:prstGeom prst="line">
              <a:avLst/>
            </a:prstGeom>
            <a:noFill/>
            <a:ln w="50800">
              <a:solidFill>
                <a:schemeClr val="hlink"/>
              </a:solidFill>
              <a:round/>
              <a:headEnd type="none" w="sm" len="sm"/>
              <a:tailEnd type="none" w="sm" len="sm"/>
            </a:ln>
            <a:effectLst/>
          </p:spPr>
          <p:txBody>
            <a:bodyPr wrap="none" anchor="ctr"/>
            <a:lstStyle/>
            <a:p>
              <a:endParaRPr lang="nl-BE"/>
            </a:p>
          </p:txBody>
        </p:sp>
        <p:sp>
          <p:nvSpPr>
            <p:cNvPr id="55" name="Line 54"/>
            <p:cNvSpPr>
              <a:spLocks noChangeShapeType="1"/>
            </p:cNvSpPr>
            <p:nvPr/>
          </p:nvSpPr>
          <p:spPr bwMode="auto">
            <a:xfrm flipH="1" flipV="1">
              <a:off x="3943" y="2422"/>
              <a:ext cx="69" cy="64"/>
            </a:xfrm>
            <a:prstGeom prst="line">
              <a:avLst/>
            </a:prstGeom>
            <a:noFill/>
            <a:ln w="50800">
              <a:solidFill>
                <a:schemeClr val="hlink"/>
              </a:solidFill>
              <a:round/>
              <a:headEnd type="none" w="sm" len="sm"/>
              <a:tailEnd type="none" w="sm" len="sm"/>
            </a:ln>
            <a:effectLst/>
          </p:spPr>
          <p:txBody>
            <a:bodyPr wrap="none" anchor="ctr"/>
            <a:lstStyle/>
            <a:p>
              <a:endParaRPr lang="nl-BE"/>
            </a:p>
          </p:txBody>
        </p:sp>
      </p:grpSp>
      <p:grpSp>
        <p:nvGrpSpPr>
          <p:cNvPr id="56" name="Group 55"/>
          <p:cNvGrpSpPr>
            <a:grpSpLocks/>
          </p:cNvGrpSpPr>
          <p:nvPr/>
        </p:nvGrpSpPr>
        <p:grpSpPr bwMode="auto">
          <a:xfrm>
            <a:off x="2789238" y="6092825"/>
            <a:ext cx="109537" cy="100013"/>
            <a:chOff x="5282" y="3219"/>
            <a:chExt cx="69" cy="63"/>
          </a:xfrm>
        </p:grpSpPr>
        <p:sp>
          <p:nvSpPr>
            <p:cNvPr id="57" name="Line 56"/>
            <p:cNvSpPr>
              <a:spLocks noChangeShapeType="1"/>
            </p:cNvSpPr>
            <p:nvPr/>
          </p:nvSpPr>
          <p:spPr bwMode="auto">
            <a:xfrm flipV="1">
              <a:off x="5282" y="3219"/>
              <a:ext cx="69" cy="63"/>
            </a:xfrm>
            <a:prstGeom prst="line">
              <a:avLst/>
            </a:prstGeom>
            <a:noFill/>
            <a:ln w="50800">
              <a:solidFill>
                <a:schemeClr val="hlink"/>
              </a:solidFill>
              <a:round/>
              <a:headEnd type="none" w="sm" len="sm"/>
              <a:tailEnd type="none" w="sm" len="sm"/>
            </a:ln>
            <a:effectLst/>
          </p:spPr>
          <p:txBody>
            <a:bodyPr wrap="none" anchor="ctr"/>
            <a:lstStyle/>
            <a:p>
              <a:endParaRPr lang="nl-BE"/>
            </a:p>
          </p:txBody>
        </p:sp>
        <p:sp>
          <p:nvSpPr>
            <p:cNvPr id="58" name="Line 57"/>
            <p:cNvSpPr>
              <a:spLocks noChangeShapeType="1"/>
            </p:cNvSpPr>
            <p:nvPr/>
          </p:nvSpPr>
          <p:spPr bwMode="auto">
            <a:xfrm flipH="1" flipV="1">
              <a:off x="5282" y="3219"/>
              <a:ext cx="69" cy="63"/>
            </a:xfrm>
            <a:prstGeom prst="line">
              <a:avLst/>
            </a:prstGeom>
            <a:noFill/>
            <a:ln w="50800">
              <a:solidFill>
                <a:schemeClr val="hlink"/>
              </a:solidFill>
              <a:round/>
              <a:headEnd type="none" w="sm" len="sm"/>
              <a:tailEnd type="none" w="sm" len="sm"/>
            </a:ln>
            <a:effectLst/>
          </p:spPr>
          <p:txBody>
            <a:bodyPr wrap="none" anchor="ctr"/>
            <a:lstStyle/>
            <a:p>
              <a:endParaRPr lang="nl-BE"/>
            </a:p>
          </p:txBody>
        </p:sp>
      </p:grpSp>
      <p:grpSp>
        <p:nvGrpSpPr>
          <p:cNvPr id="59" name="Group 58"/>
          <p:cNvGrpSpPr>
            <a:grpSpLocks/>
          </p:cNvGrpSpPr>
          <p:nvPr/>
        </p:nvGrpSpPr>
        <p:grpSpPr bwMode="auto">
          <a:xfrm>
            <a:off x="1870075" y="4841875"/>
            <a:ext cx="107950" cy="101600"/>
            <a:chOff x="4703" y="2431"/>
            <a:chExt cx="68" cy="64"/>
          </a:xfrm>
        </p:grpSpPr>
        <p:sp>
          <p:nvSpPr>
            <p:cNvPr id="60" name="Line 59"/>
            <p:cNvSpPr>
              <a:spLocks noChangeShapeType="1"/>
            </p:cNvSpPr>
            <p:nvPr/>
          </p:nvSpPr>
          <p:spPr bwMode="auto">
            <a:xfrm flipV="1">
              <a:off x="4703" y="2431"/>
              <a:ext cx="68" cy="64"/>
            </a:xfrm>
            <a:prstGeom prst="line">
              <a:avLst/>
            </a:prstGeom>
            <a:noFill/>
            <a:ln w="50800">
              <a:solidFill>
                <a:schemeClr val="hlink"/>
              </a:solidFill>
              <a:round/>
              <a:headEnd type="none" w="sm" len="sm"/>
              <a:tailEnd type="none" w="sm" len="sm"/>
            </a:ln>
            <a:effectLst/>
          </p:spPr>
          <p:txBody>
            <a:bodyPr wrap="none" anchor="ctr"/>
            <a:lstStyle/>
            <a:p>
              <a:endParaRPr lang="nl-BE"/>
            </a:p>
          </p:txBody>
        </p:sp>
        <p:sp>
          <p:nvSpPr>
            <p:cNvPr id="61" name="Line 60"/>
            <p:cNvSpPr>
              <a:spLocks noChangeShapeType="1"/>
            </p:cNvSpPr>
            <p:nvPr/>
          </p:nvSpPr>
          <p:spPr bwMode="auto">
            <a:xfrm flipH="1" flipV="1">
              <a:off x="4703" y="2431"/>
              <a:ext cx="68" cy="64"/>
            </a:xfrm>
            <a:prstGeom prst="line">
              <a:avLst/>
            </a:prstGeom>
            <a:noFill/>
            <a:ln w="50800">
              <a:solidFill>
                <a:schemeClr val="hlink"/>
              </a:solidFill>
              <a:round/>
              <a:headEnd type="none" w="sm" len="sm"/>
              <a:tailEnd type="none" w="sm" len="sm"/>
            </a:ln>
            <a:effectLst/>
          </p:spPr>
          <p:txBody>
            <a:bodyPr wrap="none" anchor="ctr"/>
            <a:lstStyle/>
            <a:p>
              <a:endParaRPr lang="nl-BE"/>
            </a:p>
          </p:txBody>
        </p:sp>
      </p:grpSp>
      <p:grpSp>
        <p:nvGrpSpPr>
          <p:cNvPr id="62" name="Group 61"/>
          <p:cNvGrpSpPr>
            <a:grpSpLocks/>
          </p:cNvGrpSpPr>
          <p:nvPr/>
        </p:nvGrpSpPr>
        <p:grpSpPr bwMode="auto">
          <a:xfrm>
            <a:off x="2125663" y="6135688"/>
            <a:ext cx="107950" cy="101600"/>
            <a:chOff x="4864" y="3246"/>
            <a:chExt cx="68" cy="64"/>
          </a:xfrm>
        </p:grpSpPr>
        <p:sp>
          <p:nvSpPr>
            <p:cNvPr id="63" name="Line 62"/>
            <p:cNvSpPr>
              <a:spLocks noChangeShapeType="1"/>
            </p:cNvSpPr>
            <p:nvPr/>
          </p:nvSpPr>
          <p:spPr bwMode="auto">
            <a:xfrm flipV="1">
              <a:off x="4864" y="3246"/>
              <a:ext cx="68" cy="64"/>
            </a:xfrm>
            <a:prstGeom prst="line">
              <a:avLst/>
            </a:prstGeom>
            <a:noFill/>
            <a:ln w="50800">
              <a:solidFill>
                <a:schemeClr val="hlink"/>
              </a:solidFill>
              <a:round/>
              <a:headEnd type="none" w="sm" len="sm"/>
              <a:tailEnd type="none" w="sm" len="sm"/>
            </a:ln>
            <a:effectLst/>
          </p:spPr>
          <p:txBody>
            <a:bodyPr wrap="none" anchor="ctr"/>
            <a:lstStyle/>
            <a:p>
              <a:endParaRPr lang="nl-BE"/>
            </a:p>
          </p:txBody>
        </p:sp>
        <p:sp>
          <p:nvSpPr>
            <p:cNvPr id="64" name="Line 63"/>
            <p:cNvSpPr>
              <a:spLocks noChangeShapeType="1"/>
            </p:cNvSpPr>
            <p:nvPr/>
          </p:nvSpPr>
          <p:spPr bwMode="auto">
            <a:xfrm flipH="1" flipV="1">
              <a:off x="4864" y="3246"/>
              <a:ext cx="68" cy="64"/>
            </a:xfrm>
            <a:prstGeom prst="line">
              <a:avLst/>
            </a:prstGeom>
            <a:noFill/>
            <a:ln w="50800">
              <a:solidFill>
                <a:schemeClr val="hlink"/>
              </a:solidFill>
              <a:round/>
              <a:headEnd type="none" w="sm" len="sm"/>
              <a:tailEnd type="none" w="sm" len="sm"/>
            </a:ln>
            <a:effectLst/>
          </p:spPr>
          <p:txBody>
            <a:bodyPr wrap="none" anchor="ctr"/>
            <a:lstStyle/>
            <a:p>
              <a:endParaRPr lang="nl-BE"/>
            </a:p>
          </p:txBody>
        </p:sp>
      </p:grpSp>
      <p:grpSp>
        <p:nvGrpSpPr>
          <p:cNvPr id="65" name="Group 64"/>
          <p:cNvGrpSpPr>
            <a:grpSpLocks/>
          </p:cNvGrpSpPr>
          <p:nvPr/>
        </p:nvGrpSpPr>
        <p:grpSpPr bwMode="auto">
          <a:xfrm>
            <a:off x="1549400" y="6302375"/>
            <a:ext cx="107950" cy="103188"/>
            <a:chOff x="4501" y="3351"/>
            <a:chExt cx="68" cy="65"/>
          </a:xfrm>
        </p:grpSpPr>
        <p:sp>
          <p:nvSpPr>
            <p:cNvPr id="66" name="Line 65"/>
            <p:cNvSpPr>
              <a:spLocks noChangeShapeType="1"/>
            </p:cNvSpPr>
            <p:nvPr/>
          </p:nvSpPr>
          <p:spPr bwMode="auto">
            <a:xfrm flipV="1">
              <a:off x="4501" y="3351"/>
              <a:ext cx="68" cy="65"/>
            </a:xfrm>
            <a:prstGeom prst="line">
              <a:avLst/>
            </a:prstGeom>
            <a:noFill/>
            <a:ln w="50800">
              <a:solidFill>
                <a:schemeClr val="hlink"/>
              </a:solidFill>
              <a:round/>
              <a:headEnd type="none" w="sm" len="sm"/>
              <a:tailEnd type="none" w="sm" len="sm"/>
            </a:ln>
            <a:effectLst/>
          </p:spPr>
          <p:txBody>
            <a:bodyPr wrap="none" anchor="ctr"/>
            <a:lstStyle/>
            <a:p>
              <a:endParaRPr lang="nl-BE"/>
            </a:p>
          </p:txBody>
        </p:sp>
        <p:sp>
          <p:nvSpPr>
            <p:cNvPr id="67" name="Line 66"/>
            <p:cNvSpPr>
              <a:spLocks noChangeShapeType="1"/>
            </p:cNvSpPr>
            <p:nvPr/>
          </p:nvSpPr>
          <p:spPr bwMode="auto">
            <a:xfrm flipH="1" flipV="1">
              <a:off x="4501" y="3351"/>
              <a:ext cx="68" cy="65"/>
            </a:xfrm>
            <a:prstGeom prst="line">
              <a:avLst/>
            </a:prstGeom>
            <a:noFill/>
            <a:ln w="50800">
              <a:solidFill>
                <a:schemeClr val="hlink"/>
              </a:solidFill>
              <a:round/>
              <a:headEnd type="none" w="sm" len="sm"/>
              <a:tailEnd type="none" w="sm" len="sm"/>
            </a:ln>
            <a:effectLst/>
          </p:spPr>
          <p:txBody>
            <a:bodyPr wrap="none" anchor="ctr"/>
            <a:lstStyle/>
            <a:p>
              <a:endParaRPr lang="nl-BE"/>
            </a:p>
          </p:txBody>
        </p:sp>
      </p:grpSp>
      <p:pic>
        <p:nvPicPr>
          <p:cNvPr id="68" name="Picture 67"/>
          <p:cNvPicPr>
            <a:picLocks noChangeAspect="1" noChangeArrowheads="1"/>
          </p:cNvPicPr>
          <p:nvPr/>
        </p:nvPicPr>
        <p:blipFill>
          <a:blip r:embed="rId8" cstate="print"/>
          <a:srcRect/>
          <a:stretch>
            <a:fillRect/>
          </a:stretch>
        </p:blipFill>
        <p:spPr bwMode="auto">
          <a:xfrm>
            <a:off x="3143240" y="2071678"/>
            <a:ext cx="3505200" cy="2209800"/>
          </a:xfrm>
          <a:prstGeom prst="rect">
            <a:avLst/>
          </a:prstGeom>
          <a:noFill/>
          <a:ln w="9525">
            <a:noFill/>
            <a:miter lim="800000"/>
            <a:headEnd/>
            <a:tailEnd/>
          </a:ln>
          <a:effectLst/>
        </p:spPr>
      </p:pic>
      <p:graphicFrame>
        <p:nvGraphicFramePr>
          <p:cNvPr id="69" name="Object 68"/>
          <p:cNvGraphicFramePr>
            <a:graphicFrameLocks noChangeAspect="1"/>
          </p:cNvGraphicFramePr>
          <p:nvPr/>
        </p:nvGraphicFramePr>
        <p:xfrm>
          <a:off x="5410200" y="3810000"/>
          <a:ext cx="3200400" cy="2139950"/>
        </p:xfrm>
        <a:graphic>
          <a:graphicData uri="http://schemas.openxmlformats.org/presentationml/2006/ole">
            <p:oleObj spid="_x0000_s6150" name="Worksheet" r:id="rId9" imgW="3047040" imgH="1855440" progId="Excel.Sheet.8">
              <p:embed/>
            </p:oleObj>
          </a:graphicData>
        </a:graphic>
      </p:graphicFrame>
      <p:pic>
        <p:nvPicPr>
          <p:cNvPr id="70" name="Picture 69"/>
          <p:cNvPicPr>
            <a:picLocks noChangeAspect="1" noChangeArrowheads="1"/>
          </p:cNvPicPr>
          <p:nvPr/>
        </p:nvPicPr>
        <p:blipFill>
          <a:blip r:embed="rId10"/>
          <a:srcRect/>
          <a:stretch>
            <a:fillRect/>
          </a:stretch>
        </p:blipFill>
        <p:spPr bwMode="auto">
          <a:xfrm>
            <a:off x="3733800" y="3810000"/>
            <a:ext cx="2514600" cy="1752600"/>
          </a:xfrm>
          <a:prstGeom prst="rect">
            <a:avLst/>
          </a:prstGeom>
          <a:noFill/>
          <a:ln w="9525">
            <a:noFill/>
            <a:miter lim="800000"/>
            <a:headEnd/>
            <a:tailEnd/>
          </a:ln>
          <a:effectLst/>
        </p:spPr>
      </p:pic>
      <p:grpSp>
        <p:nvGrpSpPr>
          <p:cNvPr id="76" name="Group 75"/>
          <p:cNvGrpSpPr>
            <a:grpSpLocks/>
          </p:cNvGrpSpPr>
          <p:nvPr/>
        </p:nvGrpSpPr>
        <p:grpSpPr bwMode="auto">
          <a:xfrm>
            <a:off x="6858000" y="1676400"/>
            <a:ext cx="2286000" cy="1828800"/>
            <a:chOff x="624" y="1872"/>
            <a:chExt cx="3696" cy="1776"/>
          </a:xfrm>
        </p:grpSpPr>
        <p:sp>
          <p:nvSpPr>
            <p:cNvPr id="77" name="Freeform 76"/>
            <p:cNvSpPr>
              <a:spLocks/>
            </p:cNvSpPr>
            <p:nvPr/>
          </p:nvSpPr>
          <p:spPr bwMode="auto">
            <a:xfrm>
              <a:off x="1344" y="1920"/>
              <a:ext cx="2976" cy="1728"/>
            </a:xfrm>
            <a:custGeom>
              <a:avLst/>
              <a:gdLst/>
              <a:ahLst/>
              <a:cxnLst>
                <a:cxn ang="0">
                  <a:pos x="0" y="720"/>
                </a:cxn>
                <a:cxn ang="0">
                  <a:pos x="2112" y="0"/>
                </a:cxn>
                <a:cxn ang="0">
                  <a:pos x="2976" y="96"/>
                </a:cxn>
                <a:cxn ang="0">
                  <a:pos x="1632" y="1728"/>
                </a:cxn>
                <a:cxn ang="0">
                  <a:pos x="0" y="720"/>
                </a:cxn>
              </a:cxnLst>
              <a:rect l="0" t="0" r="r" b="b"/>
              <a:pathLst>
                <a:path w="2976" h="1728">
                  <a:moveTo>
                    <a:pt x="0" y="720"/>
                  </a:moveTo>
                  <a:lnTo>
                    <a:pt x="2112" y="0"/>
                  </a:lnTo>
                  <a:lnTo>
                    <a:pt x="2976" y="96"/>
                  </a:lnTo>
                  <a:lnTo>
                    <a:pt x="1632" y="1728"/>
                  </a:lnTo>
                  <a:lnTo>
                    <a:pt x="0" y="720"/>
                  </a:lnTo>
                  <a:close/>
                </a:path>
              </a:pathLst>
            </a:custGeom>
            <a:solidFill>
              <a:srgbClr val="008000"/>
            </a:solidFill>
            <a:ln w="9525" cap="flat" cmpd="sng">
              <a:solidFill>
                <a:schemeClr val="tx1"/>
              </a:solidFill>
              <a:prstDash val="solid"/>
              <a:miter lim="800000"/>
              <a:headEnd/>
              <a:tailEnd/>
            </a:ln>
            <a:effectLst/>
          </p:spPr>
          <p:txBody>
            <a:bodyPr wrap="none" anchor="ctr"/>
            <a:lstStyle/>
            <a:p>
              <a:endParaRPr lang="nl-BE"/>
            </a:p>
          </p:txBody>
        </p:sp>
        <p:sp>
          <p:nvSpPr>
            <p:cNvPr id="78" name="Oval 77"/>
            <p:cNvSpPr>
              <a:spLocks noChangeArrowheads="1"/>
            </p:cNvSpPr>
            <p:nvPr/>
          </p:nvSpPr>
          <p:spPr bwMode="auto">
            <a:xfrm rot="111853">
              <a:off x="2928" y="2208"/>
              <a:ext cx="576" cy="288"/>
            </a:xfrm>
            <a:prstGeom prst="ellipse">
              <a:avLst/>
            </a:prstGeom>
            <a:solidFill>
              <a:srgbClr val="008000"/>
            </a:solidFill>
            <a:ln w="9525">
              <a:solidFill>
                <a:schemeClr val="tx1"/>
              </a:solidFill>
              <a:miter lim="800000"/>
              <a:headEnd/>
              <a:tailEnd/>
            </a:ln>
            <a:effectLst/>
          </p:spPr>
          <p:txBody>
            <a:bodyPr wrap="none" anchor="ctr"/>
            <a:lstStyle/>
            <a:p>
              <a:endParaRPr lang="nl-BE"/>
            </a:p>
          </p:txBody>
        </p:sp>
        <p:grpSp>
          <p:nvGrpSpPr>
            <p:cNvPr id="79" name="Group 78"/>
            <p:cNvGrpSpPr>
              <a:grpSpLocks/>
            </p:cNvGrpSpPr>
            <p:nvPr/>
          </p:nvGrpSpPr>
          <p:grpSpPr bwMode="auto">
            <a:xfrm>
              <a:off x="624" y="1872"/>
              <a:ext cx="3024" cy="1536"/>
              <a:chOff x="720" y="1824"/>
              <a:chExt cx="3024" cy="1536"/>
            </a:xfrm>
          </p:grpSpPr>
          <p:sp>
            <p:nvSpPr>
              <p:cNvPr id="87" name="Line 79"/>
              <p:cNvSpPr>
                <a:spLocks noChangeShapeType="1"/>
              </p:cNvSpPr>
              <p:nvPr/>
            </p:nvSpPr>
            <p:spPr bwMode="auto">
              <a:xfrm>
                <a:off x="720" y="1824"/>
                <a:ext cx="1104" cy="1200"/>
              </a:xfrm>
              <a:prstGeom prst="line">
                <a:avLst/>
              </a:prstGeom>
              <a:noFill/>
              <a:ln w="9525">
                <a:solidFill>
                  <a:schemeClr val="tx1"/>
                </a:solidFill>
                <a:miter lim="800000"/>
                <a:headEnd/>
                <a:tailEnd/>
              </a:ln>
              <a:effectLst/>
            </p:spPr>
            <p:txBody>
              <a:bodyPr wrap="none" anchor="ctr"/>
              <a:lstStyle/>
              <a:p>
                <a:endParaRPr lang="nl-BE"/>
              </a:p>
            </p:txBody>
          </p:sp>
          <p:sp>
            <p:nvSpPr>
              <p:cNvPr id="88" name="Line 80"/>
              <p:cNvSpPr>
                <a:spLocks noChangeShapeType="1"/>
              </p:cNvSpPr>
              <p:nvPr/>
            </p:nvSpPr>
            <p:spPr bwMode="auto">
              <a:xfrm>
                <a:off x="720" y="1824"/>
                <a:ext cx="2016" cy="288"/>
              </a:xfrm>
              <a:prstGeom prst="line">
                <a:avLst/>
              </a:prstGeom>
              <a:noFill/>
              <a:ln w="9525">
                <a:solidFill>
                  <a:schemeClr val="tx1"/>
                </a:solidFill>
                <a:miter lim="800000"/>
                <a:headEnd/>
                <a:tailEnd/>
              </a:ln>
              <a:effectLst/>
            </p:spPr>
            <p:txBody>
              <a:bodyPr wrap="none" anchor="ctr"/>
              <a:lstStyle/>
              <a:p>
                <a:endParaRPr lang="nl-BE"/>
              </a:p>
            </p:txBody>
          </p:sp>
          <p:sp>
            <p:nvSpPr>
              <p:cNvPr id="89" name="Oval 81"/>
              <p:cNvSpPr>
                <a:spLocks noChangeArrowheads="1"/>
              </p:cNvSpPr>
              <p:nvPr/>
            </p:nvSpPr>
            <p:spPr bwMode="auto">
              <a:xfrm rot="335152">
                <a:off x="1632" y="2112"/>
                <a:ext cx="2112" cy="1248"/>
              </a:xfrm>
              <a:prstGeom prst="ellipse">
                <a:avLst/>
              </a:prstGeom>
              <a:solidFill>
                <a:schemeClr val="accent1">
                  <a:alpha val="50000"/>
                </a:schemeClr>
              </a:solidFill>
              <a:ln w="9525">
                <a:solidFill>
                  <a:schemeClr val="tx1"/>
                </a:solidFill>
                <a:miter lim="800000"/>
                <a:headEnd/>
                <a:tailEnd/>
              </a:ln>
              <a:effectLst/>
            </p:spPr>
            <p:txBody>
              <a:bodyPr wrap="none" anchor="ctr"/>
              <a:lstStyle/>
              <a:p>
                <a:endParaRPr lang="nl-BE"/>
              </a:p>
            </p:txBody>
          </p:sp>
        </p:grpSp>
        <p:sp>
          <p:nvSpPr>
            <p:cNvPr id="80" name="Line 82"/>
            <p:cNvSpPr>
              <a:spLocks noChangeShapeType="1"/>
            </p:cNvSpPr>
            <p:nvPr/>
          </p:nvSpPr>
          <p:spPr bwMode="auto">
            <a:xfrm>
              <a:off x="2640" y="2208"/>
              <a:ext cx="1296" cy="288"/>
            </a:xfrm>
            <a:prstGeom prst="line">
              <a:avLst/>
            </a:prstGeom>
            <a:noFill/>
            <a:ln w="9525">
              <a:solidFill>
                <a:schemeClr val="tx1"/>
              </a:solidFill>
              <a:miter lim="800000"/>
              <a:headEnd/>
              <a:tailEnd/>
            </a:ln>
            <a:effectLst/>
          </p:spPr>
          <p:txBody>
            <a:bodyPr wrap="none" anchor="ctr"/>
            <a:lstStyle/>
            <a:p>
              <a:endParaRPr lang="nl-BE"/>
            </a:p>
          </p:txBody>
        </p:sp>
        <p:sp>
          <p:nvSpPr>
            <p:cNvPr id="81" name="Line 83"/>
            <p:cNvSpPr>
              <a:spLocks noChangeShapeType="1"/>
            </p:cNvSpPr>
            <p:nvPr/>
          </p:nvSpPr>
          <p:spPr bwMode="auto">
            <a:xfrm flipV="1">
              <a:off x="1632" y="2592"/>
              <a:ext cx="528" cy="240"/>
            </a:xfrm>
            <a:prstGeom prst="line">
              <a:avLst/>
            </a:prstGeom>
            <a:noFill/>
            <a:ln w="9525">
              <a:solidFill>
                <a:schemeClr val="tx1"/>
              </a:solidFill>
              <a:miter lim="800000"/>
              <a:headEnd/>
              <a:tailEnd/>
            </a:ln>
            <a:effectLst/>
          </p:spPr>
          <p:txBody>
            <a:bodyPr wrap="none" anchor="ctr"/>
            <a:lstStyle/>
            <a:p>
              <a:endParaRPr lang="nl-BE"/>
            </a:p>
          </p:txBody>
        </p:sp>
        <p:sp>
          <p:nvSpPr>
            <p:cNvPr id="82" name="Line 84"/>
            <p:cNvSpPr>
              <a:spLocks noChangeShapeType="1"/>
            </p:cNvSpPr>
            <p:nvPr/>
          </p:nvSpPr>
          <p:spPr bwMode="auto">
            <a:xfrm>
              <a:off x="2160" y="2592"/>
              <a:ext cx="864" cy="336"/>
            </a:xfrm>
            <a:prstGeom prst="line">
              <a:avLst/>
            </a:prstGeom>
            <a:noFill/>
            <a:ln w="9525">
              <a:solidFill>
                <a:schemeClr val="tx1"/>
              </a:solidFill>
              <a:miter lim="800000"/>
              <a:headEnd/>
              <a:tailEnd/>
            </a:ln>
            <a:effectLst/>
          </p:spPr>
          <p:txBody>
            <a:bodyPr wrap="none" anchor="ctr"/>
            <a:lstStyle/>
            <a:p>
              <a:endParaRPr lang="nl-BE"/>
            </a:p>
          </p:txBody>
        </p:sp>
        <p:sp>
          <p:nvSpPr>
            <p:cNvPr id="83" name="Line 85"/>
            <p:cNvSpPr>
              <a:spLocks noChangeShapeType="1"/>
            </p:cNvSpPr>
            <p:nvPr/>
          </p:nvSpPr>
          <p:spPr bwMode="auto">
            <a:xfrm flipH="1">
              <a:off x="2544" y="2928"/>
              <a:ext cx="480" cy="480"/>
            </a:xfrm>
            <a:prstGeom prst="line">
              <a:avLst/>
            </a:prstGeom>
            <a:noFill/>
            <a:ln w="9525">
              <a:solidFill>
                <a:schemeClr val="tx1"/>
              </a:solidFill>
              <a:miter lim="800000"/>
              <a:headEnd/>
              <a:tailEnd/>
            </a:ln>
            <a:effectLst/>
          </p:spPr>
          <p:txBody>
            <a:bodyPr wrap="none" anchor="ctr"/>
            <a:lstStyle/>
            <a:p>
              <a:endParaRPr lang="nl-BE"/>
            </a:p>
          </p:txBody>
        </p:sp>
        <p:sp>
          <p:nvSpPr>
            <p:cNvPr id="84" name="Line 86"/>
            <p:cNvSpPr>
              <a:spLocks noChangeShapeType="1"/>
            </p:cNvSpPr>
            <p:nvPr/>
          </p:nvSpPr>
          <p:spPr bwMode="auto">
            <a:xfrm flipH="1">
              <a:off x="3408" y="1920"/>
              <a:ext cx="240" cy="96"/>
            </a:xfrm>
            <a:prstGeom prst="line">
              <a:avLst/>
            </a:prstGeom>
            <a:noFill/>
            <a:ln w="9525">
              <a:solidFill>
                <a:schemeClr val="tx1"/>
              </a:solidFill>
              <a:miter lim="800000"/>
              <a:headEnd/>
              <a:tailEnd/>
            </a:ln>
            <a:effectLst/>
          </p:spPr>
          <p:txBody>
            <a:bodyPr wrap="none" anchor="ctr"/>
            <a:lstStyle/>
            <a:p>
              <a:endParaRPr lang="nl-BE"/>
            </a:p>
          </p:txBody>
        </p:sp>
        <p:sp>
          <p:nvSpPr>
            <p:cNvPr id="85" name="Line 87"/>
            <p:cNvSpPr>
              <a:spLocks noChangeShapeType="1"/>
            </p:cNvSpPr>
            <p:nvPr/>
          </p:nvSpPr>
          <p:spPr bwMode="auto">
            <a:xfrm>
              <a:off x="3408" y="2016"/>
              <a:ext cx="480" cy="96"/>
            </a:xfrm>
            <a:prstGeom prst="line">
              <a:avLst/>
            </a:prstGeom>
            <a:noFill/>
            <a:ln w="9525">
              <a:solidFill>
                <a:schemeClr val="tx1"/>
              </a:solidFill>
              <a:miter lim="800000"/>
              <a:headEnd/>
              <a:tailEnd/>
            </a:ln>
            <a:effectLst/>
          </p:spPr>
          <p:txBody>
            <a:bodyPr wrap="none" anchor="ctr"/>
            <a:lstStyle/>
            <a:p>
              <a:endParaRPr lang="nl-BE"/>
            </a:p>
          </p:txBody>
        </p:sp>
        <p:sp>
          <p:nvSpPr>
            <p:cNvPr id="86" name="Line 88"/>
            <p:cNvSpPr>
              <a:spLocks noChangeShapeType="1"/>
            </p:cNvSpPr>
            <p:nvPr/>
          </p:nvSpPr>
          <p:spPr bwMode="auto">
            <a:xfrm flipV="1">
              <a:off x="3888" y="2016"/>
              <a:ext cx="144" cy="96"/>
            </a:xfrm>
            <a:prstGeom prst="line">
              <a:avLst/>
            </a:prstGeom>
            <a:noFill/>
            <a:ln w="9525">
              <a:solidFill>
                <a:schemeClr val="tx1"/>
              </a:solidFill>
              <a:miter lim="800000"/>
              <a:headEnd/>
              <a:tailEnd/>
            </a:ln>
            <a:effectLst/>
          </p:spPr>
          <p:txBody>
            <a:bodyPr wrap="none" anchor="ctr"/>
            <a:lstStyle/>
            <a:p>
              <a:endParaRPr lang="nl-BE"/>
            </a:p>
          </p:txBody>
        </p:sp>
      </p:grpSp>
      <p:pic>
        <p:nvPicPr>
          <p:cNvPr id="90" name="Picture 89"/>
          <p:cNvPicPr>
            <a:picLocks noChangeAspect="1" noChangeArrowheads="1"/>
          </p:cNvPicPr>
          <p:nvPr/>
        </p:nvPicPr>
        <p:blipFill>
          <a:blip r:embed="rId11"/>
          <a:srcRect/>
          <a:stretch>
            <a:fillRect/>
          </a:stretch>
        </p:blipFill>
        <p:spPr bwMode="auto">
          <a:xfrm>
            <a:off x="4000496" y="5029200"/>
            <a:ext cx="3048000" cy="1828800"/>
          </a:xfrm>
          <a:prstGeom prst="rect">
            <a:avLst/>
          </a:prstGeom>
          <a:noFill/>
          <a:ln w="9525">
            <a:noFill/>
            <a:miter lim="800000"/>
            <a:headEnd/>
            <a:tailEnd/>
          </a:ln>
          <a:effectLst/>
        </p:spPr>
      </p:pic>
      <p:pic>
        <p:nvPicPr>
          <p:cNvPr id="91" name="Picture 90"/>
          <p:cNvPicPr>
            <a:picLocks noChangeAspect="1" noChangeArrowheads="1"/>
          </p:cNvPicPr>
          <p:nvPr/>
        </p:nvPicPr>
        <p:blipFill>
          <a:blip r:embed="rId12"/>
          <a:srcRect/>
          <a:stretch>
            <a:fillRect/>
          </a:stretch>
        </p:blipFill>
        <p:spPr bwMode="auto">
          <a:xfrm>
            <a:off x="2047875" y="3867150"/>
            <a:ext cx="2133600" cy="281940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0-#ppt_w/2"/>
                                          </p:val>
                                        </p:tav>
                                        <p:tav tm="100000">
                                          <p:val>
                                            <p:strVal val="#ppt_x"/>
                                          </p:val>
                                        </p:tav>
                                      </p:tavLst>
                                    </p:anim>
                                    <p:anim calcmode="lin" valueType="num">
                                      <p:cBhvr additive="base">
                                        <p:cTn id="14"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0-#ppt_w/2"/>
                                          </p:val>
                                        </p:tav>
                                        <p:tav tm="100000">
                                          <p:val>
                                            <p:strVal val="#ppt_x"/>
                                          </p:val>
                                        </p:tav>
                                      </p:tavLst>
                                    </p:anim>
                                    <p:anim calcmode="lin" valueType="num">
                                      <p:cBhvr additive="base">
                                        <p:cTn id="20"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0-#ppt_w/2"/>
                                          </p:val>
                                        </p:tav>
                                        <p:tav tm="100000">
                                          <p:val>
                                            <p:strVal val="#ppt_x"/>
                                          </p:val>
                                        </p:tav>
                                      </p:tavLst>
                                    </p:anim>
                                    <p:anim calcmode="lin" valueType="num">
                                      <p:cBhvr additive="base">
                                        <p:cTn id="26"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68"/>
                                        </p:tgtEl>
                                        <p:attrNameLst>
                                          <p:attrName>style.visibility</p:attrName>
                                        </p:attrNameLst>
                                      </p:cBhvr>
                                      <p:to>
                                        <p:strVal val="visible"/>
                                      </p:to>
                                    </p:set>
                                    <p:anim calcmode="lin" valueType="num">
                                      <p:cBhvr additive="base">
                                        <p:cTn id="31" dur="500" fill="hold"/>
                                        <p:tgtEl>
                                          <p:spTgt spid="68"/>
                                        </p:tgtEl>
                                        <p:attrNameLst>
                                          <p:attrName>ppt_x</p:attrName>
                                        </p:attrNameLst>
                                      </p:cBhvr>
                                      <p:tavLst>
                                        <p:tav tm="0">
                                          <p:val>
                                            <p:strVal val="0-#ppt_w/2"/>
                                          </p:val>
                                        </p:tav>
                                        <p:tav tm="100000">
                                          <p:val>
                                            <p:strVal val="#ppt_x"/>
                                          </p:val>
                                        </p:tav>
                                      </p:tavLst>
                                    </p:anim>
                                    <p:anim calcmode="lin" valueType="num">
                                      <p:cBhvr additive="base">
                                        <p:cTn id="32" dur="500" fill="hold"/>
                                        <p:tgtEl>
                                          <p:spTgt spid="68"/>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76"/>
                                        </p:tgtEl>
                                        <p:attrNameLst>
                                          <p:attrName>style.visibility</p:attrName>
                                        </p:attrNameLst>
                                      </p:cBhvr>
                                      <p:to>
                                        <p:strVal val="visible"/>
                                      </p:to>
                                    </p:set>
                                    <p:anim calcmode="lin" valueType="num">
                                      <p:cBhvr additive="base">
                                        <p:cTn id="37" dur="500" fill="hold"/>
                                        <p:tgtEl>
                                          <p:spTgt spid="76"/>
                                        </p:tgtEl>
                                        <p:attrNameLst>
                                          <p:attrName>ppt_x</p:attrName>
                                        </p:attrNameLst>
                                      </p:cBhvr>
                                      <p:tavLst>
                                        <p:tav tm="0">
                                          <p:val>
                                            <p:strVal val="0-#ppt_w/2"/>
                                          </p:val>
                                        </p:tav>
                                        <p:tav tm="100000">
                                          <p:val>
                                            <p:strVal val="#ppt_x"/>
                                          </p:val>
                                        </p:tav>
                                      </p:tavLst>
                                    </p:anim>
                                    <p:anim calcmode="lin" valueType="num">
                                      <p:cBhvr additive="base">
                                        <p:cTn id="38" dur="500" fill="hold"/>
                                        <p:tgtEl>
                                          <p:spTgt spid="76"/>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nodeType="clickEffect">
                                  <p:stCondLst>
                                    <p:cond delay="0"/>
                                  </p:stCondLst>
                                  <p:childTnLst>
                                    <p:set>
                                      <p:cBhvr>
                                        <p:cTn id="42" dur="1" fill="hold">
                                          <p:stCondLst>
                                            <p:cond delay="0"/>
                                          </p:stCondLst>
                                        </p:cTn>
                                        <p:tgtEl>
                                          <p:spTgt spid="69"/>
                                        </p:tgtEl>
                                        <p:attrNameLst>
                                          <p:attrName>style.visibility</p:attrName>
                                        </p:attrNameLst>
                                      </p:cBhvr>
                                      <p:to>
                                        <p:strVal val="visible"/>
                                      </p:to>
                                    </p:set>
                                    <p:anim calcmode="lin" valueType="num">
                                      <p:cBhvr additive="base">
                                        <p:cTn id="43" dur="500" fill="hold"/>
                                        <p:tgtEl>
                                          <p:spTgt spid="69"/>
                                        </p:tgtEl>
                                        <p:attrNameLst>
                                          <p:attrName>ppt_x</p:attrName>
                                        </p:attrNameLst>
                                      </p:cBhvr>
                                      <p:tavLst>
                                        <p:tav tm="0">
                                          <p:val>
                                            <p:strVal val="0-#ppt_w/2"/>
                                          </p:val>
                                        </p:tav>
                                        <p:tav tm="100000">
                                          <p:val>
                                            <p:strVal val="#ppt_x"/>
                                          </p:val>
                                        </p:tav>
                                      </p:tavLst>
                                    </p:anim>
                                    <p:anim calcmode="lin" valueType="num">
                                      <p:cBhvr additive="base">
                                        <p:cTn id="44" dur="500" fill="hold"/>
                                        <p:tgtEl>
                                          <p:spTgt spid="69"/>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nodeType="clickEffect">
                                  <p:stCondLst>
                                    <p:cond delay="0"/>
                                  </p:stCondLst>
                                  <p:childTnLst>
                                    <p:set>
                                      <p:cBhvr>
                                        <p:cTn id="48" dur="1" fill="hold">
                                          <p:stCondLst>
                                            <p:cond delay="0"/>
                                          </p:stCondLst>
                                        </p:cTn>
                                        <p:tgtEl>
                                          <p:spTgt spid="70"/>
                                        </p:tgtEl>
                                        <p:attrNameLst>
                                          <p:attrName>style.visibility</p:attrName>
                                        </p:attrNameLst>
                                      </p:cBhvr>
                                      <p:to>
                                        <p:strVal val="visible"/>
                                      </p:to>
                                    </p:set>
                                    <p:anim calcmode="lin" valueType="num">
                                      <p:cBhvr additive="base">
                                        <p:cTn id="49" dur="500" fill="hold"/>
                                        <p:tgtEl>
                                          <p:spTgt spid="70"/>
                                        </p:tgtEl>
                                        <p:attrNameLst>
                                          <p:attrName>ppt_x</p:attrName>
                                        </p:attrNameLst>
                                      </p:cBhvr>
                                      <p:tavLst>
                                        <p:tav tm="0">
                                          <p:val>
                                            <p:strVal val="0-#ppt_w/2"/>
                                          </p:val>
                                        </p:tav>
                                        <p:tav tm="100000">
                                          <p:val>
                                            <p:strVal val="#ppt_x"/>
                                          </p:val>
                                        </p:tav>
                                      </p:tavLst>
                                    </p:anim>
                                    <p:anim calcmode="lin" valueType="num">
                                      <p:cBhvr additive="base">
                                        <p:cTn id="50" dur="500" fill="hold"/>
                                        <p:tgtEl>
                                          <p:spTgt spid="70"/>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nodeType="clickEffect">
                                  <p:stCondLst>
                                    <p:cond delay="0"/>
                                  </p:stCondLst>
                                  <p:childTnLst>
                                    <p:set>
                                      <p:cBhvr>
                                        <p:cTn id="54" dur="1" fill="hold">
                                          <p:stCondLst>
                                            <p:cond delay="0"/>
                                          </p:stCondLst>
                                        </p:cTn>
                                        <p:tgtEl>
                                          <p:spTgt spid="90"/>
                                        </p:tgtEl>
                                        <p:attrNameLst>
                                          <p:attrName>style.visibility</p:attrName>
                                        </p:attrNameLst>
                                      </p:cBhvr>
                                      <p:to>
                                        <p:strVal val="visible"/>
                                      </p:to>
                                    </p:set>
                                    <p:anim calcmode="lin" valueType="num">
                                      <p:cBhvr additive="base">
                                        <p:cTn id="55" dur="500" fill="hold"/>
                                        <p:tgtEl>
                                          <p:spTgt spid="90"/>
                                        </p:tgtEl>
                                        <p:attrNameLst>
                                          <p:attrName>ppt_x</p:attrName>
                                        </p:attrNameLst>
                                      </p:cBhvr>
                                      <p:tavLst>
                                        <p:tav tm="0">
                                          <p:val>
                                            <p:strVal val="0-#ppt_w/2"/>
                                          </p:val>
                                        </p:tav>
                                        <p:tav tm="100000">
                                          <p:val>
                                            <p:strVal val="#ppt_x"/>
                                          </p:val>
                                        </p:tav>
                                      </p:tavLst>
                                    </p:anim>
                                    <p:anim calcmode="lin" valueType="num">
                                      <p:cBhvr additive="base">
                                        <p:cTn id="56" dur="500" fill="hold"/>
                                        <p:tgtEl>
                                          <p:spTgt spid="9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8D455F8-88B1-4CA2-8F5E-F3DE7513A43B}" type="slidenum">
              <a:rPr lang="nl-BE" smtClean="0"/>
              <a:pPr/>
              <a:t>24</a:t>
            </a:fld>
            <a:endParaRPr lang="nl-BE"/>
          </a:p>
        </p:txBody>
      </p:sp>
      <p:sp>
        <p:nvSpPr>
          <p:cNvPr id="3" name="Slide Number Placeholder 1"/>
          <p:cNvSpPr txBox="1">
            <a:spLocks/>
          </p:cNvSpPr>
          <p:nvPr/>
        </p:nvSpPr>
        <p:spPr>
          <a:xfrm>
            <a:off x="6553200" y="3856020"/>
            <a:ext cx="21336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D8D455F8-88B1-4CA2-8F5E-F3DE7513A43B}" type="slidenum">
              <a:rPr kumimoji="0" lang="nl-BE"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nl-BE"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Rounded Rectangle 3"/>
          <p:cNvSpPr/>
          <p:nvPr/>
        </p:nvSpPr>
        <p:spPr>
          <a:xfrm>
            <a:off x="642910" y="2714620"/>
            <a:ext cx="2786082" cy="928694"/>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Systems Biology</a:t>
            </a:r>
          </a:p>
          <a:p>
            <a:pPr algn="ctr"/>
            <a:r>
              <a:rPr lang="en-US" dirty="0" smtClean="0"/>
              <a:t>Bioinformatics </a:t>
            </a:r>
            <a:endParaRPr lang="nl-BE" dirty="0"/>
          </a:p>
        </p:txBody>
      </p:sp>
      <p:pic>
        <p:nvPicPr>
          <p:cNvPr id="5" name="Picture 4" descr="Silicos">
            <a:hlinkClick r:id="rId2"/>
          </p:cNvPr>
          <p:cNvPicPr>
            <a:picLocks noChangeAspect="1" noChangeArrowheads="1"/>
          </p:cNvPicPr>
          <p:nvPr/>
        </p:nvPicPr>
        <p:blipFill>
          <a:blip r:embed="rId3"/>
          <a:srcRect/>
          <a:stretch>
            <a:fillRect/>
          </a:stretch>
        </p:blipFill>
        <p:spPr bwMode="auto">
          <a:xfrm>
            <a:off x="6000760" y="2571744"/>
            <a:ext cx="1357322" cy="738988"/>
          </a:xfrm>
          <a:prstGeom prst="rect">
            <a:avLst/>
          </a:prstGeom>
          <a:noFill/>
        </p:spPr>
      </p:pic>
      <p:sp>
        <p:nvSpPr>
          <p:cNvPr id="6" name="Left-Right Arrow 5"/>
          <p:cNvSpPr/>
          <p:nvPr/>
        </p:nvSpPr>
        <p:spPr>
          <a:xfrm>
            <a:off x="4000496" y="2786058"/>
            <a:ext cx="1500198" cy="571504"/>
          </a:xfrm>
          <a:prstGeom prst="leftRightArrow">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nl-BE"/>
          </a:p>
        </p:txBody>
      </p:sp>
      <p:pic>
        <p:nvPicPr>
          <p:cNvPr id="7" name="Picture 11"/>
          <p:cNvPicPr>
            <a:picLocks noChangeAspect="1" noChangeArrowheads="1"/>
          </p:cNvPicPr>
          <p:nvPr/>
        </p:nvPicPr>
        <p:blipFill>
          <a:blip r:embed="rId4" cstate="print"/>
          <a:srcRect/>
          <a:stretch>
            <a:fillRect/>
          </a:stretch>
        </p:blipFill>
        <p:spPr bwMode="auto">
          <a:xfrm>
            <a:off x="6000760" y="3649641"/>
            <a:ext cx="2643206" cy="52799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8D455F8-88B1-4CA2-8F5E-F3DE7513A43B}" type="slidenum">
              <a:rPr lang="nl-BE" smtClean="0"/>
              <a:pPr/>
              <a:t>25</a:t>
            </a:fld>
            <a:endParaRPr lang="nl-BE"/>
          </a:p>
        </p:txBody>
      </p:sp>
      <p:sp>
        <p:nvSpPr>
          <p:cNvPr id="3" name="Rectangle 2"/>
          <p:cNvSpPr txBox="1">
            <a:spLocks noChangeArrowheads="1"/>
          </p:cNvSpPr>
          <p:nvPr/>
        </p:nvSpPr>
        <p:spPr>
          <a:xfrm>
            <a:off x="533400" y="1600200"/>
            <a:ext cx="4000500" cy="4648200"/>
          </a:xfrm>
          <a:prstGeom prst="rect">
            <a:avLst/>
          </a:prstGeom>
        </p:spPr>
        <p:txBody>
          <a:bodyPr/>
          <a:lstStyle/>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2000" b="1" i="0" u="none" strike="noStrike" kern="1200" cap="none" spc="0" normalizeH="0" baseline="0" noProof="0" smtClean="0">
                <a:ln>
                  <a:noFill/>
                </a:ln>
                <a:solidFill>
                  <a:srgbClr val="003366"/>
                </a:solidFill>
                <a:effectLst/>
                <a:uLnTx/>
                <a:uFillTx/>
                <a:latin typeface="+mn-lt"/>
                <a:ea typeface="+mn-ea"/>
                <a:cs typeface="+mn-cs"/>
              </a:rPr>
              <a:t>Human genome project</a:t>
            </a:r>
          </a:p>
          <a:p>
            <a:pPr marL="742950" marR="0" lvl="1" indent="-28575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1800" b="0" i="0" u="none" strike="noStrike" kern="1200" cap="none" spc="0" normalizeH="0" baseline="0" noProof="0" smtClean="0">
                <a:ln>
                  <a:noFill/>
                </a:ln>
                <a:solidFill>
                  <a:schemeClr val="tx1"/>
                </a:solidFill>
                <a:effectLst/>
                <a:uLnTx/>
                <a:uFillTx/>
                <a:latin typeface="+mn-lt"/>
                <a:ea typeface="+mn-ea"/>
                <a:cs typeface="+mn-cs"/>
              </a:rPr>
              <a:t>Initial draft: June 2000</a:t>
            </a:r>
          </a:p>
          <a:p>
            <a:pPr marL="742950" marR="0" lvl="1" indent="-28575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1800" b="0" i="0" u="none" strike="noStrike" kern="1200" cap="none" spc="0" normalizeH="0" baseline="0" noProof="0" smtClean="0">
                <a:ln>
                  <a:noFill/>
                </a:ln>
                <a:solidFill>
                  <a:schemeClr val="tx1"/>
                </a:solidFill>
                <a:effectLst/>
                <a:uLnTx/>
                <a:uFillTx/>
                <a:latin typeface="+mn-lt"/>
                <a:ea typeface="+mn-ea"/>
                <a:cs typeface="+mn-cs"/>
              </a:rPr>
              <a:t>Final draft: April 2003</a:t>
            </a:r>
          </a:p>
          <a:p>
            <a:pPr marL="742950" marR="0" lvl="1" indent="-28575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1800" b="0" i="0" u="none" strike="noStrike" kern="1200" cap="none" spc="0" normalizeH="0" baseline="0" noProof="0" smtClean="0">
                <a:ln>
                  <a:noFill/>
                </a:ln>
                <a:solidFill>
                  <a:schemeClr val="tx1"/>
                </a:solidFill>
                <a:effectLst/>
                <a:uLnTx/>
                <a:uFillTx/>
                <a:latin typeface="+mn-lt"/>
                <a:ea typeface="+mn-ea"/>
                <a:cs typeface="+mn-cs"/>
              </a:rPr>
              <a:t>13 year project</a:t>
            </a:r>
          </a:p>
          <a:p>
            <a:pPr marL="742950" marR="0" lvl="1" indent="-28575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1800" b="0" i="0" u="none" strike="noStrike" kern="1200" cap="none" spc="0" normalizeH="0" baseline="0" noProof="0" smtClean="0">
                <a:ln>
                  <a:noFill/>
                </a:ln>
                <a:solidFill>
                  <a:schemeClr val="tx1"/>
                </a:solidFill>
                <a:effectLst/>
                <a:uLnTx/>
                <a:uFillTx/>
                <a:latin typeface="+mn-lt"/>
                <a:ea typeface="+mn-ea"/>
                <a:cs typeface="+mn-cs"/>
              </a:rPr>
              <a:t>$300 million value </a:t>
            </a:r>
            <a:br>
              <a:rPr kumimoji="0" lang="en-US" sz="1800" b="0" i="0" u="none" strike="noStrike" kern="1200" cap="none" spc="0" normalizeH="0" baseline="0" noProof="0" smtClean="0">
                <a:ln>
                  <a:noFill/>
                </a:ln>
                <a:solidFill>
                  <a:schemeClr val="tx1"/>
                </a:solidFill>
                <a:effectLst/>
                <a:uLnTx/>
                <a:uFillTx/>
                <a:latin typeface="+mn-lt"/>
                <a:ea typeface="+mn-ea"/>
                <a:cs typeface="+mn-cs"/>
              </a:rPr>
            </a:br>
            <a:r>
              <a:rPr kumimoji="0" lang="en-US" sz="1800" b="0" i="0" u="none" strike="noStrike" kern="1200" cap="none" spc="0" normalizeH="0" baseline="0" noProof="0" smtClean="0">
                <a:ln>
                  <a:noFill/>
                </a:ln>
                <a:solidFill>
                  <a:schemeClr val="tx1"/>
                </a:solidFill>
                <a:effectLst/>
                <a:uLnTx/>
                <a:uFillTx/>
                <a:latin typeface="+mn-lt"/>
                <a:ea typeface="+mn-ea"/>
                <a:cs typeface="+mn-cs"/>
              </a:rPr>
              <a:t>with 2002 technology</a:t>
            </a:r>
          </a:p>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2000" b="1" i="0" u="none" strike="noStrike" kern="1200" cap="none" spc="0" normalizeH="0" baseline="0" noProof="0" smtClean="0">
                <a:ln>
                  <a:noFill/>
                </a:ln>
                <a:solidFill>
                  <a:srgbClr val="003366"/>
                </a:solidFill>
                <a:effectLst/>
                <a:uLnTx/>
                <a:uFillTx/>
                <a:latin typeface="+mn-lt"/>
                <a:ea typeface="+mn-ea"/>
                <a:cs typeface="+mn-cs"/>
              </a:rPr>
              <a:t>Personal genome</a:t>
            </a:r>
          </a:p>
          <a:p>
            <a:pPr marL="742950" marR="0" lvl="1" indent="-28575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1800" b="0" i="0" u="none" strike="noStrike" kern="1200" cap="none" spc="0" normalizeH="0" baseline="0" noProof="0" smtClean="0">
                <a:ln>
                  <a:noFill/>
                </a:ln>
                <a:solidFill>
                  <a:schemeClr val="tx1"/>
                </a:solidFill>
                <a:effectLst/>
                <a:uLnTx/>
                <a:uFillTx/>
                <a:latin typeface="+mn-lt"/>
                <a:ea typeface="+mn-ea"/>
                <a:cs typeface="+mn-cs"/>
              </a:rPr>
              <a:t>June 1, 2007</a:t>
            </a:r>
          </a:p>
          <a:p>
            <a:pPr marL="742950" marR="0" lvl="1" indent="-28575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1800" b="0" i="0" u="none" strike="noStrike" kern="1200" cap="none" spc="0" normalizeH="0" baseline="0" noProof="0" smtClean="0">
                <a:ln>
                  <a:noFill/>
                </a:ln>
                <a:solidFill>
                  <a:schemeClr val="tx1"/>
                </a:solidFill>
                <a:effectLst/>
                <a:uLnTx/>
                <a:uFillTx/>
                <a:latin typeface="+mn-lt"/>
                <a:ea typeface="+mn-ea"/>
                <a:cs typeface="+mn-cs"/>
              </a:rPr>
              <a:t>Genome of James Watson, co-discoverer of DNA double helix, is sequenced</a:t>
            </a:r>
          </a:p>
          <a:p>
            <a:pPr marL="1143000" marR="0" lvl="2" indent="-2286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1600" b="0" i="0" u="none" strike="noStrike" kern="1200" cap="none" spc="0" normalizeH="0" baseline="0" noProof="0" smtClean="0">
                <a:ln>
                  <a:noFill/>
                </a:ln>
                <a:solidFill>
                  <a:schemeClr val="tx1"/>
                </a:solidFill>
                <a:effectLst/>
                <a:uLnTx/>
                <a:uFillTx/>
                <a:latin typeface="+mn-lt"/>
                <a:ea typeface="+mn-ea"/>
                <a:cs typeface="+mn-cs"/>
              </a:rPr>
              <a:t>$1.000.000</a:t>
            </a:r>
          </a:p>
          <a:p>
            <a:pPr marL="1143000" marR="0" lvl="2" indent="-2286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1600" b="0" i="0" u="none" strike="noStrike" kern="1200" cap="none" spc="0" normalizeH="0" baseline="0" noProof="0" smtClean="0">
                <a:ln>
                  <a:noFill/>
                </a:ln>
                <a:solidFill>
                  <a:schemeClr val="tx1"/>
                </a:solidFill>
                <a:effectLst/>
                <a:uLnTx/>
                <a:uFillTx/>
                <a:latin typeface="+mn-lt"/>
                <a:ea typeface="+mn-ea"/>
                <a:cs typeface="+mn-cs"/>
              </a:rPr>
              <a:t>Two months</a:t>
            </a:r>
          </a:p>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2000" b="1" i="0" u="none" strike="noStrike" kern="1200" cap="none" spc="0" normalizeH="0" baseline="0" noProof="0" smtClean="0">
                <a:ln>
                  <a:noFill/>
                </a:ln>
                <a:solidFill>
                  <a:srgbClr val="003366"/>
                </a:solidFill>
                <a:effectLst/>
                <a:uLnTx/>
                <a:uFillTx/>
                <a:latin typeface="+mn-lt"/>
                <a:ea typeface="+mn-ea"/>
                <a:cs typeface="Arial" pitchFamily="34" charset="0"/>
              </a:rPr>
              <a:t>€1000-genome</a:t>
            </a:r>
          </a:p>
          <a:p>
            <a:pPr marL="742950" marR="0" lvl="1" indent="-28575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1800" b="0" i="0" u="none" strike="noStrike" kern="1200" cap="none" spc="0" normalizeH="0" baseline="0" noProof="0" smtClean="0">
                <a:ln>
                  <a:noFill/>
                </a:ln>
                <a:solidFill>
                  <a:schemeClr val="tx1"/>
                </a:solidFill>
                <a:effectLst/>
                <a:uLnTx/>
                <a:uFillTx/>
                <a:latin typeface="+mn-lt"/>
                <a:ea typeface="+mn-ea"/>
                <a:cs typeface="Arial" pitchFamily="34" charset="0"/>
              </a:rPr>
              <a:t>Expected 2012-2020</a:t>
            </a:r>
            <a:endParaRPr kumimoji="0" lang="nl-NL" sz="1800" b="0" i="0" u="none" strike="noStrike" kern="1200" cap="none" spc="0" normalizeH="0" baseline="0" noProof="0">
              <a:ln>
                <a:noFill/>
              </a:ln>
              <a:solidFill>
                <a:schemeClr val="tx1"/>
              </a:solidFill>
              <a:effectLst/>
              <a:uLnTx/>
              <a:uFillTx/>
              <a:latin typeface="+mn-lt"/>
              <a:ea typeface="+mn-ea"/>
              <a:cs typeface="+mn-cs"/>
            </a:endParaRPr>
          </a:p>
        </p:txBody>
      </p:sp>
      <p:graphicFrame>
        <p:nvGraphicFramePr>
          <p:cNvPr id="4" name="Object 3"/>
          <p:cNvGraphicFramePr>
            <a:graphicFrameLocks noChangeAspect="1"/>
          </p:cNvGraphicFramePr>
          <p:nvPr/>
        </p:nvGraphicFramePr>
        <p:xfrm>
          <a:off x="4714875" y="1704975"/>
          <a:ext cx="4029075" cy="2065338"/>
        </p:xfrm>
        <a:graphic>
          <a:graphicData uri="http://schemas.openxmlformats.org/presentationml/2006/ole">
            <p:oleObj spid="_x0000_s68610" name="Chart" r:id="rId3" imgW="7191375" imgH="3686175" progId="Excel.Sheet.8">
              <p:embed/>
            </p:oleObj>
          </a:graphicData>
        </a:graphic>
      </p:graphicFrame>
      <p:graphicFrame>
        <p:nvGraphicFramePr>
          <p:cNvPr id="5" name="Group 4"/>
          <p:cNvGraphicFramePr>
            <a:graphicFrameLocks/>
          </p:cNvGraphicFramePr>
          <p:nvPr/>
        </p:nvGraphicFramePr>
        <p:xfrm>
          <a:off x="4648200" y="4005263"/>
          <a:ext cx="4038600" cy="2307908"/>
        </p:xfrm>
        <a:graphic>
          <a:graphicData uri="http://schemas.openxmlformats.org/drawingml/2006/table">
            <a:tbl>
              <a:tblPr/>
              <a:tblGrid>
                <a:gridCol w="1022350"/>
                <a:gridCol w="1536700"/>
                <a:gridCol w="1479550"/>
              </a:tblGrid>
              <a:tr h="357188">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0000"/>
                        <a:buFont typeface="Wingdings" pitchFamily="2" charset="2"/>
                        <a:buNone/>
                        <a:tabLst/>
                      </a:pPr>
                      <a:r>
                        <a:rPr kumimoji="0" lang="nl-NL" sz="1000" b="0" i="0" u="none" strike="noStrike" cap="none" normalizeH="0" baseline="0" smtClean="0">
                          <a:ln>
                            <a:noFill/>
                          </a:ln>
                          <a:solidFill>
                            <a:schemeClr val="tx1"/>
                          </a:solidFill>
                          <a:effectLst/>
                          <a:latin typeface="Arial" pitchFamily="34" charset="0"/>
                          <a:cs typeface="Arial" pitchFamily="34" charset="0"/>
                        </a:rPr>
                        <a:t>Year</a:t>
                      </a:r>
                      <a:endParaRPr kumimoji="0" lang="nl-NL" sz="1800" b="0" i="0" u="none" strike="noStrike" cap="none" normalizeH="0" baseline="0" smtClean="0">
                        <a:ln>
                          <a:noFill/>
                        </a:ln>
                        <a:solidFill>
                          <a:schemeClr val="tx1"/>
                        </a:solidFill>
                        <a:effectLst/>
                        <a:latin typeface="Arial" pitchFamily="34" charset="0"/>
                      </a:endParaRPr>
                    </a:p>
                  </a:txBody>
                  <a:tcPr anchor="b" horzOverflow="overflow">
                    <a:lnL cap="flat">
                      <a:noFill/>
                    </a:lnL>
                    <a:lnR>
                      <a:noFill/>
                    </a:lnR>
                    <a:lnT cap="flat">
                      <a:noFill/>
                    </a:lnT>
                    <a:lnB>
                      <a:noFill/>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0000"/>
                        <a:buFont typeface="Wingdings" pitchFamily="2" charset="2"/>
                        <a:buNone/>
                        <a:tabLst/>
                      </a:pPr>
                      <a:r>
                        <a:rPr kumimoji="0" lang="nl-NL" sz="1000" b="0" i="0" u="none" strike="noStrike" cap="none" normalizeH="0" baseline="0" smtClean="0">
                          <a:ln>
                            <a:noFill/>
                          </a:ln>
                          <a:solidFill>
                            <a:schemeClr val="tx1"/>
                          </a:solidFill>
                          <a:effectLst/>
                          <a:latin typeface="Arial" pitchFamily="34" charset="0"/>
                          <a:cs typeface="Arial" pitchFamily="34" charset="0"/>
                        </a:rPr>
                        <a:t>Cost per base pair</a:t>
                      </a:r>
                      <a:endParaRPr kumimoji="0" lang="nl-NL" sz="1800" b="0" i="0" u="none" strike="noStrike" cap="none" normalizeH="0" baseline="0" smtClean="0">
                        <a:ln>
                          <a:noFill/>
                        </a:ln>
                        <a:solidFill>
                          <a:schemeClr val="tx1"/>
                        </a:solidFill>
                        <a:effectLst/>
                        <a:latin typeface="Arial" pitchFamily="34" charset="0"/>
                      </a:endParaRPr>
                    </a:p>
                  </a:txBody>
                  <a:tcPr anchor="b" horzOverflow="overflow">
                    <a:lnL>
                      <a:noFill/>
                    </a:lnL>
                    <a:lnR>
                      <a:noFill/>
                    </a:lnR>
                    <a:lnT cap="flat">
                      <a:noFill/>
                    </a:lnT>
                    <a:lnB>
                      <a:noFill/>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0000"/>
                        <a:buFont typeface="Wingdings" pitchFamily="2" charset="2"/>
                        <a:buNone/>
                        <a:tabLst/>
                      </a:pPr>
                      <a:r>
                        <a:rPr kumimoji="0" lang="nl-NL" sz="1000" b="0" i="0" u="none" strike="noStrike" cap="none" normalizeH="0" baseline="0" smtClean="0">
                          <a:ln>
                            <a:noFill/>
                          </a:ln>
                          <a:solidFill>
                            <a:schemeClr val="tx1"/>
                          </a:solidFill>
                          <a:effectLst/>
                          <a:latin typeface="Arial" pitchFamily="34" charset="0"/>
                          <a:cs typeface="Arial" pitchFamily="34" charset="0"/>
                        </a:rPr>
                        <a:t>Genome cost</a:t>
                      </a:r>
                      <a:endParaRPr kumimoji="0" lang="nl-NL" sz="1800" b="0" i="0" u="none" strike="noStrike" cap="none" normalizeH="0" baseline="0" smtClean="0">
                        <a:ln>
                          <a:noFill/>
                        </a:ln>
                        <a:solidFill>
                          <a:schemeClr val="tx1"/>
                        </a:solidFill>
                        <a:effectLst/>
                        <a:latin typeface="Arial" pitchFamily="34" charset="0"/>
                      </a:endParaRPr>
                    </a:p>
                  </a:txBody>
                  <a:tcPr anchor="b" horzOverflow="overflow">
                    <a:lnL>
                      <a:noFill/>
                    </a:lnL>
                    <a:lnR cap="flat">
                      <a:noFill/>
                    </a:lnR>
                    <a:lnT cap="flat">
                      <a:noFill/>
                    </a:lnT>
                    <a:lnB>
                      <a:noFill/>
                    </a:lnB>
                    <a:lnTlToBr>
                      <a:noFill/>
                    </a:lnTlToBr>
                    <a:lnBlToTr>
                      <a:noFill/>
                    </a:lnBlToTr>
                    <a:noFill/>
                  </a:tcPr>
                </a:tc>
              </a:tr>
              <a:tr h="227013">
                <a:tc>
                  <a:txBody>
                    <a:bodyPr/>
                    <a:lstStyle/>
                    <a:p>
                      <a:pPr marL="342900" marR="0" lvl="0" indent="-342900" algn="r" defTabSz="914400" rtl="0" eaLnBrk="1" fontAlgn="b" latinLnBrk="0" hangingPunct="1">
                        <a:lnSpc>
                          <a:spcPct val="100000"/>
                        </a:lnSpc>
                        <a:spcBef>
                          <a:spcPct val="0"/>
                        </a:spcBef>
                        <a:spcAft>
                          <a:spcPct val="0"/>
                        </a:spcAft>
                        <a:buClr>
                          <a:schemeClr val="bg2"/>
                        </a:buClr>
                        <a:buSzPct val="70000"/>
                        <a:buFont typeface="Wingdings" pitchFamily="2" charset="2"/>
                        <a:buNone/>
                        <a:tabLst/>
                      </a:pPr>
                      <a:r>
                        <a:rPr kumimoji="0" lang="nl-NL" sz="1000" b="0" i="0" u="none" strike="noStrike" cap="none" normalizeH="0" baseline="0" smtClean="0">
                          <a:ln>
                            <a:noFill/>
                          </a:ln>
                          <a:solidFill>
                            <a:schemeClr val="tx1"/>
                          </a:solidFill>
                          <a:effectLst/>
                          <a:latin typeface="Arial" pitchFamily="34" charset="0"/>
                          <a:cs typeface="Arial" pitchFamily="34" charset="0"/>
                        </a:rPr>
                        <a:t>1990</a:t>
                      </a:r>
                      <a:endParaRPr kumimoji="0" lang="nl-NL" sz="1800" b="0" i="0" u="none" strike="noStrike" cap="none" normalizeH="0" baseline="0" smtClean="0">
                        <a:ln>
                          <a:noFill/>
                        </a:ln>
                        <a:solidFill>
                          <a:schemeClr val="tx1"/>
                        </a:solidFill>
                        <a:effectLst/>
                        <a:latin typeface="Arial" pitchFamily="34" charset="0"/>
                      </a:endParaRPr>
                    </a:p>
                  </a:txBody>
                  <a:tcPr anchor="b" horzOverflow="overflow">
                    <a:lnL cap="flat">
                      <a:noFill/>
                    </a:lnL>
                    <a:lnR>
                      <a:noFill/>
                    </a:lnR>
                    <a:lnT>
                      <a:noFill/>
                    </a:lnT>
                    <a:lnB>
                      <a:noFill/>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bg2"/>
                        </a:buClr>
                        <a:buSzPct val="70000"/>
                        <a:buFont typeface="Wingdings" pitchFamily="2" charset="2"/>
                        <a:buNone/>
                        <a:tabLst/>
                      </a:pPr>
                      <a:r>
                        <a:rPr kumimoji="0" lang="nl-NL" sz="1000" b="0" i="0" u="none" strike="noStrike" cap="none" normalizeH="0" baseline="0" smtClean="0">
                          <a:ln>
                            <a:noFill/>
                          </a:ln>
                          <a:solidFill>
                            <a:schemeClr val="tx1"/>
                          </a:solidFill>
                          <a:effectLst/>
                          <a:latin typeface="Arial" pitchFamily="34" charset="0"/>
                          <a:cs typeface="Arial" pitchFamily="34" charset="0"/>
                        </a:rPr>
                        <a:t>10</a:t>
                      </a:r>
                      <a:endParaRPr kumimoji="0" lang="nl-NL" sz="1800" b="0" i="0" u="none" strike="noStrike" cap="none" normalizeH="0" baseline="0" smtClean="0">
                        <a:ln>
                          <a:noFill/>
                        </a:ln>
                        <a:solidFill>
                          <a:schemeClr val="tx1"/>
                        </a:solidFill>
                        <a:effectLst/>
                        <a:latin typeface="Arial" pitchFamily="34"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bg2"/>
                        </a:buClr>
                        <a:buSzPct val="70000"/>
                        <a:buFont typeface="Wingdings" pitchFamily="2" charset="2"/>
                        <a:buNone/>
                        <a:tabLst/>
                      </a:pPr>
                      <a:r>
                        <a:rPr kumimoji="0" lang="nl-NL" sz="1000" b="0" i="0" u="none" strike="noStrike" cap="none" normalizeH="0" baseline="0" smtClean="0">
                          <a:ln>
                            <a:noFill/>
                          </a:ln>
                          <a:solidFill>
                            <a:schemeClr val="tx1"/>
                          </a:solidFill>
                          <a:effectLst/>
                          <a:latin typeface="Arial" pitchFamily="34" charset="0"/>
                          <a:cs typeface="Arial" pitchFamily="34" charset="0"/>
                        </a:rPr>
                        <a:t>3E+10</a:t>
                      </a:r>
                      <a:endParaRPr kumimoji="0" lang="nl-NL" sz="1800" b="0" i="0" u="none" strike="noStrike" cap="none" normalizeH="0" baseline="0" smtClean="0">
                        <a:ln>
                          <a:noFill/>
                        </a:ln>
                        <a:solidFill>
                          <a:schemeClr val="tx1"/>
                        </a:solidFill>
                        <a:effectLst/>
                        <a:latin typeface="Arial" pitchFamily="34" charset="0"/>
                      </a:endParaRPr>
                    </a:p>
                  </a:txBody>
                  <a:tcPr anchor="b" horzOverflow="overflow">
                    <a:lnL>
                      <a:noFill/>
                    </a:lnL>
                    <a:lnR cap="flat">
                      <a:noFill/>
                    </a:lnR>
                    <a:lnT>
                      <a:noFill/>
                    </a:lnT>
                    <a:lnB>
                      <a:noFill/>
                    </a:lnB>
                    <a:lnTlToBr>
                      <a:noFill/>
                    </a:lnTlToBr>
                    <a:lnBlToTr>
                      <a:noFill/>
                    </a:lnBlToTr>
                    <a:noFill/>
                  </a:tcPr>
                </a:tc>
              </a:tr>
              <a:tr h="227013">
                <a:tc>
                  <a:txBody>
                    <a:bodyPr/>
                    <a:lstStyle/>
                    <a:p>
                      <a:pPr marL="342900" marR="0" lvl="0" indent="-342900" algn="r" defTabSz="914400" rtl="0" eaLnBrk="1" fontAlgn="b" latinLnBrk="0" hangingPunct="1">
                        <a:lnSpc>
                          <a:spcPct val="100000"/>
                        </a:lnSpc>
                        <a:spcBef>
                          <a:spcPct val="0"/>
                        </a:spcBef>
                        <a:spcAft>
                          <a:spcPct val="0"/>
                        </a:spcAft>
                        <a:buClr>
                          <a:schemeClr val="bg2"/>
                        </a:buClr>
                        <a:buSzPct val="70000"/>
                        <a:buFont typeface="Wingdings" pitchFamily="2" charset="2"/>
                        <a:buNone/>
                        <a:tabLst/>
                      </a:pPr>
                      <a:r>
                        <a:rPr kumimoji="0" lang="nl-NL" sz="1000" b="0" i="0" u="none" strike="noStrike" cap="none" normalizeH="0" baseline="0" smtClean="0">
                          <a:ln>
                            <a:noFill/>
                          </a:ln>
                          <a:solidFill>
                            <a:schemeClr val="tx1"/>
                          </a:solidFill>
                          <a:effectLst/>
                          <a:latin typeface="Arial" pitchFamily="34" charset="0"/>
                          <a:cs typeface="Arial" pitchFamily="34" charset="0"/>
                        </a:rPr>
                        <a:t>1995</a:t>
                      </a:r>
                      <a:endParaRPr kumimoji="0" lang="nl-NL" sz="1800" b="0" i="0" u="none" strike="noStrike" cap="none" normalizeH="0" baseline="0" smtClean="0">
                        <a:ln>
                          <a:noFill/>
                        </a:ln>
                        <a:solidFill>
                          <a:schemeClr val="tx1"/>
                        </a:solidFill>
                        <a:effectLst/>
                        <a:latin typeface="Arial" pitchFamily="34" charset="0"/>
                      </a:endParaRPr>
                    </a:p>
                  </a:txBody>
                  <a:tcPr anchor="b" horzOverflow="overflow">
                    <a:lnL cap="flat">
                      <a:noFill/>
                    </a:lnL>
                    <a:lnR>
                      <a:noFill/>
                    </a:lnR>
                    <a:lnT>
                      <a:noFill/>
                    </a:lnT>
                    <a:lnB>
                      <a:noFill/>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bg2"/>
                        </a:buClr>
                        <a:buSzPct val="70000"/>
                        <a:buFont typeface="Wingdings" pitchFamily="2" charset="2"/>
                        <a:buNone/>
                        <a:tabLst/>
                      </a:pPr>
                      <a:r>
                        <a:rPr kumimoji="0" lang="nl-NL" sz="1000" b="0" i="0" u="none" strike="noStrike" cap="none" normalizeH="0" baseline="0" smtClean="0">
                          <a:ln>
                            <a:noFill/>
                          </a:ln>
                          <a:solidFill>
                            <a:schemeClr val="tx1"/>
                          </a:solidFill>
                          <a:effectLst/>
                          <a:latin typeface="Arial" pitchFamily="34" charset="0"/>
                          <a:cs typeface="Arial" pitchFamily="34" charset="0"/>
                        </a:rPr>
                        <a:t>1</a:t>
                      </a:r>
                      <a:endParaRPr kumimoji="0" lang="nl-NL" sz="1800" b="0" i="0" u="none" strike="noStrike" cap="none" normalizeH="0" baseline="0" smtClean="0">
                        <a:ln>
                          <a:noFill/>
                        </a:ln>
                        <a:solidFill>
                          <a:schemeClr val="tx1"/>
                        </a:solidFill>
                        <a:effectLst/>
                        <a:latin typeface="Arial" pitchFamily="34"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bg2"/>
                        </a:buClr>
                        <a:buSzPct val="70000"/>
                        <a:buFont typeface="Wingdings" pitchFamily="2" charset="2"/>
                        <a:buNone/>
                        <a:tabLst/>
                      </a:pPr>
                      <a:r>
                        <a:rPr kumimoji="0" lang="nl-NL" sz="1000" b="0" i="0" u="none" strike="noStrike" cap="none" normalizeH="0" baseline="0" smtClean="0">
                          <a:ln>
                            <a:noFill/>
                          </a:ln>
                          <a:solidFill>
                            <a:schemeClr val="tx1"/>
                          </a:solidFill>
                          <a:effectLst/>
                          <a:latin typeface="Arial" pitchFamily="34" charset="0"/>
                          <a:cs typeface="Arial" pitchFamily="34" charset="0"/>
                        </a:rPr>
                        <a:t>3.000.000.000</a:t>
                      </a:r>
                      <a:endParaRPr kumimoji="0" lang="nl-NL" sz="1800" b="0" i="0" u="none" strike="noStrike" cap="none" normalizeH="0" baseline="0" smtClean="0">
                        <a:ln>
                          <a:noFill/>
                        </a:ln>
                        <a:solidFill>
                          <a:schemeClr val="tx1"/>
                        </a:solidFill>
                        <a:effectLst/>
                        <a:latin typeface="Arial" pitchFamily="34" charset="0"/>
                      </a:endParaRPr>
                    </a:p>
                  </a:txBody>
                  <a:tcPr anchor="b" horzOverflow="overflow">
                    <a:lnL>
                      <a:noFill/>
                    </a:lnL>
                    <a:lnR cap="flat">
                      <a:noFill/>
                    </a:lnR>
                    <a:lnT>
                      <a:noFill/>
                    </a:lnT>
                    <a:lnB>
                      <a:noFill/>
                    </a:lnB>
                    <a:lnTlToBr>
                      <a:noFill/>
                    </a:lnTlToBr>
                    <a:lnBlToTr>
                      <a:noFill/>
                    </a:lnBlToTr>
                    <a:noFill/>
                  </a:tcPr>
                </a:tc>
              </a:tr>
              <a:tr h="228600">
                <a:tc>
                  <a:txBody>
                    <a:bodyPr/>
                    <a:lstStyle/>
                    <a:p>
                      <a:pPr marL="342900" marR="0" lvl="0" indent="-342900" algn="r" defTabSz="914400" rtl="0" eaLnBrk="1" fontAlgn="b" latinLnBrk="0" hangingPunct="1">
                        <a:lnSpc>
                          <a:spcPct val="100000"/>
                        </a:lnSpc>
                        <a:spcBef>
                          <a:spcPct val="0"/>
                        </a:spcBef>
                        <a:spcAft>
                          <a:spcPct val="0"/>
                        </a:spcAft>
                        <a:buClr>
                          <a:schemeClr val="bg2"/>
                        </a:buClr>
                        <a:buSzPct val="70000"/>
                        <a:buFont typeface="Wingdings" pitchFamily="2" charset="2"/>
                        <a:buNone/>
                        <a:tabLst/>
                      </a:pPr>
                      <a:r>
                        <a:rPr kumimoji="0" lang="nl-NL" sz="1000" b="0" i="0" u="none" strike="noStrike" cap="none" normalizeH="0" baseline="0" smtClean="0">
                          <a:ln>
                            <a:noFill/>
                          </a:ln>
                          <a:solidFill>
                            <a:schemeClr val="tx1"/>
                          </a:solidFill>
                          <a:effectLst/>
                          <a:latin typeface="Arial" pitchFamily="34" charset="0"/>
                          <a:cs typeface="Arial" pitchFamily="34" charset="0"/>
                        </a:rPr>
                        <a:t>2000</a:t>
                      </a:r>
                      <a:endParaRPr kumimoji="0" lang="nl-NL" sz="1800" b="0" i="0" u="none" strike="noStrike" cap="none" normalizeH="0" baseline="0" smtClean="0">
                        <a:ln>
                          <a:noFill/>
                        </a:ln>
                        <a:solidFill>
                          <a:schemeClr val="tx1"/>
                        </a:solidFill>
                        <a:effectLst/>
                        <a:latin typeface="Arial" pitchFamily="34" charset="0"/>
                      </a:endParaRPr>
                    </a:p>
                  </a:txBody>
                  <a:tcPr anchor="b" horzOverflow="overflow">
                    <a:lnL cap="flat">
                      <a:noFill/>
                    </a:lnL>
                    <a:lnR>
                      <a:noFill/>
                    </a:lnR>
                    <a:lnT>
                      <a:noFill/>
                    </a:lnT>
                    <a:lnB>
                      <a:noFill/>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bg2"/>
                        </a:buClr>
                        <a:buSzPct val="70000"/>
                        <a:buFont typeface="Wingdings" pitchFamily="2" charset="2"/>
                        <a:buNone/>
                        <a:tabLst/>
                      </a:pPr>
                      <a:r>
                        <a:rPr kumimoji="0" lang="nl-NL" sz="1000" b="0" i="0" u="none" strike="noStrike" cap="none" normalizeH="0" baseline="0" smtClean="0">
                          <a:ln>
                            <a:noFill/>
                          </a:ln>
                          <a:solidFill>
                            <a:schemeClr val="tx1"/>
                          </a:solidFill>
                          <a:effectLst/>
                          <a:latin typeface="Arial" pitchFamily="34" charset="0"/>
                          <a:cs typeface="Arial" pitchFamily="34" charset="0"/>
                        </a:rPr>
                        <a:t>0.2</a:t>
                      </a:r>
                      <a:endParaRPr kumimoji="0" lang="nl-NL" sz="1800" b="0" i="0" u="none" strike="noStrike" cap="none" normalizeH="0" baseline="0" smtClean="0">
                        <a:ln>
                          <a:noFill/>
                        </a:ln>
                        <a:solidFill>
                          <a:schemeClr val="tx1"/>
                        </a:solidFill>
                        <a:effectLst/>
                        <a:latin typeface="Arial" pitchFamily="34"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bg2"/>
                        </a:buClr>
                        <a:buSzPct val="70000"/>
                        <a:buFont typeface="Wingdings" pitchFamily="2" charset="2"/>
                        <a:buNone/>
                        <a:tabLst/>
                      </a:pPr>
                      <a:r>
                        <a:rPr kumimoji="0" lang="nl-NL" sz="1000" b="0" i="0" u="none" strike="noStrike" cap="none" normalizeH="0" baseline="0" smtClean="0">
                          <a:ln>
                            <a:noFill/>
                          </a:ln>
                          <a:solidFill>
                            <a:schemeClr val="tx1"/>
                          </a:solidFill>
                          <a:effectLst/>
                          <a:latin typeface="Arial" pitchFamily="34" charset="0"/>
                          <a:cs typeface="Arial" pitchFamily="34" charset="0"/>
                        </a:rPr>
                        <a:t>600.000.000</a:t>
                      </a:r>
                      <a:endParaRPr kumimoji="0" lang="nl-NL" sz="1800" b="0" i="0" u="none" strike="noStrike" cap="none" normalizeH="0" baseline="0" smtClean="0">
                        <a:ln>
                          <a:noFill/>
                        </a:ln>
                        <a:solidFill>
                          <a:schemeClr val="tx1"/>
                        </a:solidFill>
                        <a:effectLst/>
                        <a:latin typeface="Arial" pitchFamily="34" charset="0"/>
                      </a:endParaRPr>
                    </a:p>
                  </a:txBody>
                  <a:tcPr anchor="b" horzOverflow="overflow">
                    <a:lnL>
                      <a:noFill/>
                    </a:lnL>
                    <a:lnR cap="flat">
                      <a:noFill/>
                    </a:lnR>
                    <a:lnT>
                      <a:noFill/>
                    </a:lnT>
                    <a:lnB>
                      <a:noFill/>
                    </a:lnB>
                    <a:lnTlToBr>
                      <a:noFill/>
                    </a:lnTlToBr>
                    <a:lnBlToTr>
                      <a:noFill/>
                    </a:lnBlToTr>
                    <a:noFill/>
                  </a:tcPr>
                </a:tc>
              </a:tr>
              <a:tr h="227013">
                <a:tc>
                  <a:txBody>
                    <a:bodyPr/>
                    <a:lstStyle/>
                    <a:p>
                      <a:pPr marL="342900" marR="0" lvl="0" indent="-342900" algn="r" defTabSz="914400" rtl="0" eaLnBrk="1" fontAlgn="b" latinLnBrk="0" hangingPunct="1">
                        <a:lnSpc>
                          <a:spcPct val="100000"/>
                        </a:lnSpc>
                        <a:spcBef>
                          <a:spcPct val="0"/>
                        </a:spcBef>
                        <a:spcAft>
                          <a:spcPct val="0"/>
                        </a:spcAft>
                        <a:buClr>
                          <a:schemeClr val="bg2"/>
                        </a:buClr>
                        <a:buSzPct val="70000"/>
                        <a:buFont typeface="Wingdings" pitchFamily="2" charset="2"/>
                        <a:buNone/>
                        <a:tabLst/>
                      </a:pPr>
                      <a:r>
                        <a:rPr kumimoji="0" lang="nl-NL" sz="1000" b="0" i="0" u="none" strike="noStrike" cap="none" normalizeH="0" baseline="0" smtClean="0">
                          <a:ln>
                            <a:noFill/>
                          </a:ln>
                          <a:solidFill>
                            <a:schemeClr val="tx1"/>
                          </a:solidFill>
                          <a:effectLst/>
                          <a:latin typeface="Arial" pitchFamily="34" charset="0"/>
                          <a:cs typeface="Arial" pitchFamily="34" charset="0"/>
                        </a:rPr>
                        <a:t>2002</a:t>
                      </a:r>
                      <a:endParaRPr kumimoji="0" lang="nl-NL" sz="1800" b="0" i="0" u="none" strike="noStrike" cap="none" normalizeH="0" baseline="0" smtClean="0">
                        <a:ln>
                          <a:noFill/>
                        </a:ln>
                        <a:solidFill>
                          <a:schemeClr val="tx1"/>
                        </a:solidFill>
                        <a:effectLst/>
                        <a:latin typeface="Arial" pitchFamily="34" charset="0"/>
                      </a:endParaRPr>
                    </a:p>
                  </a:txBody>
                  <a:tcPr anchor="b" horzOverflow="overflow">
                    <a:lnL cap="flat">
                      <a:noFill/>
                    </a:lnL>
                    <a:lnR>
                      <a:noFill/>
                    </a:lnR>
                    <a:lnT>
                      <a:noFill/>
                    </a:lnT>
                    <a:lnB>
                      <a:noFill/>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bg2"/>
                        </a:buClr>
                        <a:buSzPct val="70000"/>
                        <a:buFont typeface="Wingdings" pitchFamily="2" charset="2"/>
                        <a:buNone/>
                        <a:tabLst/>
                      </a:pPr>
                      <a:r>
                        <a:rPr kumimoji="0" lang="nl-NL" sz="1000" b="0" i="0" u="none" strike="noStrike" cap="none" normalizeH="0" baseline="0" smtClean="0">
                          <a:ln>
                            <a:noFill/>
                          </a:ln>
                          <a:solidFill>
                            <a:schemeClr val="tx1"/>
                          </a:solidFill>
                          <a:effectLst/>
                          <a:latin typeface="Arial" pitchFamily="34" charset="0"/>
                          <a:cs typeface="Arial" pitchFamily="34" charset="0"/>
                        </a:rPr>
                        <a:t>0.09</a:t>
                      </a:r>
                      <a:endParaRPr kumimoji="0" lang="nl-NL" sz="1800" b="0" i="0" u="none" strike="noStrike" cap="none" normalizeH="0" baseline="0" smtClean="0">
                        <a:ln>
                          <a:noFill/>
                        </a:ln>
                        <a:solidFill>
                          <a:schemeClr val="tx1"/>
                        </a:solidFill>
                        <a:effectLst/>
                        <a:latin typeface="Arial" pitchFamily="34"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bg2"/>
                        </a:buClr>
                        <a:buSzPct val="70000"/>
                        <a:buFont typeface="Wingdings" pitchFamily="2" charset="2"/>
                        <a:buNone/>
                        <a:tabLst/>
                      </a:pPr>
                      <a:r>
                        <a:rPr kumimoji="0" lang="nl-NL" sz="1000" b="0" i="0" u="none" strike="noStrike" cap="none" normalizeH="0" baseline="0" smtClean="0">
                          <a:ln>
                            <a:noFill/>
                          </a:ln>
                          <a:solidFill>
                            <a:schemeClr val="tx1"/>
                          </a:solidFill>
                          <a:effectLst/>
                          <a:latin typeface="Arial" pitchFamily="34" charset="0"/>
                          <a:cs typeface="Arial" pitchFamily="34" charset="0"/>
                        </a:rPr>
                        <a:t>270.000.000</a:t>
                      </a:r>
                      <a:endParaRPr kumimoji="0" lang="nl-NL" sz="1800" b="0" i="0" u="none" strike="noStrike" cap="none" normalizeH="0" baseline="0" smtClean="0">
                        <a:ln>
                          <a:noFill/>
                        </a:ln>
                        <a:solidFill>
                          <a:schemeClr val="tx1"/>
                        </a:solidFill>
                        <a:effectLst/>
                        <a:latin typeface="Arial" pitchFamily="34" charset="0"/>
                      </a:endParaRPr>
                    </a:p>
                  </a:txBody>
                  <a:tcPr anchor="b" horzOverflow="overflow">
                    <a:lnL>
                      <a:noFill/>
                    </a:lnL>
                    <a:lnR cap="flat">
                      <a:noFill/>
                    </a:lnR>
                    <a:lnT>
                      <a:noFill/>
                    </a:lnT>
                    <a:lnB>
                      <a:noFill/>
                    </a:lnB>
                    <a:lnTlToBr>
                      <a:noFill/>
                    </a:lnTlToBr>
                    <a:lnBlToTr>
                      <a:noFill/>
                    </a:lnBlToTr>
                    <a:noFill/>
                  </a:tcPr>
                </a:tc>
              </a:tr>
              <a:tr h="227013">
                <a:tc>
                  <a:txBody>
                    <a:bodyPr/>
                    <a:lstStyle/>
                    <a:p>
                      <a:pPr marL="342900" marR="0" lvl="0" indent="-342900" algn="r" defTabSz="914400" rtl="0" eaLnBrk="1" fontAlgn="b" latinLnBrk="0" hangingPunct="1">
                        <a:lnSpc>
                          <a:spcPct val="100000"/>
                        </a:lnSpc>
                        <a:spcBef>
                          <a:spcPct val="0"/>
                        </a:spcBef>
                        <a:spcAft>
                          <a:spcPct val="0"/>
                        </a:spcAft>
                        <a:buClr>
                          <a:schemeClr val="bg2"/>
                        </a:buClr>
                        <a:buSzPct val="70000"/>
                        <a:buFont typeface="Wingdings" pitchFamily="2" charset="2"/>
                        <a:buNone/>
                        <a:tabLst/>
                      </a:pPr>
                      <a:r>
                        <a:rPr kumimoji="0" lang="nl-NL" sz="1000" b="0" i="0" u="none" strike="noStrike" cap="none" normalizeH="0" baseline="0" smtClean="0">
                          <a:ln>
                            <a:noFill/>
                          </a:ln>
                          <a:solidFill>
                            <a:schemeClr val="tx1"/>
                          </a:solidFill>
                          <a:effectLst/>
                          <a:latin typeface="Arial" pitchFamily="34" charset="0"/>
                          <a:cs typeface="Arial" pitchFamily="34" charset="0"/>
                        </a:rPr>
                        <a:t>2005</a:t>
                      </a:r>
                      <a:endParaRPr kumimoji="0" lang="nl-NL" sz="1800" b="0" i="0" u="none" strike="noStrike" cap="none" normalizeH="0" baseline="0" smtClean="0">
                        <a:ln>
                          <a:noFill/>
                        </a:ln>
                        <a:solidFill>
                          <a:schemeClr val="tx1"/>
                        </a:solidFill>
                        <a:effectLst/>
                        <a:latin typeface="Arial" pitchFamily="34" charset="0"/>
                      </a:endParaRPr>
                    </a:p>
                  </a:txBody>
                  <a:tcPr anchor="b" horzOverflow="overflow">
                    <a:lnL cap="flat">
                      <a:noFill/>
                    </a:lnL>
                    <a:lnR>
                      <a:noFill/>
                    </a:lnR>
                    <a:lnT>
                      <a:noFill/>
                    </a:lnT>
                    <a:lnB>
                      <a:noFill/>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bg2"/>
                        </a:buClr>
                        <a:buSzPct val="70000"/>
                        <a:buFont typeface="Wingdings" pitchFamily="2" charset="2"/>
                        <a:buNone/>
                        <a:tabLst/>
                      </a:pPr>
                      <a:r>
                        <a:rPr kumimoji="0" lang="nl-NL" sz="1000" b="0" i="0" u="none" strike="noStrike" cap="none" normalizeH="0" baseline="0" smtClean="0">
                          <a:ln>
                            <a:noFill/>
                          </a:ln>
                          <a:solidFill>
                            <a:schemeClr val="tx1"/>
                          </a:solidFill>
                          <a:effectLst/>
                          <a:latin typeface="Arial" pitchFamily="34" charset="0"/>
                          <a:cs typeface="Arial" pitchFamily="34" charset="0"/>
                        </a:rPr>
                        <a:t>0.03</a:t>
                      </a:r>
                      <a:endParaRPr kumimoji="0" lang="nl-NL" sz="1800" b="0" i="0" u="none" strike="noStrike" cap="none" normalizeH="0" baseline="0" smtClean="0">
                        <a:ln>
                          <a:noFill/>
                        </a:ln>
                        <a:solidFill>
                          <a:schemeClr val="tx1"/>
                        </a:solidFill>
                        <a:effectLst/>
                        <a:latin typeface="Arial" pitchFamily="34"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bg2"/>
                        </a:buClr>
                        <a:buSzPct val="70000"/>
                        <a:buFont typeface="Wingdings" pitchFamily="2" charset="2"/>
                        <a:buNone/>
                        <a:tabLst/>
                      </a:pPr>
                      <a:r>
                        <a:rPr kumimoji="0" lang="nl-NL" sz="1000" b="0" i="0" u="none" strike="noStrike" cap="none" normalizeH="0" baseline="0" smtClean="0">
                          <a:ln>
                            <a:noFill/>
                          </a:ln>
                          <a:solidFill>
                            <a:schemeClr val="tx1"/>
                          </a:solidFill>
                          <a:effectLst/>
                          <a:latin typeface="Arial" pitchFamily="34" charset="0"/>
                          <a:cs typeface="Arial" pitchFamily="34" charset="0"/>
                        </a:rPr>
                        <a:t>90.000.000</a:t>
                      </a:r>
                      <a:endParaRPr kumimoji="0" lang="nl-NL" sz="1800" b="0" i="0" u="none" strike="noStrike" cap="none" normalizeH="0" baseline="0" smtClean="0">
                        <a:ln>
                          <a:noFill/>
                        </a:ln>
                        <a:solidFill>
                          <a:schemeClr val="tx1"/>
                        </a:solidFill>
                        <a:effectLst/>
                        <a:latin typeface="Arial" pitchFamily="34" charset="0"/>
                      </a:endParaRPr>
                    </a:p>
                  </a:txBody>
                  <a:tcPr anchor="b" horzOverflow="overflow">
                    <a:lnL>
                      <a:noFill/>
                    </a:lnL>
                    <a:lnR cap="flat">
                      <a:noFill/>
                    </a:lnR>
                    <a:lnT>
                      <a:noFill/>
                    </a:lnT>
                    <a:lnB>
                      <a:noFill/>
                    </a:lnB>
                    <a:lnTlToBr>
                      <a:noFill/>
                    </a:lnTlToBr>
                    <a:lnBlToTr>
                      <a:noFill/>
                    </a:lnBlToTr>
                    <a:noFill/>
                  </a:tcPr>
                </a:tc>
              </a:tr>
              <a:tr h="227013">
                <a:tc>
                  <a:txBody>
                    <a:bodyPr/>
                    <a:lstStyle/>
                    <a:p>
                      <a:pPr marL="342900" marR="0" lvl="0" indent="-342900" algn="r" defTabSz="914400" rtl="0" eaLnBrk="1" fontAlgn="b" latinLnBrk="0" hangingPunct="1">
                        <a:lnSpc>
                          <a:spcPct val="100000"/>
                        </a:lnSpc>
                        <a:spcBef>
                          <a:spcPct val="0"/>
                        </a:spcBef>
                        <a:spcAft>
                          <a:spcPct val="0"/>
                        </a:spcAft>
                        <a:buClr>
                          <a:schemeClr val="bg2"/>
                        </a:buClr>
                        <a:buSzPct val="70000"/>
                        <a:buFont typeface="Wingdings" pitchFamily="2" charset="2"/>
                        <a:buNone/>
                        <a:tabLst/>
                      </a:pPr>
                      <a:r>
                        <a:rPr kumimoji="0" lang="nl-NL" sz="1000" b="0" i="0" u="none" strike="noStrike" cap="none" normalizeH="0" baseline="0" smtClean="0">
                          <a:ln>
                            <a:noFill/>
                          </a:ln>
                          <a:solidFill>
                            <a:schemeClr val="tx1"/>
                          </a:solidFill>
                          <a:effectLst/>
                          <a:latin typeface="Arial" pitchFamily="34" charset="0"/>
                          <a:cs typeface="Arial" pitchFamily="34" charset="0"/>
                        </a:rPr>
                        <a:t>2007</a:t>
                      </a:r>
                      <a:endParaRPr kumimoji="0" lang="nl-NL" sz="1800" b="0" i="0" u="none" strike="noStrike" cap="none" normalizeH="0" baseline="0" smtClean="0">
                        <a:ln>
                          <a:noFill/>
                        </a:ln>
                        <a:solidFill>
                          <a:schemeClr val="tx1"/>
                        </a:solidFill>
                        <a:effectLst/>
                        <a:latin typeface="Arial" pitchFamily="34" charset="0"/>
                      </a:endParaRPr>
                    </a:p>
                  </a:txBody>
                  <a:tcPr anchor="b" horzOverflow="overflow">
                    <a:lnL cap="flat">
                      <a:noFill/>
                    </a:lnL>
                    <a:lnR>
                      <a:noFill/>
                    </a:lnR>
                    <a:lnT>
                      <a:noFill/>
                    </a:lnT>
                    <a:lnB>
                      <a:noFill/>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bg2"/>
                        </a:buClr>
                        <a:buSzPct val="70000"/>
                        <a:buFont typeface="Wingdings" pitchFamily="2" charset="2"/>
                        <a:buNone/>
                        <a:tabLst/>
                      </a:pPr>
                      <a:r>
                        <a:rPr kumimoji="0" lang="nl-NL" sz="1000" b="0" i="0" u="none" strike="noStrike" cap="none" normalizeH="0" baseline="0" smtClean="0">
                          <a:ln>
                            <a:noFill/>
                          </a:ln>
                          <a:solidFill>
                            <a:schemeClr val="tx1"/>
                          </a:solidFill>
                          <a:effectLst/>
                          <a:latin typeface="Arial" pitchFamily="34" charset="0"/>
                          <a:cs typeface="Arial" pitchFamily="34" charset="0"/>
                        </a:rPr>
                        <a:t>0.000333333</a:t>
                      </a:r>
                      <a:endParaRPr kumimoji="0" lang="nl-NL" sz="1800" b="0" i="0" u="none" strike="noStrike" cap="none" normalizeH="0" baseline="0" smtClean="0">
                        <a:ln>
                          <a:noFill/>
                        </a:ln>
                        <a:solidFill>
                          <a:schemeClr val="tx1"/>
                        </a:solidFill>
                        <a:effectLst/>
                        <a:latin typeface="Arial" pitchFamily="34"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bg2"/>
                        </a:buClr>
                        <a:buSzPct val="70000"/>
                        <a:buFont typeface="Wingdings" pitchFamily="2" charset="2"/>
                        <a:buNone/>
                        <a:tabLst/>
                      </a:pPr>
                      <a:r>
                        <a:rPr kumimoji="0" lang="nl-NL" sz="1000" b="0" i="0" u="none" strike="noStrike" cap="none" normalizeH="0" baseline="0" smtClean="0">
                          <a:ln>
                            <a:noFill/>
                          </a:ln>
                          <a:solidFill>
                            <a:schemeClr val="tx1"/>
                          </a:solidFill>
                          <a:effectLst/>
                          <a:latin typeface="Arial" pitchFamily="34" charset="0"/>
                          <a:cs typeface="Arial" pitchFamily="34" charset="0"/>
                        </a:rPr>
                        <a:t>1.000.000</a:t>
                      </a:r>
                      <a:endParaRPr kumimoji="0" lang="nl-NL" sz="1800" b="0" i="0" u="none" strike="noStrike" cap="none" normalizeH="0" baseline="0" smtClean="0">
                        <a:ln>
                          <a:noFill/>
                        </a:ln>
                        <a:solidFill>
                          <a:schemeClr val="tx1"/>
                        </a:solidFill>
                        <a:effectLst/>
                        <a:latin typeface="Arial" pitchFamily="34" charset="0"/>
                      </a:endParaRPr>
                    </a:p>
                  </a:txBody>
                  <a:tcPr anchor="b" horzOverflow="overflow">
                    <a:lnL>
                      <a:noFill/>
                    </a:lnL>
                    <a:lnR cap="flat">
                      <a:noFill/>
                    </a:lnR>
                    <a:lnT>
                      <a:noFill/>
                    </a:lnT>
                    <a:lnB>
                      <a:noFill/>
                    </a:lnB>
                    <a:lnTlToBr>
                      <a:noFill/>
                    </a:lnTlToBr>
                    <a:lnBlToTr>
                      <a:noFill/>
                    </a:lnBlToTr>
                    <a:noFill/>
                  </a:tcPr>
                </a:tc>
              </a:tr>
              <a:tr h="228600">
                <a:tc>
                  <a:txBody>
                    <a:bodyPr/>
                    <a:lstStyle/>
                    <a:p>
                      <a:pPr marL="342900" marR="0" lvl="0" indent="-342900" algn="r" defTabSz="914400" rtl="0" eaLnBrk="1" fontAlgn="b" latinLnBrk="0" hangingPunct="1">
                        <a:lnSpc>
                          <a:spcPct val="100000"/>
                        </a:lnSpc>
                        <a:spcBef>
                          <a:spcPct val="0"/>
                        </a:spcBef>
                        <a:spcAft>
                          <a:spcPct val="0"/>
                        </a:spcAft>
                        <a:buClr>
                          <a:schemeClr val="bg2"/>
                        </a:buClr>
                        <a:buSzPct val="70000"/>
                        <a:buFont typeface="Wingdings" pitchFamily="2" charset="2"/>
                        <a:buNone/>
                        <a:tabLst/>
                      </a:pPr>
                      <a:r>
                        <a:rPr kumimoji="0" lang="nl-NL" sz="1000" b="0" i="0" u="none" strike="noStrike" cap="none" normalizeH="0" baseline="0" smtClean="0">
                          <a:ln>
                            <a:noFill/>
                          </a:ln>
                          <a:solidFill>
                            <a:schemeClr val="tx1"/>
                          </a:solidFill>
                          <a:effectLst/>
                          <a:latin typeface="Arial" pitchFamily="34" charset="0"/>
                          <a:cs typeface="Arial" pitchFamily="34" charset="0"/>
                        </a:rPr>
                        <a:t>2010</a:t>
                      </a:r>
                      <a:endParaRPr kumimoji="0" lang="nl-NL" sz="1800" b="0" i="0" u="none" strike="noStrike" cap="none" normalizeH="0" baseline="0" smtClean="0">
                        <a:ln>
                          <a:noFill/>
                        </a:ln>
                        <a:solidFill>
                          <a:schemeClr val="tx1"/>
                        </a:solidFill>
                        <a:effectLst/>
                        <a:latin typeface="Arial" pitchFamily="34" charset="0"/>
                      </a:endParaRPr>
                    </a:p>
                  </a:txBody>
                  <a:tcPr anchor="b" horzOverflow="overflow">
                    <a:lnL cap="flat">
                      <a:noFill/>
                    </a:lnL>
                    <a:lnR>
                      <a:noFill/>
                    </a:lnR>
                    <a:lnT>
                      <a:noFill/>
                    </a:lnT>
                    <a:lnB>
                      <a:noFill/>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bg2"/>
                        </a:buClr>
                        <a:buSzPct val="70000"/>
                        <a:buFont typeface="Wingdings" pitchFamily="2" charset="2"/>
                        <a:buNone/>
                        <a:tabLst/>
                      </a:pPr>
                      <a:r>
                        <a:rPr kumimoji="0" lang="nl-NL" sz="1000" b="0" i="0" u="none" strike="noStrike" cap="none" normalizeH="0" baseline="0" smtClean="0">
                          <a:ln>
                            <a:noFill/>
                          </a:ln>
                          <a:solidFill>
                            <a:schemeClr val="tx1"/>
                          </a:solidFill>
                          <a:effectLst/>
                          <a:latin typeface="Arial" pitchFamily="34" charset="0"/>
                          <a:cs typeface="Arial" pitchFamily="34" charset="0"/>
                        </a:rPr>
                        <a:t>3.33333E-06</a:t>
                      </a:r>
                      <a:endParaRPr kumimoji="0" lang="nl-NL" sz="1800" b="0" i="0" u="none" strike="noStrike" cap="none" normalizeH="0" baseline="0" smtClean="0">
                        <a:ln>
                          <a:noFill/>
                        </a:ln>
                        <a:solidFill>
                          <a:schemeClr val="tx1"/>
                        </a:solidFill>
                        <a:effectLst/>
                        <a:latin typeface="Arial" pitchFamily="34"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bg2"/>
                        </a:buClr>
                        <a:buSzPct val="70000"/>
                        <a:buFont typeface="Wingdings" pitchFamily="2" charset="2"/>
                        <a:buNone/>
                        <a:tabLst/>
                      </a:pPr>
                      <a:r>
                        <a:rPr kumimoji="0" lang="nl-NL" sz="1000" b="0" i="0" u="none" strike="noStrike" cap="none" normalizeH="0" baseline="0" smtClean="0">
                          <a:ln>
                            <a:noFill/>
                          </a:ln>
                          <a:solidFill>
                            <a:schemeClr val="tx1"/>
                          </a:solidFill>
                          <a:effectLst/>
                          <a:latin typeface="Arial" pitchFamily="34" charset="0"/>
                          <a:cs typeface="Arial" pitchFamily="34" charset="0"/>
                        </a:rPr>
                        <a:t>10000</a:t>
                      </a:r>
                      <a:endParaRPr kumimoji="0" lang="nl-NL" sz="1800" b="0" i="0" u="none" strike="noStrike" cap="none" normalizeH="0" baseline="0" smtClean="0">
                        <a:ln>
                          <a:noFill/>
                        </a:ln>
                        <a:solidFill>
                          <a:schemeClr val="tx1"/>
                        </a:solidFill>
                        <a:effectLst/>
                        <a:latin typeface="Arial" pitchFamily="34" charset="0"/>
                      </a:endParaRPr>
                    </a:p>
                  </a:txBody>
                  <a:tcPr anchor="b" horzOverflow="overflow">
                    <a:lnL>
                      <a:noFill/>
                    </a:lnL>
                    <a:lnR cap="flat">
                      <a:noFill/>
                    </a:lnR>
                    <a:lnT>
                      <a:noFill/>
                    </a:lnT>
                    <a:lnB>
                      <a:noFill/>
                    </a:lnB>
                    <a:lnTlToBr>
                      <a:noFill/>
                    </a:lnTlToBr>
                    <a:lnBlToTr>
                      <a:noFill/>
                    </a:lnBlToTr>
                    <a:noFill/>
                  </a:tcPr>
                </a:tc>
              </a:tr>
              <a:tr h="227013">
                <a:tc>
                  <a:txBody>
                    <a:bodyPr/>
                    <a:lstStyle/>
                    <a:p>
                      <a:pPr marL="342900" marR="0" lvl="0" indent="-342900" algn="r" defTabSz="914400" rtl="0" eaLnBrk="1" fontAlgn="b" latinLnBrk="0" hangingPunct="1">
                        <a:lnSpc>
                          <a:spcPct val="100000"/>
                        </a:lnSpc>
                        <a:spcBef>
                          <a:spcPct val="0"/>
                        </a:spcBef>
                        <a:spcAft>
                          <a:spcPct val="0"/>
                        </a:spcAft>
                        <a:buClr>
                          <a:schemeClr val="bg2"/>
                        </a:buClr>
                        <a:buSzPct val="70000"/>
                        <a:buFont typeface="Wingdings" pitchFamily="2" charset="2"/>
                        <a:buNone/>
                        <a:tabLst/>
                      </a:pPr>
                      <a:r>
                        <a:rPr kumimoji="0" lang="nl-NL" sz="1000" b="0" i="0" u="none" strike="noStrike" cap="none" normalizeH="0" baseline="0" smtClean="0">
                          <a:ln>
                            <a:noFill/>
                          </a:ln>
                          <a:solidFill>
                            <a:schemeClr val="tx1"/>
                          </a:solidFill>
                          <a:effectLst/>
                          <a:latin typeface="Arial" pitchFamily="34" charset="0"/>
                          <a:cs typeface="Arial" pitchFamily="34" charset="0"/>
                        </a:rPr>
                        <a:t>2015</a:t>
                      </a:r>
                      <a:endParaRPr kumimoji="0" lang="nl-NL" sz="1800" b="0" i="0" u="none" strike="noStrike" cap="none" normalizeH="0" baseline="0" smtClean="0">
                        <a:ln>
                          <a:noFill/>
                        </a:ln>
                        <a:solidFill>
                          <a:schemeClr val="tx1"/>
                        </a:solidFill>
                        <a:effectLst/>
                        <a:latin typeface="Arial" pitchFamily="34" charset="0"/>
                      </a:endParaRPr>
                    </a:p>
                  </a:txBody>
                  <a:tcPr anchor="b" horzOverflow="overflow">
                    <a:lnL cap="flat">
                      <a:noFill/>
                    </a:lnL>
                    <a:lnR>
                      <a:noFill/>
                    </a:lnR>
                    <a:lnT>
                      <a:noFill/>
                    </a:lnT>
                    <a:lnB cap="flat">
                      <a:noFill/>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bg2"/>
                        </a:buClr>
                        <a:buSzPct val="70000"/>
                        <a:buFont typeface="Wingdings" pitchFamily="2" charset="2"/>
                        <a:buNone/>
                        <a:tabLst/>
                      </a:pPr>
                      <a:r>
                        <a:rPr kumimoji="0" lang="nl-NL" sz="1000" b="0" i="0" u="none" strike="noStrike" cap="none" normalizeH="0" baseline="0" smtClean="0">
                          <a:ln>
                            <a:noFill/>
                          </a:ln>
                          <a:solidFill>
                            <a:schemeClr val="tx1"/>
                          </a:solidFill>
                          <a:effectLst/>
                          <a:latin typeface="Arial" pitchFamily="34" charset="0"/>
                          <a:cs typeface="Arial" pitchFamily="34" charset="0"/>
                        </a:rPr>
                        <a:t>0.0000001</a:t>
                      </a:r>
                      <a:endParaRPr kumimoji="0" lang="nl-NL" sz="1800" b="0" i="0" u="none" strike="noStrike" cap="none" normalizeH="0" baseline="0" smtClean="0">
                        <a:ln>
                          <a:noFill/>
                        </a:ln>
                        <a:solidFill>
                          <a:schemeClr val="tx1"/>
                        </a:solidFill>
                        <a:effectLst/>
                        <a:latin typeface="Arial" pitchFamily="34" charset="0"/>
                      </a:endParaRPr>
                    </a:p>
                  </a:txBody>
                  <a:tcPr anchor="b" horzOverflow="overflow">
                    <a:lnL>
                      <a:noFill/>
                    </a:lnL>
                    <a:lnR>
                      <a:noFill/>
                    </a:lnR>
                    <a:lnT>
                      <a:noFill/>
                    </a:lnT>
                    <a:lnB cap="flat">
                      <a:noFill/>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bg2"/>
                        </a:buClr>
                        <a:buSzPct val="70000"/>
                        <a:buFont typeface="Wingdings" pitchFamily="2" charset="2"/>
                        <a:buNone/>
                        <a:tabLst/>
                      </a:pPr>
                      <a:r>
                        <a:rPr kumimoji="0" lang="nl-NL" sz="1000" b="0" i="0" u="none" strike="noStrike" cap="none" normalizeH="0" baseline="0" smtClean="0">
                          <a:ln>
                            <a:noFill/>
                          </a:ln>
                          <a:solidFill>
                            <a:schemeClr val="tx1"/>
                          </a:solidFill>
                          <a:effectLst/>
                          <a:latin typeface="Arial" pitchFamily="34" charset="0"/>
                          <a:cs typeface="Arial" pitchFamily="34" charset="0"/>
                        </a:rPr>
                        <a:t>300</a:t>
                      </a:r>
                      <a:endParaRPr kumimoji="0" lang="nl-NL" sz="1800" b="0" i="0" u="none" strike="noStrike" cap="none" normalizeH="0" baseline="0" smtClean="0">
                        <a:ln>
                          <a:noFill/>
                        </a:ln>
                        <a:solidFill>
                          <a:schemeClr val="tx1"/>
                        </a:solidFill>
                        <a:effectLst/>
                        <a:latin typeface="Arial" pitchFamily="34" charset="0"/>
                      </a:endParaRPr>
                    </a:p>
                  </a:txBody>
                  <a:tcPr anchor="b" horzOverflow="overflow">
                    <a:lnL>
                      <a:noFill/>
                    </a:lnL>
                    <a:lnR cap="flat">
                      <a:noFill/>
                    </a:lnR>
                    <a:lnT>
                      <a:noFill/>
                    </a:lnT>
                    <a:lnB cap="flat">
                      <a:noFill/>
                    </a:lnB>
                    <a:lnTlToBr>
                      <a:noFill/>
                    </a:lnTlToBr>
                    <a:lnBlToTr>
                      <a:noFill/>
                    </a:lnBlToTr>
                    <a:noFill/>
                  </a:tcPr>
                </a:tc>
              </a:tr>
            </a:tbl>
          </a:graphicData>
        </a:graphic>
      </p:graphicFrame>
      <p:sp>
        <p:nvSpPr>
          <p:cNvPr id="6" name="Rectangle 36"/>
          <p:cNvSpPr txBox="1">
            <a:spLocks noChangeArrowheads="1"/>
          </p:cNvSpPr>
          <p:nvPr/>
        </p:nvSpPr>
        <p:spPr>
          <a:xfrm>
            <a:off x="381000" y="463550"/>
            <a:ext cx="8382000" cy="984250"/>
          </a:xfrm>
          <a:prstGeom prst="rect">
            <a:avLst/>
          </a:prstGeom>
          <a:noFill/>
          <a:ln/>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smtClean="0">
                <a:ln>
                  <a:noFill/>
                </a:ln>
                <a:solidFill>
                  <a:schemeClr val="tx1"/>
                </a:solidFill>
                <a:effectLst/>
                <a:uLnTx/>
                <a:uFillTx/>
                <a:latin typeface="+mj-lt"/>
                <a:ea typeface="+mj-ea"/>
                <a:cs typeface="+mj-cs"/>
              </a:rPr>
              <a:t>Making Sense of the 1000$ Genome</a:t>
            </a:r>
            <a:endParaRPr kumimoji="0" lang="en-US" sz="4000" b="0" i="0" u="none" strike="noStrike" kern="1200" cap="none" spc="0" normalizeH="0" baseline="0" noProof="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p:cNvSpPr txBox="1">
            <a:spLocks noChangeArrowheads="1"/>
          </p:cNvSpPr>
          <p:nvPr/>
        </p:nvSpPr>
        <p:spPr bwMode="auto">
          <a:xfrm>
            <a:off x="1355725" y="5138738"/>
            <a:ext cx="184150" cy="457200"/>
          </a:xfrm>
          <a:prstGeom prst="rect">
            <a:avLst/>
          </a:prstGeom>
          <a:noFill/>
          <a:ln w="9525">
            <a:noFill/>
            <a:miter lim="800000"/>
            <a:headEnd/>
            <a:tailEnd/>
          </a:ln>
        </p:spPr>
        <p:txBody>
          <a:bodyPr wrap="none">
            <a:spAutoFit/>
          </a:bodyPr>
          <a:lstStyle/>
          <a:p>
            <a:endParaRPr lang="nl-BE" sz="2400" b="0"/>
          </a:p>
        </p:txBody>
      </p:sp>
      <p:grpSp>
        <p:nvGrpSpPr>
          <p:cNvPr id="4" name="Group 4"/>
          <p:cNvGrpSpPr>
            <a:grpSpLocks/>
          </p:cNvGrpSpPr>
          <p:nvPr/>
        </p:nvGrpSpPr>
        <p:grpSpPr bwMode="auto">
          <a:xfrm>
            <a:off x="228600" y="762000"/>
            <a:ext cx="6423025" cy="4724400"/>
            <a:chOff x="3408" y="2304"/>
            <a:chExt cx="2126" cy="1689"/>
          </a:xfrm>
        </p:grpSpPr>
        <p:pic>
          <p:nvPicPr>
            <p:cNvPr id="5" name="Picture 5"/>
            <p:cNvPicPr>
              <a:picLocks noChangeAspect="1" noChangeArrowheads="1"/>
            </p:cNvPicPr>
            <p:nvPr/>
          </p:nvPicPr>
          <p:blipFill>
            <a:blip r:embed="rId2"/>
            <a:srcRect/>
            <a:stretch>
              <a:fillRect/>
            </a:stretch>
          </p:blipFill>
          <p:spPr bwMode="auto">
            <a:xfrm>
              <a:off x="3408" y="2304"/>
              <a:ext cx="1669" cy="1689"/>
            </a:xfrm>
            <a:prstGeom prst="rect">
              <a:avLst/>
            </a:prstGeom>
            <a:noFill/>
            <a:ln w="38100">
              <a:solidFill>
                <a:schemeClr val="hlink"/>
              </a:solidFill>
              <a:miter lim="800000"/>
              <a:headEnd/>
              <a:tailEnd/>
            </a:ln>
          </p:spPr>
        </p:pic>
        <p:pic>
          <p:nvPicPr>
            <p:cNvPr id="6" name="Picture 6"/>
            <p:cNvPicPr>
              <a:picLocks noChangeAspect="1" noChangeArrowheads="1"/>
            </p:cNvPicPr>
            <p:nvPr/>
          </p:nvPicPr>
          <p:blipFill>
            <a:blip r:embed="rId3"/>
            <a:srcRect/>
            <a:stretch>
              <a:fillRect/>
            </a:stretch>
          </p:blipFill>
          <p:spPr bwMode="auto">
            <a:xfrm>
              <a:off x="3648" y="2640"/>
              <a:ext cx="1886" cy="654"/>
            </a:xfrm>
            <a:prstGeom prst="rect">
              <a:avLst/>
            </a:prstGeom>
            <a:noFill/>
            <a:ln w="38100">
              <a:solidFill>
                <a:srgbClr val="CC0000"/>
              </a:solidFill>
              <a:miter lim="800000"/>
              <a:headEnd/>
              <a:tailEnd/>
            </a:ln>
          </p:spPr>
        </p:pic>
      </p:grpSp>
      <p:sp>
        <p:nvSpPr>
          <p:cNvPr id="8" name="Text Box 8"/>
          <p:cNvSpPr txBox="1">
            <a:spLocks noChangeArrowheads="1"/>
          </p:cNvSpPr>
          <p:nvPr/>
        </p:nvSpPr>
        <p:spPr bwMode="auto">
          <a:xfrm>
            <a:off x="6765925" y="1785938"/>
            <a:ext cx="184150" cy="457200"/>
          </a:xfrm>
          <a:prstGeom prst="rect">
            <a:avLst/>
          </a:prstGeom>
          <a:noFill/>
          <a:ln w="9525">
            <a:noFill/>
            <a:miter lim="800000"/>
            <a:headEnd/>
            <a:tailEnd/>
          </a:ln>
        </p:spPr>
        <p:txBody>
          <a:bodyPr wrap="none">
            <a:spAutoFit/>
          </a:bodyPr>
          <a:lstStyle/>
          <a:p>
            <a:endParaRPr lang="nl-BE" sz="2400" b="0"/>
          </a:p>
        </p:txBody>
      </p:sp>
      <p:graphicFrame>
        <p:nvGraphicFramePr>
          <p:cNvPr id="9" name="Group 9"/>
          <p:cNvGraphicFramePr>
            <a:graphicFrameLocks noGrp="1"/>
          </p:cNvGraphicFramePr>
          <p:nvPr/>
        </p:nvGraphicFramePr>
        <p:xfrm>
          <a:off x="6705600" y="685800"/>
          <a:ext cx="2286000" cy="2590800"/>
        </p:xfrm>
        <a:graphic>
          <a:graphicData uri="http://schemas.openxmlformats.org/drawingml/2006/table">
            <a:tbl>
              <a:tblPr/>
              <a:tblGrid>
                <a:gridCol w="762000"/>
                <a:gridCol w="762000"/>
                <a:gridCol w="762000"/>
              </a:tblGrid>
              <a:tr h="482600">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nl-BE" sz="2800" b="0" i="0" u="none" strike="noStrike" cap="none" normalizeH="0" baseline="0" smtClean="0">
                        <a:ln>
                          <a:noFill/>
                        </a:ln>
                        <a:solidFill>
                          <a:schemeClr val="tx1"/>
                        </a:solidFill>
                        <a:effectLst/>
                        <a:latin typeface="Tahoma" pitchFamily="34"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1" i="0" u="none" strike="noStrike" cap="none" normalizeH="0" baseline="0" smtClean="0">
                          <a:ln>
                            <a:noFill/>
                          </a:ln>
                          <a:solidFill>
                            <a:schemeClr val="tx1"/>
                          </a:solidFill>
                          <a:effectLst/>
                          <a:latin typeface="Tahoma" pitchFamily="34" charset="0"/>
                        </a:rPr>
                        <a:t>Test</a:t>
                      </a:r>
                      <a:endParaRPr kumimoji="0" lang="en-GB" sz="20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1" i="0" u="none" strike="noStrike" cap="none" normalizeH="0" baseline="0" smtClean="0">
                          <a:ln>
                            <a:noFill/>
                          </a:ln>
                          <a:solidFill>
                            <a:schemeClr val="tx1"/>
                          </a:solidFill>
                          <a:effectLst/>
                          <a:latin typeface="Tahoma" pitchFamily="34" charset="0"/>
                        </a:rPr>
                        <a:t>Ref.</a:t>
                      </a:r>
                      <a:endParaRPr kumimoji="0" lang="en-GB" sz="20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482600">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nl-BE" sz="2800" b="0" i="0" u="none" strike="noStrike" cap="none" normalizeH="0" baseline="0" smtClean="0">
                        <a:ln>
                          <a:noFill/>
                        </a:ln>
                        <a:solidFill>
                          <a:schemeClr val="tx1"/>
                        </a:solidFill>
                        <a:effectLst/>
                        <a:latin typeface="Tahoma" pitchFamily="34"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smtClean="0">
                          <a:ln>
                            <a:noFill/>
                          </a:ln>
                          <a:solidFill>
                            <a:schemeClr val="tx1"/>
                          </a:solidFill>
                          <a:effectLst/>
                          <a:latin typeface="Tahoma" pitchFamily="34" charset="0"/>
                        </a:rPr>
                        <a:t>High</a:t>
                      </a:r>
                      <a:endParaRPr kumimoji="0" lang="en-GB" sz="2000" b="0"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smtClean="0">
                          <a:ln>
                            <a:noFill/>
                          </a:ln>
                          <a:solidFill>
                            <a:schemeClr val="tx1"/>
                          </a:solidFill>
                          <a:effectLst/>
                          <a:latin typeface="Tahoma" pitchFamily="34" charset="0"/>
                        </a:rPr>
                        <a:t>Low</a:t>
                      </a:r>
                      <a:endParaRPr kumimoji="0" lang="en-GB" sz="2000" b="0"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482600">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nl-BE" sz="2800" b="0" i="0" u="none" strike="noStrike" cap="none" normalizeH="0" baseline="0" smtClean="0">
                        <a:ln>
                          <a:noFill/>
                        </a:ln>
                        <a:solidFill>
                          <a:schemeClr val="tx1"/>
                        </a:solidFill>
                        <a:effectLst/>
                        <a:latin typeface="Tahoma" pitchFamily="34"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smtClean="0">
                          <a:ln>
                            <a:noFill/>
                          </a:ln>
                          <a:solidFill>
                            <a:schemeClr val="tx1"/>
                          </a:solidFill>
                          <a:effectLst/>
                          <a:latin typeface="Tahoma" pitchFamily="34" charset="0"/>
                        </a:rPr>
                        <a:t>Low</a:t>
                      </a:r>
                      <a:endParaRPr kumimoji="0" lang="en-GB" sz="2000" b="0"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smtClean="0">
                          <a:ln>
                            <a:noFill/>
                          </a:ln>
                          <a:solidFill>
                            <a:schemeClr val="tx1"/>
                          </a:solidFill>
                          <a:effectLst/>
                          <a:latin typeface="Tahoma" pitchFamily="34" charset="0"/>
                        </a:rPr>
                        <a:t>High</a:t>
                      </a:r>
                      <a:endParaRPr kumimoji="0" lang="en-GB" sz="2000" b="0"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482600">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nl-BE" sz="2800" b="0" i="0" u="none" strike="noStrike" cap="none" normalizeH="0" baseline="0" smtClean="0">
                        <a:ln>
                          <a:noFill/>
                        </a:ln>
                        <a:solidFill>
                          <a:schemeClr val="tx1"/>
                        </a:solidFill>
                        <a:effectLst/>
                        <a:latin typeface="Tahoma" pitchFamily="34"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smtClean="0">
                          <a:ln>
                            <a:noFill/>
                          </a:ln>
                          <a:solidFill>
                            <a:schemeClr val="tx1"/>
                          </a:solidFill>
                          <a:effectLst/>
                          <a:latin typeface="Tahoma" pitchFamily="34" charset="0"/>
                        </a:rPr>
                        <a:t>High</a:t>
                      </a:r>
                      <a:endParaRPr kumimoji="0" lang="en-GB" sz="2000" b="0"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smtClean="0">
                          <a:ln>
                            <a:noFill/>
                          </a:ln>
                          <a:solidFill>
                            <a:schemeClr val="tx1"/>
                          </a:solidFill>
                          <a:effectLst/>
                          <a:latin typeface="Tahoma" pitchFamily="34" charset="0"/>
                        </a:rPr>
                        <a:t>High</a:t>
                      </a:r>
                      <a:endParaRPr kumimoji="0" lang="en-GB" sz="2000" b="0"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482600">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nl-BE" sz="2800" b="0" i="0" u="none" strike="noStrike" cap="none" normalizeH="0" baseline="0" smtClean="0">
                        <a:ln>
                          <a:noFill/>
                        </a:ln>
                        <a:solidFill>
                          <a:schemeClr val="tx1"/>
                        </a:solidFill>
                        <a:effectLst/>
                        <a:latin typeface="Tahoma" pitchFamily="34"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smtClean="0">
                          <a:ln>
                            <a:noFill/>
                          </a:ln>
                          <a:solidFill>
                            <a:schemeClr val="tx1"/>
                          </a:solidFill>
                          <a:effectLst/>
                          <a:latin typeface="Tahoma" pitchFamily="34" charset="0"/>
                        </a:rPr>
                        <a:t>Low</a:t>
                      </a:r>
                      <a:endParaRPr kumimoji="0" lang="en-GB" sz="2000" b="0"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smtClean="0">
                          <a:ln>
                            <a:noFill/>
                          </a:ln>
                          <a:solidFill>
                            <a:schemeClr val="tx1"/>
                          </a:solidFill>
                          <a:effectLst/>
                          <a:latin typeface="Tahoma" pitchFamily="34" charset="0"/>
                        </a:rPr>
                        <a:t>Low</a:t>
                      </a:r>
                      <a:endParaRPr kumimoji="0" lang="en-GB" sz="2000" b="0"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r>
            </a:tbl>
          </a:graphicData>
        </a:graphic>
      </p:graphicFrame>
      <p:sp>
        <p:nvSpPr>
          <p:cNvPr id="10" name="Oval 35"/>
          <p:cNvSpPr>
            <a:spLocks noChangeArrowheads="1"/>
          </p:cNvSpPr>
          <p:nvPr/>
        </p:nvSpPr>
        <p:spPr bwMode="auto">
          <a:xfrm>
            <a:off x="6858000" y="1295400"/>
            <a:ext cx="457200" cy="381000"/>
          </a:xfrm>
          <a:prstGeom prst="ellipse">
            <a:avLst/>
          </a:prstGeom>
          <a:solidFill>
            <a:srgbClr val="FF0000"/>
          </a:solidFill>
          <a:ln w="9525">
            <a:solidFill>
              <a:schemeClr val="tx1"/>
            </a:solidFill>
            <a:miter lim="800000"/>
            <a:headEnd/>
            <a:tailEnd/>
          </a:ln>
        </p:spPr>
        <p:txBody>
          <a:bodyPr wrap="none" anchor="ctr"/>
          <a:lstStyle/>
          <a:p>
            <a:endParaRPr lang="nl-BE"/>
          </a:p>
        </p:txBody>
      </p:sp>
      <p:sp>
        <p:nvSpPr>
          <p:cNvPr id="11" name="Oval 36"/>
          <p:cNvSpPr>
            <a:spLocks noChangeArrowheads="1"/>
          </p:cNvSpPr>
          <p:nvPr/>
        </p:nvSpPr>
        <p:spPr bwMode="auto">
          <a:xfrm>
            <a:off x="6858000" y="1828800"/>
            <a:ext cx="457200" cy="381000"/>
          </a:xfrm>
          <a:prstGeom prst="ellipse">
            <a:avLst/>
          </a:prstGeom>
          <a:solidFill>
            <a:srgbClr val="33CC33"/>
          </a:solidFill>
          <a:ln w="9525">
            <a:solidFill>
              <a:schemeClr val="tx1"/>
            </a:solidFill>
            <a:miter lim="800000"/>
            <a:headEnd/>
            <a:tailEnd/>
          </a:ln>
        </p:spPr>
        <p:txBody>
          <a:bodyPr wrap="none" anchor="ctr"/>
          <a:lstStyle/>
          <a:p>
            <a:endParaRPr lang="nl-BE"/>
          </a:p>
        </p:txBody>
      </p:sp>
      <p:sp>
        <p:nvSpPr>
          <p:cNvPr id="12" name="Oval 37"/>
          <p:cNvSpPr>
            <a:spLocks noChangeArrowheads="1"/>
          </p:cNvSpPr>
          <p:nvPr/>
        </p:nvSpPr>
        <p:spPr bwMode="auto">
          <a:xfrm>
            <a:off x="6858000" y="2286000"/>
            <a:ext cx="457200" cy="381000"/>
          </a:xfrm>
          <a:prstGeom prst="ellipse">
            <a:avLst/>
          </a:prstGeom>
          <a:solidFill>
            <a:srgbClr val="FFFF00"/>
          </a:solidFill>
          <a:ln w="9525">
            <a:solidFill>
              <a:schemeClr val="tx1"/>
            </a:solidFill>
            <a:miter lim="800000"/>
            <a:headEnd/>
            <a:tailEnd/>
          </a:ln>
        </p:spPr>
        <p:txBody>
          <a:bodyPr wrap="none" anchor="ctr"/>
          <a:lstStyle/>
          <a:p>
            <a:endParaRPr lang="nl-BE"/>
          </a:p>
        </p:txBody>
      </p:sp>
      <p:sp>
        <p:nvSpPr>
          <p:cNvPr id="13" name="Oval 38"/>
          <p:cNvSpPr>
            <a:spLocks noChangeArrowheads="1"/>
          </p:cNvSpPr>
          <p:nvPr/>
        </p:nvSpPr>
        <p:spPr bwMode="auto">
          <a:xfrm>
            <a:off x="6858000" y="2819400"/>
            <a:ext cx="457200" cy="381000"/>
          </a:xfrm>
          <a:prstGeom prst="ellipse">
            <a:avLst/>
          </a:prstGeom>
          <a:solidFill>
            <a:schemeClr val="tx1"/>
          </a:solidFill>
          <a:ln w="9525">
            <a:solidFill>
              <a:schemeClr val="tx1"/>
            </a:solidFill>
            <a:miter lim="800000"/>
            <a:headEnd/>
            <a:tailEnd/>
          </a:ln>
        </p:spPr>
        <p:txBody>
          <a:bodyPr wrap="none" anchor="ctr"/>
          <a:lstStyle/>
          <a:p>
            <a:endParaRPr lang="nl-BE"/>
          </a:p>
        </p:txBody>
      </p:sp>
      <p:sp>
        <p:nvSpPr>
          <p:cNvPr id="14" name="Slide Number Placeholder 13"/>
          <p:cNvSpPr>
            <a:spLocks noGrp="1"/>
          </p:cNvSpPr>
          <p:nvPr>
            <p:ph type="sldNum" sz="quarter" idx="12"/>
          </p:nvPr>
        </p:nvSpPr>
        <p:spPr/>
        <p:txBody>
          <a:bodyPr/>
          <a:lstStyle/>
          <a:p>
            <a:fld id="{D8D455F8-88B1-4CA2-8F5E-F3DE7513A43B}" type="slidenum">
              <a:rPr lang="nl-BE" smtClean="0"/>
              <a:pPr/>
              <a:t>26</a:t>
            </a:fld>
            <a:endParaRPr lang="nl-BE"/>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a:grpSpLocks/>
          </p:cNvGrpSpPr>
          <p:nvPr/>
        </p:nvGrpSpPr>
        <p:grpSpPr bwMode="auto">
          <a:xfrm>
            <a:off x="581025" y="831850"/>
            <a:ext cx="1497013" cy="5114925"/>
            <a:chOff x="366" y="476"/>
            <a:chExt cx="943" cy="3222"/>
          </a:xfrm>
        </p:grpSpPr>
        <p:pic>
          <p:nvPicPr>
            <p:cNvPr id="3" name="Picture 4" descr="C:\My Documents\figbioinf\presgent\Maleck.gif"/>
            <p:cNvPicPr>
              <a:picLocks noChangeAspect="1" noChangeArrowheads="1"/>
            </p:cNvPicPr>
            <p:nvPr/>
          </p:nvPicPr>
          <p:blipFill>
            <a:blip r:embed="rId2"/>
            <a:srcRect l="41934" t="3403" r="31012" b="63612"/>
            <a:stretch>
              <a:fillRect/>
            </a:stretch>
          </p:blipFill>
          <p:spPr bwMode="auto">
            <a:xfrm>
              <a:off x="421" y="736"/>
              <a:ext cx="837" cy="2962"/>
            </a:xfrm>
            <a:prstGeom prst="rect">
              <a:avLst/>
            </a:prstGeom>
            <a:noFill/>
            <a:ln w="9525">
              <a:solidFill>
                <a:schemeClr val="tx1"/>
              </a:solidFill>
              <a:miter lim="800000"/>
              <a:headEnd/>
              <a:tailEnd/>
            </a:ln>
          </p:spPr>
        </p:pic>
        <p:sp>
          <p:nvSpPr>
            <p:cNvPr id="4" name="Text Box 5"/>
            <p:cNvSpPr txBox="1">
              <a:spLocks noChangeArrowheads="1"/>
            </p:cNvSpPr>
            <p:nvPr/>
          </p:nvSpPr>
          <p:spPr bwMode="auto">
            <a:xfrm>
              <a:off x="366" y="476"/>
              <a:ext cx="943" cy="250"/>
            </a:xfrm>
            <a:prstGeom prst="rect">
              <a:avLst/>
            </a:prstGeom>
            <a:noFill/>
            <a:ln w="9525">
              <a:noFill/>
              <a:miter lim="800000"/>
              <a:headEnd/>
              <a:tailEnd/>
            </a:ln>
          </p:spPr>
          <p:txBody>
            <a:bodyPr wrap="none">
              <a:spAutoFit/>
            </a:bodyPr>
            <a:lstStyle/>
            <a:p>
              <a:pPr algn="ctr"/>
              <a:r>
                <a:rPr lang="en-US" b="0"/>
                <a:t>Data matrix</a:t>
              </a:r>
            </a:p>
          </p:txBody>
        </p:sp>
      </p:grpSp>
      <p:grpSp>
        <p:nvGrpSpPr>
          <p:cNvPr id="5" name="Group 6"/>
          <p:cNvGrpSpPr>
            <a:grpSpLocks/>
          </p:cNvGrpSpPr>
          <p:nvPr/>
        </p:nvGrpSpPr>
        <p:grpSpPr bwMode="auto">
          <a:xfrm>
            <a:off x="2562225" y="1860550"/>
            <a:ext cx="2387600" cy="3889375"/>
            <a:chOff x="1614" y="836"/>
            <a:chExt cx="1504" cy="2450"/>
          </a:xfrm>
        </p:grpSpPr>
        <p:pic>
          <p:nvPicPr>
            <p:cNvPr id="6" name="Picture 7" descr="D:\Yves\Papers\TeX\Cynthia_presentation\biclustering.png"/>
            <p:cNvPicPr>
              <a:picLocks noChangeAspect="1" noChangeArrowheads="1"/>
            </p:cNvPicPr>
            <p:nvPr/>
          </p:nvPicPr>
          <p:blipFill>
            <a:blip r:embed="rId3"/>
            <a:srcRect/>
            <a:stretch>
              <a:fillRect/>
            </a:stretch>
          </p:blipFill>
          <p:spPr bwMode="auto">
            <a:xfrm>
              <a:off x="1614" y="1104"/>
              <a:ext cx="1504" cy="2182"/>
            </a:xfrm>
            <a:prstGeom prst="rect">
              <a:avLst/>
            </a:prstGeom>
            <a:noFill/>
            <a:ln w="9525">
              <a:solidFill>
                <a:schemeClr val="tx1"/>
              </a:solidFill>
              <a:miter lim="800000"/>
              <a:headEnd/>
              <a:tailEnd/>
            </a:ln>
          </p:spPr>
        </p:pic>
        <p:sp>
          <p:nvSpPr>
            <p:cNvPr id="7" name="Text Box 8"/>
            <p:cNvSpPr txBox="1">
              <a:spLocks noChangeArrowheads="1"/>
            </p:cNvSpPr>
            <p:nvPr/>
          </p:nvSpPr>
          <p:spPr bwMode="auto">
            <a:xfrm>
              <a:off x="1782" y="836"/>
              <a:ext cx="1171" cy="250"/>
            </a:xfrm>
            <a:prstGeom prst="rect">
              <a:avLst/>
            </a:prstGeom>
            <a:noFill/>
            <a:ln w="9525">
              <a:noFill/>
              <a:miter lim="800000"/>
              <a:headEnd/>
              <a:tailEnd/>
            </a:ln>
          </p:spPr>
          <p:txBody>
            <a:bodyPr wrap="none">
              <a:spAutoFit/>
            </a:bodyPr>
            <a:lstStyle/>
            <a:p>
              <a:pPr algn="ctr"/>
              <a:r>
                <a:rPr lang="en-US" b="0"/>
                <a:t>Hidden pattern</a:t>
              </a:r>
            </a:p>
          </p:txBody>
        </p:sp>
      </p:grpSp>
      <p:grpSp>
        <p:nvGrpSpPr>
          <p:cNvPr id="8" name="Group 9"/>
          <p:cNvGrpSpPr>
            <a:grpSpLocks/>
          </p:cNvGrpSpPr>
          <p:nvPr/>
        </p:nvGrpSpPr>
        <p:grpSpPr bwMode="auto">
          <a:xfrm>
            <a:off x="1778000" y="847725"/>
            <a:ext cx="6832600" cy="2662238"/>
            <a:chOff x="1120" y="486"/>
            <a:chExt cx="4304" cy="1677"/>
          </a:xfrm>
        </p:grpSpPr>
        <p:grpSp>
          <p:nvGrpSpPr>
            <p:cNvPr id="9" name="Group 10"/>
            <p:cNvGrpSpPr>
              <a:grpSpLocks/>
            </p:cNvGrpSpPr>
            <p:nvPr/>
          </p:nvGrpSpPr>
          <p:grpSpPr bwMode="auto">
            <a:xfrm>
              <a:off x="3474" y="486"/>
              <a:ext cx="1950" cy="1677"/>
              <a:chOff x="3474" y="486"/>
              <a:chExt cx="1950" cy="1677"/>
            </a:xfrm>
          </p:grpSpPr>
          <p:pic>
            <p:nvPicPr>
              <p:cNvPr id="11" name="Picture 11" descr="D:\Yves\Papers\TeX\Cynthia_presentation\mll_tt_std15_ef3_psd876_all.png"/>
              <p:cNvPicPr>
                <a:picLocks noChangeAspect="1" noChangeArrowheads="1"/>
              </p:cNvPicPr>
              <p:nvPr/>
            </p:nvPicPr>
            <p:blipFill>
              <a:blip r:embed="rId4"/>
              <a:srcRect/>
              <a:stretch>
                <a:fillRect/>
              </a:stretch>
            </p:blipFill>
            <p:spPr bwMode="auto">
              <a:xfrm>
                <a:off x="3474" y="747"/>
                <a:ext cx="1950" cy="1416"/>
              </a:xfrm>
              <a:prstGeom prst="rect">
                <a:avLst/>
              </a:prstGeom>
              <a:noFill/>
              <a:ln w="9525">
                <a:solidFill>
                  <a:schemeClr val="tx1"/>
                </a:solidFill>
                <a:miter lim="800000"/>
                <a:headEnd/>
                <a:tailEnd/>
              </a:ln>
            </p:spPr>
          </p:pic>
          <p:sp>
            <p:nvSpPr>
              <p:cNvPr id="12" name="Text Box 12"/>
              <p:cNvSpPr txBox="1">
                <a:spLocks noChangeArrowheads="1"/>
              </p:cNvSpPr>
              <p:nvPr/>
            </p:nvSpPr>
            <p:spPr bwMode="auto">
              <a:xfrm>
                <a:off x="3817" y="486"/>
                <a:ext cx="1251" cy="250"/>
              </a:xfrm>
              <a:prstGeom prst="rect">
                <a:avLst/>
              </a:prstGeom>
              <a:noFill/>
              <a:ln w="9525">
                <a:noFill/>
                <a:miter lim="800000"/>
                <a:headEnd/>
                <a:tailEnd/>
              </a:ln>
            </p:spPr>
            <p:txBody>
              <a:bodyPr wrap="none">
                <a:spAutoFit/>
              </a:bodyPr>
              <a:lstStyle/>
              <a:p>
                <a:pPr algn="ctr"/>
                <a:r>
                  <a:rPr lang="en-US" b="0"/>
                  <a:t>Find the pattern</a:t>
                </a:r>
              </a:p>
            </p:txBody>
          </p:sp>
        </p:grpSp>
        <p:sp>
          <p:nvSpPr>
            <p:cNvPr id="10" name="AutoShape 13"/>
            <p:cNvSpPr>
              <a:spLocks noChangeArrowheads="1"/>
            </p:cNvSpPr>
            <p:nvPr/>
          </p:nvSpPr>
          <p:spPr bwMode="auto">
            <a:xfrm>
              <a:off x="1120" y="928"/>
              <a:ext cx="2448" cy="192"/>
            </a:xfrm>
            <a:prstGeom prst="rightArrow">
              <a:avLst>
                <a:gd name="adj1" fmla="val 50000"/>
                <a:gd name="adj2" fmla="val 318750"/>
              </a:avLst>
            </a:prstGeom>
            <a:solidFill>
              <a:schemeClr val="accent1"/>
            </a:solidFill>
            <a:ln w="9525">
              <a:solidFill>
                <a:schemeClr val="tx1"/>
              </a:solidFill>
              <a:miter lim="800000"/>
              <a:headEnd/>
              <a:tailEnd/>
            </a:ln>
          </p:spPr>
          <p:txBody>
            <a:bodyPr anchor="ctr">
              <a:spAutoFit/>
            </a:bodyPr>
            <a:lstStyle/>
            <a:p>
              <a:endParaRPr lang="nl-BE"/>
            </a:p>
          </p:txBody>
        </p:sp>
      </p:grpSp>
      <p:grpSp>
        <p:nvGrpSpPr>
          <p:cNvPr id="13" name="Group 14"/>
          <p:cNvGrpSpPr>
            <a:grpSpLocks/>
          </p:cNvGrpSpPr>
          <p:nvPr/>
        </p:nvGrpSpPr>
        <p:grpSpPr bwMode="auto">
          <a:xfrm>
            <a:off x="5514975" y="3340100"/>
            <a:ext cx="3095625" cy="3022600"/>
            <a:chOff x="3474" y="2056"/>
            <a:chExt cx="1950" cy="1904"/>
          </a:xfrm>
        </p:grpSpPr>
        <p:grpSp>
          <p:nvGrpSpPr>
            <p:cNvPr id="14" name="Group 15"/>
            <p:cNvGrpSpPr>
              <a:grpSpLocks/>
            </p:cNvGrpSpPr>
            <p:nvPr/>
          </p:nvGrpSpPr>
          <p:grpSpPr bwMode="auto">
            <a:xfrm>
              <a:off x="3474" y="2252"/>
              <a:ext cx="1950" cy="1708"/>
              <a:chOff x="3474" y="2252"/>
              <a:chExt cx="1950" cy="1708"/>
            </a:xfrm>
          </p:grpSpPr>
          <p:pic>
            <p:nvPicPr>
              <p:cNvPr id="16" name="Picture 16" descr="D:\Yves\Papers\TeX\Cynthia_presentation\mll_tt_std15_ef3_psd876_all_score.png"/>
              <p:cNvPicPr>
                <a:picLocks noChangeAspect="1" noChangeArrowheads="1"/>
              </p:cNvPicPr>
              <p:nvPr/>
            </p:nvPicPr>
            <p:blipFill>
              <a:blip r:embed="rId5"/>
              <a:srcRect/>
              <a:stretch>
                <a:fillRect/>
              </a:stretch>
            </p:blipFill>
            <p:spPr bwMode="auto">
              <a:xfrm>
                <a:off x="3474" y="2509"/>
                <a:ext cx="1950" cy="1451"/>
              </a:xfrm>
              <a:prstGeom prst="rect">
                <a:avLst/>
              </a:prstGeom>
              <a:noFill/>
              <a:ln w="9525">
                <a:solidFill>
                  <a:schemeClr val="tx1"/>
                </a:solidFill>
                <a:miter lim="800000"/>
                <a:headEnd/>
                <a:tailEnd/>
              </a:ln>
            </p:spPr>
          </p:pic>
          <p:sp>
            <p:nvSpPr>
              <p:cNvPr id="17" name="Text Box 17"/>
              <p:cNvSpPr txBox="1">
                <a:spLocks noChangeArrowheads="1"/>
              </p:cNvSpPr>
              <p:nvPr/>
            </p:nvSpPr>
            <p:spPr bwMode="auto">
              <a:xfrm>
                <a:off x="3775" y="2252"/>
                <a:ext cx="1354" cy="250"/>
              </a:xfrm>
              <a:prstGeom prst="rect">
                <a:avLst/>
              </a:prstGeom>
              <a:noFill/>
              <a:ln w="9525">
                <a:noFill/>
                <a:miter lim="800000"/>
                <a:headEnd/>
                <a:tailEnd/>
              </a:ln>
            </p:spPr>
            <p:txBody>
              <a:bodyPr wrap="none">
                <a:spAutoFit/>
              </a:bodyPr>
              <a:lstStyle/>
              <a:p>
                <a:pPr algn="ctr"/>
                <a:r>
                  <a:rPr lang="en-US" b="0"/>
                  <a:t>Pattern validation</a:t>
                </a:r>
              </a:p>
            </p:txBody>
          </p:sp>
        </p:grpSp>
        <p:sp>
          <p:nvSpPr>
            <p:cNvPr id="15" name="AutoShape 18"/>
            <p:cNvSpPr>
              <a:spLocks noChangeArrowheads="1"/>
            </p:cNvSpPr>
            <p:nvPr/>
          </p:nvSpPr>
          <p:spPr bwMode="auto">
            <a:xfrm>
              <a:off x="3584" y="2056"/>
              <a:ext cx="160" cy="712"/>
            </a:xfrm>
            <a:prstGeom prst="downArrow">
              <a:avLst>
                <a:gd name="adj1" fmla="val 50000"/>
                <a:gd name="adj2" fmla="val 111250"/>
              </a:avLst>
            </a:prstGeom>
            <a:solidFill>
              <a:schemeClr val="accent1"/>
            </a:solidFill>
            <a:ln w="9525">
              <a:solidFill>
                <a:schemeClr val="tx1"/>
              </a:solidFill>
              <a:miter lim="800000"/>
              <a:headEnd/>
              <a:tailEnd/>
            </a:ln>
          </p:spPr>
          <p:txBody>
            <a:bodyPr anchor="ctr">
              <a:spAutoFit/>
            </a:bodyPr>
            <a:lstStyle/>
            <a:p>
              <a:endParaRPr lang="nl-BE"/>
            </a:p>
          </p:txBody>
        </p:sp>
      </p:grpSp>
      <p:sp>
        <p:nvSpPr>
          <p:cNvPr id="18" name="Slide Number Placeholder 17"/>
          <p:cNvSpPr>
            <a:spLocks noGrp="1"/>
          </p:cNvSpPr>
          <p:nvPr>
            <p:ph type="sldNum" sz="quarter" idx="12"/>
          </p:nvPr>
        </p:nvSpPr>
        <p:spPr/>
        <p:txBody>
          <a:bodyPr/>
          <a:lstStyle/>
          <a:p>
            <a:fld id="{D8D455F8-88B1-4CA2-8F5E-F3DE7513A43B}" type="slidenum">
              <a:rPr lang="nl-BE" smtClean="0"/>
              <a:pPr/>
              <a:t>27</a:t>
            </a:fld>
            <a:endParaRPr lang="nl-BE"/>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D:\Yves\Slides\Figures\mll.gif"/>
          <p:cNvPicPr>
            <a:picLocks noChangeAspect="1" noChangeArrowheads="1"/>
          </p:cNvPicPr>
          <p:nvPr/>
        </p:nvPicPr>
        <p:blipFill>
          <a:blip r:embed="rId2"/>
          <a:srcRect/>
          <a:stretch>
            <a:fillRect/>
          </a:stretch>
        </p:blipFill>
        <p:spPr bwMode="auto">
          <a:xfrm>
            <a:off x="304800" y="762000"/>
            <a:ext cx="5638800" cy="3302000"/>
          </a:xfrm>
          <a:prstGeom prst="rect">
            <a:avLst/>
          </a:prstGeom>
          <a:noFill/>
          <a:ln w="9525">
            <a:noFill/>
            <a:miter lim="800000"/>
            <a:headEnd/>
            <a:tailEnd/>
          </a:ln>
        </p:spPr>
      </p:pic>
      <p:pic>
        <p:nvPicPr>
          <p:cNvPr id="3" name="Picture 5" descr="D:\Yves\Slides\Figures\mll_pca.gif"/>
          <p:cNvPicPr>
            <a:picLocks noChangeAspect="1" noChangeArrowheads="1"/>
          </p:cNvPicPr>
          <p:nvPr/>
        </p:nvPicPr>
        <p:blipFill>
          <a:blip r:embed="rId3"/>
          <a:srcRect l="51706"/>
          <a:stretch>
            <a:fillRect/>
          </a:stretch>
        </p:blipFill>
        <p:spPr bwMode="auto">
          <a:xfrm>
            <a:off x="5867400" y="1143000"/>
            <a:ext cx="3135313" cy="2800350"/>
          </a:xfrm>
          <a:prstGeom prst="rect">
            <a:avLst/>
          </a:prstGeom>
          <a:noFill/>
          <a:ln w="9525">
            <a:noFill/>
            <a:miter lim="800000"/>
            <a:headEnd/>
            <a:tailEnd/>
          </a:ln>
        </p:spPr>
      </p:pic>
      <p:sp>
        <p:nvSpPr>
          <p:cNvPr id="4" name="Text Box 6"/>
          <p:cNvSpPr txBox="1">
            <a:spLocks noChangeArrowheads="1"/>
          </p:cNvSpPr>
          <p:nvPr/>
        </p:nvSpPr>
        <p:spPr bwMode="auto">
          <a:xfrm>
            <a:off x="3124200" y="4114800"/>
            <a:ext cx="3935413" cy="274638"/>
          </a:xfrm>
          <a:prstGeom prst="rect">
            <a:avLst/>
          </a:prstGeom>
          <a:noFill/>
          <a:ln w="9525">
            <a:noFill/>
            <a:miter lim="800000"/>
            <a:headEnd/>
            <a:tailEnd/>
          </a:ln>
        </p:spPr>
        <p:txBody>
          <a:bodyPr wrap="none">
            <a:spAutoFit/>
          </a:bodyPr>
          <a:lstStyle/>
          <a:p>
            <a:pPr algn="r"/>
            <a:r>
              <a:rPr lang="en-US" sz="1200" b="0">
                <a:latin typeface="Arial" charset="0"/>
                <a:cs typeface="Tahoma" pitchFamily="34" charset="0"/>
              </a:rPr>
              <a:t>© </a:t>
            </a:r>
            <a:r>
              <a:rPr lang="en-US" sz="1200" b="0">
                <a:latin typeface="Arial" charset="0"/>
              </a:rPr>
              <a:t>Armstrong SA et al. Nat Genet. 2002 Jan;30(1):41-7. </a:t>
            </a:r>
          </a:p>
        </p:txBody>
      </p:sp>
      <p:sp>
        <p:nvSpPr>
          <p:cNvPr id="5" name="Text Box 7"/>
          <p:cNvSpPr txBox="1">
            <a:spLocks noChangeArrowheads="1"/>
          </p:cNvSpPr>
          <p:nvPr/>
        </p:nvSpPr>
        <p:spPr bwMode="auto">
          <a:xfrm>
            <a:off x="6156325" y="1023938"/>
            <a:ext cx="717550" cy="457200"/>
          </a:xfrm>
          <a:prstGeom prst="rect">
            <a:avLst/>
          </a:prstGeom>
          <a:noFill/>
          <a:ln w="9525">
            <a:noFill/>
            <a:miter lim="800000"/>
            <a:headEnd/>
            <a:tailEnd/>
          </a:ln>
        </p:spPr>
        <p:txBody>
          <a:bodyPr wrap="none">
            <a:spAutoFit/>
          </a:bodyPr>
          <a:lstStyle/>
          <a:p>
            <a:r>
              <a:rPr lang="en-US" sz="2400" b="0"/>
              <a:t>PCA</a:t>
            </a:r>
            <a:endParaRPr lang="en-GB" sz="2400" b="0"/>
          </a:p>
        </p:txBody>
      </p:sp>
      <p:sp>
        <p:nvSpPr>
          <p:cNvPr id="6" name="Text Box 8"/>
          <p:cNvSpPr txBox="1">
            <a:spLocks noChangeArrowheads="1"/>
          </p:cNvSpPr>
          <p:nvPr/>
        </p:nvSpPr>
        <p:spPr bwMode="auto">
          <a:xfrm>
            <a:off x="441325" y="4197350"/>
            <a:ext cx="5753100" cy="1920875"/>
          </a:xfrm>
          <a:prstGeom prst="rect">
            <a:avLst/>
          </a:prstGeom>
          <a:noFill/>
          <a:ln w="9525">
            <a:noFill/>
            <a:miter lim="800000"/>
            <a:headEnd/>
            <a:tailEnd/>
          </a:ln>
        </p:spPr>
        <p:txBody>
          <a:bodyPr wrap="none">
            <a:spAutoFit/>
          </a:bodyPr>
          <a:lstStyle/>
          <a:p>
            <a:r>
              <a:rPr lang="en-US" b="0"/>
              <a:t>12 600 genes </a:t>
            </a:r>
          </a:p>
          <a:p>
            <a:r>
              <a:rPr lang="en-US" b="0"/>
              <a:t>72 patients: </a:t>
            </a:r>
          </a:p>
          <a:p>
            <a:r>
              <a:rPr lang="en-US" b="0"/>
              <a:t>	- 28 Acute Lymphoblastic Leukemia (ALL)</a:t>
            </a:r>
          </a:p>
          <a:p>
            <a:r>
              <a:rPr lang="en-US" b="0"/>
              <a:t>	- 24 Acute Myeloid Leukemia (AML)</a:t>
            </a:r>
          </a:p>
          <a:p>
            <a:r>
              <a:rPr lang="en-US" b="0"/>
              <a:t>	- 20 Mixed Linkage Leukemia (MLL)</a:t>
            </a:r>
          </a:p>
          <a:p>
            <a:r>
              <a:rPr lang="en-US" b="0"/>
              <a:t>3 patients for each class used as test set</a:t>
            </a:r>
            <a:endParaRPr lang="en-GB" b="0"/>
          </a:p>
        </p:txBody>
      </p:sp>
      <p:sp>
        <p:nvSpPr>
          <p:cNvPr id="7" name="Slide Number Placeholder 6"/>
          <p:cNvSpPr>
            <a:spLocks noGrp="1"/>
          </p:cNvSpPr>
          <p:nvPr>
            <p:ph type="sldNum" sz="quarter" idx="12"/>
          </p:nvPr>
        </p:nvSpPr>
        <p:spPr/>
        <p:txBody>
          <a:bodyPr/>
          <a:lstStyle/>
          <a:p>
            <a:fld id="{D8D455F8-88B1-4CA2-8F5E-F3DE7513A43B}" type="slidenum">
              <a:rPr lang="nl-BE" smtClean="0"/>
              <a:pPr/>
              <a:t>28</a:t>
            </a:fld>
            <a:endParaRPr lang="nl-BE"/>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304800" y="76200"/>
            <a:ext cx="6705600" cy="5334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000" b="0" i="0" u="none" strike="noStrike" kern="1200" cap="none" spc="0" normalizeH="0" baseline="0" noProof="0" smtClean="0">
                <a:ln>
                  <a:noFill/>
                </a:ln>
                <a:solidFill>
                  <a:schemeClr val="tx1"/>
                </a:solidFill>
                <a:effectLst/>
                <a:uLnTx/>
                <a:uFillTx/>
                <a:latin typeface="+mj-lt"/>
                <a:ea typeface="+mj-ea"/>
                <a:cs typeface="+mj-cs"/>
              </a:rPr>
              <a:t>Context: biomedical/biological research: 4M</a:t>
            </a:r>
            <a:r>
              <a:rPr kumimoji="0" lang="en-US" sz="4400" b="0" i="0" u="none" strike="noStrike" kern="1200" cap="none" spc="0" normalizeH="0" baseline="0" noProof="0" smtClean="0">
                <a:ln>
                  <a:noFill/>
                </a:ln>
                <a:solidFill>
                  <a:schemeClr val="tx1"/>
                </a:solidFill>
                <a:effectLst/>
                <a:uLnTx/>
                <a:uFillTx/>
                <a:latin typeface="+mj-lt"/>
                <a:ea typeface="+mj-ea"/>
                <a:cs typeface="+mj-cs"/>
              </a:rPr>
              <a:t> </a:t>
            </a:r>
            <a:endParaRPr kumimoji="0" lang="en-GB" sz="4400" b="0" i="0" u="none" strike="noStrike" kern="1200" cap="none" spc="0" normalizeH="0" baseline="0" noProof="0">
              <a:ln>
                <a:noFill/>
              </a:ln>
              <a:solidFill>
                <a:schemeClr val="tx1"/>
              </a:solidFill>
              <a:effectLst/>
              <a:uLnTx/>
              <a:uFillTx/>
              <a:latin typeface="+mj-lt"/>
              <a:ea typeface="+mj-ea"/>
              <a:cs typeface="+mj-cs"/>
            </a:endParaRPr>
          </a:p>
        </p:txBody>
      </p:sp>
      <p:pic>
        <p:nvPicPr>
          <p:cNvPr id="3" name="Picture 3"/>
          <p:cNvPicPr>
            <a:picLocks noChangeAspect="1" noChangeArrowheads="1"/>
          </p:cNvPicPr>
          <p:nvPr/>
        </p:nvPicPr>
        <p:blipFill>
          <a:blip r:embed="rId2"/>
          <a:srcRect/>
          <a:stretch>
            <a:fillRect/>
          </a:stretch>
        </p:blipFill>
        <p:spPr bwMode="auto">
          <a:xfrm>
            <a:off x="381000" y="742950"/>
            <a:ext cx="5305425" cy="4514850"/>
          </a:xfrm>
          <a:prstGeom prst="rect">
            <a:avLst/>
          </a:prstGeom>
          <a:noFill/>
          <a:ln w="9525">
            <a:noFill/>
            <a:miter lim="800000"/>
            <a:headEnd/>
            <a:tailEnd/>
          </a:ln>
        </p:spPr>
      </p:pic>
      <p:cxnSp>
        <p:nvCxnSpPr>
          <p:cNvPr id="4" name="AutoShape 4"/>
          <p:cNvCxnSpPr>
            <a:cxnSpLocks noChangeShapeType="1"/>
            <a:stCxn id="5" idx="2"/>
            <a:endCxn id="11" idx="0"/>
          </p:cNvCxnSpPr>
          <p:nvPr/>
        </p:nvCxnSpPr>
        <p:spPr bwMode="auto">
          <a:xfrm rot="5400000">
            <a:off x="5805487" y="2773363"/>
            <a:ext cx="3497263" cy="14288"/>
          </a:xfrm>
          <a:prstGeom prst="bentConnector3">
            <a:avLst>
              <a:gd name="adj1" fmla="val 49977"/>
            </a:avLst>
          </a:prstGeom>
          <a:noFill/>
          <a:ln w="38100">
            <a:solidFill>
              <a:schemeClr val="tx1"/>
            </a:solidFill>
            <a:miter lim="800000"/>
            <a:headEnd/>
            <a:tailEnd/>
          </a:ln>
          <a:effectLst/>
        </p:spPr>
      </p:cxnSp>
      <p:sp>
        <p:nvSpPr>
          <p:cNvPr id="5" name="AutoShape 5"/>
          <p:cNvSpPr>
            <a:spLocks noChangeArrowheads="1"/>
          </p:cNvSpPr>
          <p:nvPr/>
        </p:nvSpPr>
        <p:spPr bwMode="auto">
          <a:xfrm>
            <a:off x="6719888" y="609600"/>
            <a:ext cx="1682750" cy="422275"/>
          </a:xfrm>
          <a:prstGeom prst="roundRect">
            <a:avLst>
              <a:gd name="adj" fmla="val 16667"/>
            </a:avLst>
          </a:prstGeom>
          <a:solidFill>
            <a:srgbClr val="80FF80"/>
          </a:solidFill>
          <a:ln w="9525">
            <a:solidFill>
              <a:schemeClr val="tx1"/>
            </a:solidFill>
            <a:round/>
            <a:headEnd/>
            <a:tailEnd/>
          </a:ln>
          <a:effectLst/>
        </p:spPr>
        <p:txBody>
          <a:bodyPr wrap="none" anchor="ctr"/>
          <a:lstStyle/>
          <a:p>
            <a:pPr algn="ctr" eaLnBrk="0" hangingPunct="0"/>
            <a:r>
              <a:rPr lang="en-US" sz="1400" b="0"/>
              <a:t>Biological problem</a:t>
            </a:r>
          </a:p>
        </p:txBody>
      </p:sp>
      <p:sp>
        <p:nvSpPr>
          <p:cNvPr id="6" name="AutoShape 6"/>
          <p:cNvSpPr>
            <a:spLocks noChangeArrowheads="1"/>
          </p:cNvSpPr>
          <p:nvPr/>
        </p:nvSpPr>
        <p:spPr bwMode="auto">
          <a:xfrm>
            <a:off x="6718300" y="1250950"/>
            <a:ext cx="1682750" cy="422275"/>
          </a:xfrm>
          <a:prstGeom prst="roundRect">
            <a:avLst>
              <a:gd name="adj" fmla="val 16667"/>
            </a:avLst>
          </a:prstGeom>
          <a:solidFill>
            <a:srgbClr val="FF8080"/>
          </a:solidFill>
          <a:ln w="9525">
            <a:solidFill>
              <a:schemeClr val="tx1"/>
            </a:solidFill>
            <a:round/>
            <a:headEnd/>
            <a:tailEnd/>
          </a:ln>
          <a:effectLst/>
        </p:spPr>
        <p:txBody>
          <a:bodyPr wrap="none" anchor="ctr"/>
          <a:lstStyle/>
          <a:p>
            <a:pPr algn="ctr" eaLnBrk="0" hangingPunct="0"/>
            <a:r>
              <a:rPr lang="en-US" sz="1400" b="0"/>
              <a:t>Experiment design</a:t>
            </a:r>
          </a:p>
        </p:txBody>
      </p:sp>
      <p:sp>
        <p:nvSpPr>
          <p:cNvPr id="7" name="AutoShape 7"/>
          <p:cNvSpPr>
            <a:spLocks noChangeArrowheads="1"/>
          </p:cNvSpPr>
          <p:nvPr/>
        </p:nvSpPr>
        <p:spPr bwMode="auto">
          <a:xfrm>
            <a:off x="6716713" y="1947863"/>
            <a:ext cx="1682750" cy="422275"/>
          </a:xfrm>
          <a:prstGeom prst="roundRect">
            <a:avLst>
              <a:gd name="adj" fmla="val 16667"/>
            </a:avLst>
          </a:prstGeom>
          <a:solidFill>
            <a:srgbClr val="80FF80"/>
          </a:solidFill>
          <a:ln w="9525">
            <a:solidFill>
              <a:schemeClr val="tx1"/>
            </a:solidFill>
            <a:round/>
            <a:headEnd/>
            <a:tailEnd/>
          </a:ln>
          <a:effectLst/>
        </p:spPr>
        <p:txBody>
          <a:bodyPr wrap="none" anchor="ctr"/>
          <a:lstStyle/>
          <a:p>
            <a:pPr algn="ctr" eaLnBrk="0" hangingPunct="0"/>
            <a:r>
              <a:rPr lang="en-US" sz="1400" b="0"/>
              <a:t>Biological data</a:t>
            </a:r>
          </a:p>
        </p:txBody>
      </p:sp>
      <p:sp>
        <p:nvSpPr>
          <p:cNvPr id="8" name="AutoShape 8"/>
          <p:cNvSpPr>
            <a:spLocks noChangeArrowheads="1"/>
          </p:cNvSpPr>
          <p:nvPr/>
        </p:nvSpPr>
        <p:spPr bwMode="auto">
          <a:xfrm>
            <a:off x="6716713" y="2570163"/>
            <a:ext cx="1682750" cy="422275"/>
          </a:xfrm>
          <a:prstGeom prst="roundRect">
            <a:avLst>
              <a:gd name="adj" fmla="val 16667"/>
            </a:avLst>
          </a:prstGeom>
          <a:solidFill>
            <a:srgbClr val="FF8080"/>
          </a:solidFill>
          <a:ln w="9525">
            <a:solidFill>
              <a:schemeClr val="tx1"/>
            </a:solidFill>
            <a:round/>
            <a:headEnd/>
            <a:tailEnd/>
          </a:ln>
          <a:effectLst/>
        </p:spPr>
        <p:txBody>
          <a:bodyPr wrap="none" anchor="ctr"/>
          <a:lstStyle/>
          <a:p>
            <a:pPr algn="ctr" eaLnBrk="0" hangingPunct="0"/>
            <a:r>
              <a:rPr lang="en-US" sz="1400" b="0"/>
              <a:t>Data analysis</a:t>
            </a:r>
          </a:p>
        </p:txBody>
      </p:sp>
      <p:sp>
        <p:nvSpPr>
          <p:cNvPr id="9" name="AutoShape 9"/>
          <p:cNvSpPr>
            <a:spLocks noChangeArrowheads="1"/>
          </p:cNvSpPr>
          <p:nvPr/>
        </p:nvSpPr>
        <p:spPr bwMode="auto">
          <a:xfrm>
            <a:off x="6716713" y="3192463"/>
            <a:ext cx="1682750" cy="422275"/>
          </a:xfrm>
          <a:prstGeom prst="roundRect">
            <a:avLst>
              <a:gd name="adj" fmla="val 16667"/>
            </a:avLst>
          </a:prstGeom>
          <a:solidFill>
            <a:srgbClr val="80FF80"/>
          </a:solidFill>
          <a:ln w="9525">
            <a:solidFill>
              <a:schemeClr val="tx1"/>
            </a:solidFill>
            <a:round/>
            <a:headEnd/>
            <a:tailEnd/>
          </a:ln>
          <a:effectLst/>
        </p:spPr>
        <p:txBody>
          <a:bodyPr wrap="none" anchor="ctr"/>
          <a:lstStyle/>
          <a:p>
            <a:pPr algn="ctr" eaLnBrk="0" hangingPunct="0"/>
            <a:r>
              <a:rPr lang="en-US" sz="1400" b="0"/>
              <a:t>Biological validation</a:t>
            </a:r>
          </a:p>
        </p:txBody>
      </p:sp>
      <p:sp>
        <p:nvSpPr>
          <p:cNvPr id="10" name="AutoShape 10"/>
          <p:cNvSpPr>
            <a:spLocks noChangeArrowheads="1"/>
          </p:cNvSpPr>
          <p:nvPr/>
        </p:nvSpPr>
        <p:spPr bwMode="auto">
          <a:xfrm>
            <a:off x="6715125" y="3879850"/>
            <a:ext cx="1682750" cy="422275"/>
          </a:xfrm>
          <a:prstGeom prst="roundRect">
            <a:avLst>
              <a:gd name="adj" fmla="val 16667"/>
            </a:avLst>
          </a:prstGeom>
          <a:solidFill>
            <a:srgbClr val="FF8080"/>
          </a:solidFill>
          <a:ln w="9525">
            <a:solidFill>
              <a:schemeClr val="tx1"/>
            </a:solidFill>
            <a:round/>
            <a:headEnd/>
            <a:tailEnd/>
          </a:ln>
          <a:effectLst/>
        </p:spPr>
        <p:txBody>
          <a:bodyPr wrap="none" anchor="ctr"/>
          <a:lstStyle/>
          <a:p>
            <a:pPr algn="ctr" eaLnBrk="0" hangingPunct="0"/>
            <a:r>
              <a:rPr lang="en-US" sz="1400" b="0"/>
              <a:t>Improved method</a:t>
            </a:r>
          </a:p>
        </p:txBody>
      </p:sp>
      <p:sp>
        <p:nvSpPr>
          <p:cNvPr id="11" name="AutoShape 11"/>
          <p:cNvSpPr>
            <a:spLocks noChangeArrowheads="1"/>
          </p:cNvSpPr>
          <p:nvPr/>
        </p:nvSpPr>
        <p:spPr bwMode="auto">
          <a:xfrm>
            <a:off x="6705600" y="4529138"/>
            <a:ext cx="1682750" cy="422275"/>
          </a:xfrm>
          <a:prstGeom prst="roundRect">
            <a:avLst>
              <a:gd name="adj" fmla="val 16667"/>
            </a:avLst>
          </a:prstGeom>
          <a:solidFill>
            <a:srgbClr val="80FF80"/>
          </a:solidFill>
          <a:ln w="9525">
            <a:solidFill>
              <a:schemeClr val="tx1"/>
            </a:solidFill>
            <a:round/>
            <a:headEnd/>
            <a:tailEnd/>
          </a:ln>
          <a:effectLst/>
        </p:spPr>
        <p:txBody>
          <a:bodyPr wrap="none" anchor="ctr"/>
          <a:lstStyle/>
          <a:p>
            <a:pPr algn="ctr" eaLnBrk="0" hangingPunct="0"/>
            <a:r>
              <a:rPr lang="en-US" sz="1400" b="0"/>
              <a:t>New biology</a:t>
            </a:r>
          </a:p>
        </p:txBody>
      </p:sp>
      <p:cxnSp>
        <p:nvCxnSpPr>
          <p:cNvPr id="12" name="AutoShape 12"/>
          <p:cNvCxnSpPr>
            <a:cxnSpLocks noChangeShapeType="1"/>
            <a:stCxn id="11" idx="2"/>
            <a:endCxn id="5" idx="0"/>
          </p:cNvCxnSpPr>
          <p:nvPr/>
        </p:nvCxnSpPr>
        <p:spPr bwMode="auto">
          <a:xfrm rot="5400000" flipH="1" flipV="1">
            <a:off x="5383212" y="2773363"/>
            <a:ext cx="4341813" cy="14288"/>
          </a:xfrm>
          <a:prstGeom prst="bentConnector5">
            <a:avLst>
              <a:gd name="adj1" fmla="val -5264"/>
              <a:gd name="adj2" fmla="val 7588889"/>
              <a:gd name="adj3" fmla="val 105264"/>
            </a:avLst>
          </a:prstGeom>
          <a:noFill/>
          <a:ln w="38100">
            <a:solidFill>
              <a:schemeClr val="tx1"/>
            </a:solidFill>
            <a:miter lim="800000"/>
            <a:headEnd/>
            <a:tailEnd type="triangle" w="med" len="med"/>
          </a:ln>
          <a:effectLst/>
        </p:spPr>
      </p:cxnSp>
      <p:cxnSp>
        <p:nvCxnSpPr>
          <p:cNvPr id="13" name="AutoShape 13"/>
          <p:cNvCxnSpPr>
            <a:cxnSpLocks noChangeShapeType="1"/>
            <a:stCxn id="6" idx="2"/>
            <a:endCxn id="6" idx="3"/>
          </p:cNvCxnSpPr>
          <p:nvPr/>
        </p:nvCxnSpPr>
        <p:spPr bwMode="auto">
          <a:xfrm rot="5400000" flipH="1" flipV="1">
            <a:off x="7874794" y="1146969"/>
            <a:ext cx="211137" cy="841375"/>
          </a:xfrm>
          <a:prstGeom prst="bentConnector4">
            <a:avLst>
              <a:gd name="adj1" fmla="val -63912"/>
              <a:gd name="adj2" fmla="val 127171"/>
            </a:avLst>
          </a:prstGeom>
          <a:noFill/>
          <a:ln w="38100">
            <a:solidFill>
              <a:schemeClr val="tx1"/>
            </a:solidFill>
            <a:miter lim="800000"/>
            <a:headEnd/>
            <a:tailEnd type="triangle" w="med" len="med"/>
          </a:ln>
          <a:effectLst/>
        </p:spPr>
      </p:cxnSp>
      <p:cxnSp>
        <p:nvCxnSpPr>
          <p:cNvPr id="14" name="AutoShape 14"/>
          <p:cNvCxnSpPr>
            <a:cxnSpLocks noChangeShapeType="1"/>
            <a:stCxn id="7" idx="2"/>
            <a:endCxn id="7" idx="3"/>
          </p:cNvCxnSpPr>
          <p:nvPr/>
        </p:nvCxnSpPr>
        <p:spPr bwMode="auto">
          <a:xfrm rot="5400000" flipH="1" flipV="1">
            <a:off x="7873207" y="1843881"/>
            <a:ext cx="211138" cy="841375"/>
          </a:xfrm>
          <a:prstGeom prst="bentConnector4">
            <a:avLst>
              <a:gd name="adj1" fmla="val -45866"/>
              <a:gd name="adj2" fmla="val 127171"/>
            </a:avLst>
          </a:prstGeom>
          <a:noFill/>
          <a:ln w="38100">
            <a:solidFill>
              <a:schemeClr val="tx1"/>
            </a:solidFill>
            <a:miter lim="800000"/>
            <a:headEnd/>
            <a:tailEnd type="triangle" w="med" len="med"/>
          </a:ln>
          <a:effectLst/>
        </p:spPr>
      </p:cxnSp>
      <p:cxnSp>
        <p:nvCxnSpPr>
          <p:cNvPr id="15" name="AutoShape 15"/>
          <p:cNvCxnSpPr>
            <a:cxnSpLocks noChangeShapeType="1"/>
            <a:stCxn id="8" idx="2"/>
            <a:endCxn id="8" idx="3"/>
          </p:cNvCxnSpPr>
          <p:nvPr/>
        </p:nvCxnSpPr>
        <p:spPr bwMode="auto">
          <a:xfrm rot="5400000" flipH="1" flipV="1">
            <a:off x="7873207" y="2466181"/>
            <a:ext cx="211138" cy="841375"/>
          </a:xfrm>
          <a:prstGeom prst="bentConnector4">
            <a:avLst>
              <a:gd name="adj1" fmla="val -49625"/>
              <a:gd name="adj2" fmla="val 127171"/>
            </a:avLst>
          </a:prstGeom>
          <a:noFill/>
          <a:ln w="38100">
            <a:solidFill>
              <a:schemeClr val="tx1"/>
            </a:solidFill>
            <a:miter lim="800000"/>
            <a:headEnd/>
            <a:tailEnd type="triangle" w="med" len="med"/>
          </a:ln>
          <a:effectLst/>
        </p:spPr>
      </p:cxnSp>
      <p:cxnSp>
        <p:nvCxnSpPr>
          <p:cNvPr id="16" name="AutoShape 16"/>
          <p:cNvCxnSpPr>
            <a:cxnSpLocks noChangeShapeType="1"/>
            <a:stCxn id="9" idx="2"/>
            <a:endCxn id="9" idx="3"/>
          </p:cNvCxnSpPr>
          <p:nvPr/>
        </p:nvCxnSpPr>
        <p:spPr bwMode="auto">
          <a:xfrm rot="5400000" flipH="1" flipV="1">
            <a:off x="7873207" y="3088481"/>
            <a:ext cx="211138" cy="841375"/>
          </a:xfrm>
          <a:prstGeom prst="bentConnector4">
            <a:avLst>
              <a:gd name="adj1" fmla="val -76694"/>
              <a:gd name="adj2" fmla="val 127171"/>
            </a:avLst>
          </a:prstGeom>
          <a:noFill/>
          <a:ln w="38100">
            <a:solidFill>
              <a:schemeClr val="tx1"/>
            </a:solidFill>
            <a:miter lim="800000"/>
            <a:headEnd/>
            <a:tailEnd type="triangle" w="med" len="med"/>
          </a:ln>
          <a:effectLst/>
        </p:spPr>
      </p:cxnSp>
      <p:cxnSp>
        <p:nvCxnSpPr>
          <p:cNvPr id="17" name="AutoShape 17"/>
          <p:cNvCxnSpPr>
            <a:cxnSpLocks noChangeShapeType="1"/>
            <a:stCxn id="10" idx="2"/>
            <a:endCxn id="10" idx="3"/>
          </p:cNvCxnSpPr>
          <p:nvPr/>
        </p:nvCxnSpPr>
        <p:spPr bwMode="auto">
          <a:xfrm rot="5400000" flipH="1" flipV="1">
            <a:off x="7871619" y="3775869"/>
            <a:ext cx="211137" cy="841375"/>
          </a:xfrm>
          <a:prstGeom prst="bentConnector4">
            <a:avLst>
              <a:gd name="adj1" fmla="val -50380"/>
              <a:gd name="adj2" fmla="val 127171"/>
            </a:avLst>
          </a:prstGeom>
          <a:noFill/>
          <a:ln w="38100">
            <a:solidFill>
              <a:schemeClr val="tx1"/>
            </a:solidFill>
            <a:miter lim="800000"/>
            <a:headEnd/>
            <a:tailEnd type="triangle" w="med" len="med"/>
          </a:ln>
          <a:effectLst/>
        </p:spPr>
      </p:cxnSp>
      <p:sp>
        <p:nvSpPr>
          <p:cNvPr id="18" name="Text Box 18"/>
          <p:cNvSpPr txBox="1">
            <a:spLocks noChangeArrowheads="1"/>
          </p:cNvSpPr>
          <p:nvPr/>
        </p:nvSpPr>
        <p:spPr bwMode="auto">
          <a:xfrm>
            <a:off x="2209800" y="5334000"/>
            <a:ext cx="6378575" cy="1069975"/>
          </a:xfrm>
          <a:prstGeom prst="rect">
            <a:avLst/>
          </a:prstGeom>
          <a:noFill/>
          <a:ln w="9525">
            <a:noFill/>
            <a:miter lim="800000"/>
            <a:headEnd/>
            <a:tailEnd/>
          </a:ln>
          <a:effectLst/>
        </p:spPr>
        <p:txBody>
          <a:bodyPr wrap="none">
            <a:spAutoFit/>
          </a:bodyPr>
          <a:lstStyle/>
          <a:p>
            <a:r>
              <a:rPr lang="en-US" sz="1600"/>
              <a:t>Models: </a:t>
            </a:r>
            <a:r>
              <a:rPr lang="en-US" sz="1600" b="0"/>
              <a:t>used to formulate hypotheses; </a:t>
            </a:r>
          </a:p>
          <a:p>
            <a:r>
              <a:rPr lang="en-US" sz="1600"/>
              <a:t>Manipulate: </a:t>
            </a:r>
            <a:r>
              <a:rPr lang="en-US" sz="1600" b="0"/>
              <a:t>experiment design to generate data; wet lab; clinical; </a:t>
            </a:r>
            <a:r>
              <a:rPr lang="en-US" sz="1600"/>
              <a:t> </a:t>
            </a:r>
          </a:p>
          <a:p>
            <a:r>
              <a:rPr lang="en-US" sz="1600"/>
              <a:t>Measure: </a:t>
            </a:r>
            <a:r>
              <a:rPr lang="en-US" sz="1600" b="0"/>
              <a:t>technology boosts number of data; </a:t>
            </a:r>
            <a:r>
              <a:rPr lang="en-US" sz="1600"/>
              <a:t> </a:t>
            </a:r>
          </a:p>
          <a:p>
            <a:r>
              <a:rPr lang="en-US" sz="1600"/>
              <a:t>Mine: </a:t>
            </a:r>
            <a:r>
              <a:rPr lang="en-US" sz="1600" b="0"/>
              <a:t>(in-)validate biological hypotheses; </a:t>
            </a:r>
            <a:endParaRPr lang="en-GB" sz="1600"/>
          </a:p>
        </p:txBody>
      </p:sp>
      <p:sp>
        <p:nvSpPr>
          <p:cNvPr id="19" name="Rectangle 19"/>
          <p:cNvSpPr>
            <a:spLocks noChangeArrowheads="1"/>
          </p:cNvSpPr>
          <p:nvPr/>
        </p:nvSpPr>
        <p:spPr bwMode="auto">
          <a:xfrm>
            <a:off x="1981200" y="5334000"/>
            <a:ext cx="6781800" cy="1066800"/>
          </a:xfrm>
          <a:prstGeom prst="rect">
            <a:avLst/>
          </a:prstGeom>
          <a:noFill/>
          <a:ln w="9525">
            <a:solidFill>
              <a:schemeClr val="tx1"/>
            </a:solidFill>
            <a:miter lim="800000"/>
            <a:headEnd/>
            <a:tailEnd/>
          </a:ln>
          <a:effectLst/>
        </p:spPr>
        <p:txBody>
          <a:bodyPr wrap="none" anchor="ctr"/>
          <a:lstStyle/>
          <a:p>
            <a:endParaRPr lang="nl-BE"/>
          </a:p>
        </p:txBody>
      </p:sp>
      <p:sp>
        <p:nvSpPr>
          <p:cNvPr id="20" name="Slide Number Placeholder 19"/>
          <p:cNvSpPr>
            <a:spLocks noGrp="1"/>
          </p:cNvSpPr>
          <p:nvPr>
            <p:ph type="sldNum" sz="quarter" idx="12"/>
          </p:nvPr>
        </p:nvSpPr>
        <p:spPr/>
        <p:txBody>
          <a:bodyPr/>
          <a:lstStyle/>
          <a:p>
            <a:fld id="{D8D455F8-88B1-4CA2-8F5E-F3DE7513A43B}" type="slidenum">
              <a:rPr lang="nl-BE" smtClean="0"/>
              <a:pPr/>
              <a:t>29</a:t>
            </a:fld>
            <a:endParaRPr lang="nl-BE"/>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6"/>
          <p:cNvSpPr txBox="1">
            <a:spLocks noChangeArrowheads="1"/>
          </p:cNvSpPr>
          <p:nvPr/>
        </p:nvSpPr>
        <p:spPr>
          <a:xfrm>
            <a:off x="285720" y="1357298"/>
            <a:ext cx="7715304" cy="5715040"/>
          </a:xfrm>
          <a:prstGeom prst="rect">
            <a:avLst/>
          </a:prstGeom>
          <a:noFill/>
          <a:ln/>
        </p:spPr>
        <p:txBody>
          <a:bodyPr/>
          <a:lstStyle/>
          <a:p>
            <a:pPr marL="342900" marR="0" lvl="0" indent="-342900" algn="l" defTabSz="914400" rtl="0" eaLnBrk="1" fontAlgn="auto" latinLnBrk="0" hangingPunct="1">
              <a:lnSpc>
                <a:spcPct val="80000"/>
              </a:lnSpc>
              <a:spcBef>
                <a:spcPct val="20000"/>
              </a:spcBef>
              <a:spcAft>
                <a:spcPts val="0"/>
              </a:spcAft>
              <a:buClrTx/>
              <a:buSzTx/>
              <a:tabLst/>
              <a:defRPr/>
            </a:pPr>
            <a:endParaRPr kumimoji="0" lang="en-US" sz="2400" b="0" i="0" u="none" strike="noStrike" kern="1200" cap="none" spc="0" normalizeH="0" baseline="0" noProof="0" dirty="0" smtClean="0">
              <a:ln>
                <a:noFill/>
              </a:ln>
              <a:effectLst/>
              <a:uLnTx/>
              <a:uFillTx/>
              <a:latin typeface="+mn-lt"/>
              <a:ea typeface="+mn-ea"/>
              <a:cs typeface="+mn-cs"/>
            </a:endParaRPr>
          </a:p>
          <a:p>
            <a:pPr marL="342900" marR="0" lvl="0" indent="-342900" algn="l" defTabSz="914400" rtl="0" eaLnBrk="1" fontAlgn="auto" latinLnBrk="0" hangingPunct="1">
              <a:lnSpc>
                <a:spcPct val="80000"/>
              </a:lnSpc>
              <a:spcBef>
                <a:spcPct val="20000"/>
              </a:spcBef>
              <a:spcAft>
                <a:spcPts val="0"/>
              </a:spcAft>
              <a:buClrTx/>
              <a:buSzTx/>
              <a:buFont typeface="Arial" pitchFamily="34" charset="0"/>
              <a:buChar char="•"/>
              <a:tabLst/>
              <a:defRPr/>
            </a:pPr>
            <a:r>
              <a:rPr lang="en-US" sz="2400" dirty="0" smtClean="0"/>
              <a:t>Founded 1425 </a:t>
            </a:r>
          </a:p>
          <a:p>
            <a:pPr marL="342900" marR="0" lvl="0" indent="-342900" algn="l" defTabSz="914400" rtl="0" eaLnBrk="1" fontAlgn="auto" latinLnBrk="0" hangingPunct="1">
              <a:lnSpc>
                <a:spcPct val="80000"/>
              </a:lnSpc>
              <a:spcBef>
                <a:spcPct val="20000"/>
              </a:spcBef>
              <a:spcAft>
                <a:spcPts val="0"/>
              </a:spcAft>
              <a:buClrTx/>
              <a:buSzTx/>
              <a:tabLst/>
              <a:defRPr/>
            </a:pPr>
            <a:endParaRPr lang="en-US" sz="2400" dirty="0" smtClean="0"/>
          </a:p>
          <a:p>
            <a:pPr marL="342900" marR="0" lvl="0" indent="-342900" algn="l" defTabSz="914400" rtl="0" eaLnBrk="1" fontAlgn="auto" latinLnBrk="0" hangingPunct="1">
              <a:lnSpc>
                <a:spcPct val="80000"/>
              </a:lnSpc>
              <a:spcBef>
                <a:spcPct val="20000"/>
              </a:spcBef>
              <a:spcAft>
                <a:spcPts val="0"/>
              </a:spcAft>
              <a:buClrTx/>
              <a:buSzTx/>
              <a:buFont typeface="Arial" pitchFamily="34" charset="0"/>
              <a:buChar char="•"/>
              <a:tabLst/>
              <a:defRPr/>
            </a:pPr>
            <a:r>
              <a:rPr lang="en-US" sz="2400" dirty="0" smtClean="0"/>
              <a:t>3 groups (Humanities, S&amp;T, Biomedical),</a:t>
            </a:r>
            <a:r>
              <a:rPr kumimoji="0" lang="en-US" sz="2400" b="0" i="0" u="none" strike="noStrike" kern="1200" cap="none" spc="0" normalizeH="0" baseline="0" noProof="0" dirty="0" smtClean="0">
                <a:ln>
                  <a:noFill/>
                </a:ln>
                <a:effectLst/>
                <a:uLnTx/>
                <a:uFillTx/>
                <a:latin typeface="+mn-lt"/>
                <a:ea typeface="+mn-ea"/>
                <a:cs typeface="+mn-cs"/>
              </a:rPr>
              <a:t> 12 Faculties</a:t>
            </a:r>
          </a:p>
          <a:p>
            <a:pPr marL="342900" marR="0" lvl="0" indent="-342900" algn="l" defTabSz="914400" rtl="0" eaLnBrk="1" fontAlgn="auto" latinLnBrk="0" hangingPunct="1">
              <a:lnSpc>
                <a:spcPct val="80000"/>
              </a:lnSpc>
              <a:spcBef>
                <a:spcPct val="20000"/>
              </a:spcBef>
              <a:spcAft>
                <a:spcPts val="0"/>
              </a:spcAft>
              <a:buClrTx/>
              <a:buSzTx/>
              <a:tabLst/>
              <a:defRPr/>
            </a:pPr>
            <a:endParaRPr kumimoji="0" lang="en-US" sz="2400" b="0" i="0" u="none" strike="noStrike" kern="1200" cap="none" spc="0" normalizeH="0" baseline="0" noProof="0" dirty="0" smtClean="0">
              <a:ln>
                <a:noFill/>
              </a:ln>
              <a:effectLst/>
              <a:uLnTx/>
              <a:uFillTx/>
              <a:latin typeface="+mn-lt"/>
              <a:ea typeface="+mn-ea"/>
              <a:cs typeface="+mn-cs"/>
            </a:endParaRPr>
          </a:p>
          <a:p>
            <a:pPr marL="342900" marR="0" lvl="0" indent="-342900" algn="l" defTabSz="914400" rtl="0" eaLnBrk="1" fontAlgn="auto" latinLnBrk="0" hangingPunct="1">
              <a:lnSpc>
                <a:spcPct val="80000"/>
              </a:lnSpc>
              <a:spcBef>
                <a:spcPct val="20000"/>
              </a:spcBef>
              <a:spcAft>
                <a:spcPts val="0"/>
              </a:spcAft>
              <a:buClrTx/>
              <a:buSzTx/>
              <a:buFont typeface="Arial" pitchFamily="34" charset="0"/>
              <a:buChar char="•"/>
              <a:tabLst/>
              <a:defRPr/>
            </a:pPr>
            <a:r>
              <a:rPr lang="en-US" sz="2400" dirty="0" smtClean="0"/>
              <a:t>People</a:t>
            </a:r>
          </a:p>
          <a:p>
            <a:pPr marL="800100" lvl="1" indent="-342900">
              <a:lnSpc>
                <a:spcPct val="80000"/>
              </a:lnSpc>
              <a:spcBef>
                <a:spcPct val="20000"/>
              </a:spcBef>
              <a:buFont typeface="Arial" pitchFamily="34" charset="0"/>
              <a:buChar char="•"/>
              <a:defRPr/>
            </a:pPr>
            <a:r>
              <a:rPr lang="en-US" sz="2400" dirty="0" smtClean="0"/>
              <a:t> Academic staff: 1400 professors, 4000 researchers</a:t>
            </a:r>
          </a:p>
          <a:p>
            <a:pPr marL="800100" lvl="1" indent="-342900">
              <a:lnSpc>
                <a:spcPct val="80000"/>
              </a:lnSpc>
              <a:spcBef>
                <a:spcPct val="20000"/>
              </a:spcBef>
              <a:buFont typeface="Arial" pitchFamily="34" charset="0"/>
              <a:buChar char="•"/>
              <a:defRPr/>
            </a:pPr>
            <a:r>
              <a:rPr lang="en-US" sz="2400" dirty="0" smtClean="0"/>
              <a:t> </a:t>
            </a:r>
            <a:r>
              <a:rPr lang="en-US" sz="2400" dirty="0" smtClean="0"/>
              <a:t>Administrative </a:t>
            </a:r>
            <a:r>
              <a:rPr lang="en-US" sz="2400" dirty="0" smtClean="0"/>
              <a:t>and technical staff: 2750 </a:t>
            </a:r>
          </a:p>
          <a:p>
            <a:pPr marL="800100" lvl="1" indent="-342900">
              <a:lnSpc>
                <a:spcPct val="80000"/>
              </a:lnSpc>
              <a:spcBef>
                <a:spcPct val="20000"/>
              </a:spcBef>
              <a:buFont typeface="Arial" pitchFamily="34" charset="0"/>
              <a:buChar char="•"/>
              <a:defRPr/>
            </a:pPr>
            <a:r>
              <a:rPr lang="en-US" sz="2400" dirty="0" smtClean="0"/>
              <a:t> Students: 33.000 (3.700 international students)</a:t>
            </a:r>
          </a:p>
          <a:p>
            <a:pPr marL="800100" lvl="1" indent="-342900">
              <a:lnSpc>
                <a:spcPct val="80000"/>
              </a:lnSpc>
              <a:spcBef>
                <a:spcPct val="20000"/>
              </a:spcBef>
              <a:defRPr/>
            </a:pPr>
            <a:endParaRPr lang="en-US" sz="2400" dirty="0" smtClean="0"/>
          </a:p>
          <a:p>
            <a:pPr marL="342900" marR="0" lvl="0" indent="-34290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effectLst/>
                <a:uLnTx/>
                <a:uFillTx/>
                <a:latin typeface="+mn-lt"/>
                <a:ea typeface="+mn-ea"/>
                <a:cs typeface="+mn-cs"/>
              </a:rPr>
              <a:t>Total budget: </a:t>
            </a:r>
            <a:r>
              <a:rPr lang="en-US" sz="2400" dirty="0" smtClean="0"/>
              <a:t>1.3 billion euro </a:t>
            </a:r>
            <a:endParaRPr kumimoji="0" lang="en-US" sz="2400" b="0" i="0" u="none" strike="noStrike" kern="1200" cap="none" spc="0" normalizeH="0" baseline="0" noProof="0" dirty="0" smtClean="0">
              <a:ln>
                <a:noFill/>
              </a:ln>
              <a:effectLst/>
              <a:uLnTx/>
              <a:uFillTx/>
              <a:latin typeface="+mn-lt"/>
              <a:ea typeface="+mn-ea"/>
              <a:cs typeface="+mn-cs"/>
            </a:endParaRPr>
          </a:p>
          <a:p>
            <a:pPr marL="342900" marR="0" lvl="0" indent="-342900" algn="l" defTabSz="914400" rtl="0" eaLnBrk="1" fontAlgn="auto" latinLnBrk="0" hangingPunct="1">
              <a:lnSpc>
                <a:spcPct val="80000"/>
              </a:lnSpc>
              <a:spcBef>
                <a:spcPct val="20000"/>
              </a:spcBef>
              <a:spcAft>
                <a:spcPts val="0"/>
              </a:spcAft>
              <a:buClrTx/>
              <a:buSzTx/>
              <a:buFont typeface="Arial" pitchFamily="34" charset="0"/>
              <a:buChar char="•"/>
              <a:tabLst/>
              <a:defRPr/>
            </a:pPr>
            <a:endParaRPr kumimoji="0" lang="en-US" sz="2400" b="0" i="0" u="none" strike="noStrike" kern="1200" cap="none" spc="0" normalizeH="0" baseline="0" noProof="0" dirty="0" smtClean="0">
              <a:ln>
                <a:noFill/>
              </a:ln>
              <a:effectLst/>
              <a:uLnTx/>
              <a:uFillTx/>
              <a:latin typeface="+mn-lt"/>
              <a:ea typeface="+mn-ea"/>
              <a:cs typeface="+mn-cs"/>
            </a:endParaRPr>
          </a:p>
          <a:p>
            <a:pPr marL="342900" marR="0" lvl="0" indent="-342900" algn="l" defTabSz="914400" rtl="0" eaLnBrk="1" fontAlgn="auto" latinLnBrk="0" hangingPunct="1">
              <a:lnSpc>
                <a:spcPct val="80000"/>
              </a:lnSpc>
              <a:spcBef>
                <a:spcPct val="20000"/>
              </a:spcBef>
              <a:spcAft>
                <a:spcPts val="0"/>
              </a:spcAft>
              <a:buClrTx/>
              <a:buSzTx/>
              <a:buFont typeface="Arial" pitchFamily="34" charset="0"/>
              <a:buChar char="•"/>
              <a:tabLst/>
              <a:defRPr/>
            </a:pPr>
            <a:r>
              <a:rPr lang="en-US" sz="2400" dirty="0" smtClean="0"/>
              <a:t>University Hospital, </a:t>
            </a:r>
            <a:r>
              <a:rPr kumimoji="0" lang="en-US" sz="2400" b="0" i="0" u="none" strike="noStrike" kern="1200" cap="none" spc="0" normalizeH="0" baseline="0" noProof="0" dirty="0" smtClean="0">
                <a:ln>
                  <a:noFill/>
                </a:ln>
                <a:effectLst/>
                <a:uLnTx/>
                <a:uFillTx/>
                <a:latin typeface="+mn-lt"/>
                <a:ea typeface="+mn-ea"/>
                <a:cs typeface="+mn-cs"/>
              </a:rPr>
              <a:t>Personnel: 8100  </a:t>
            </a:r>
            <a:endParaRPr kumimoji="0" lang="en-GB" sz="2400" b="0" i="0" u="none" strike="noStrike" kern="1200" cap="none" spc="0" normalizeH="0" baseline="0" noProof="0" dirty="0">
              <a:ln>
                <a:noFill/>
              </a:ln>
              <a:effectLst/>
              <a:uLnTx/>
              <a:uFillTx/>
              <a:latin typeface="+mn-lt"/>
              <a:ea typeface="+mn-ea"/>
              <a:cs typeface="+mn-cs"/>
            </a:endParaRPr>
          </a:p>
        </p:txBody>
      </p:sp>
      <p:pic>
        <p:nvPicPr>
          <p:cNvPr id="3" name="Picture 7" descr="sdzPw"/>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7500958" y="3571876"/>
            <a:ext cx="1482725" cy="2519363"/>
          </a:xfrm>
          <a:prstGeom prst="rect">
            <a:avLst/>
          </a:prstGeom>
          <a:noFill/>
        </p:spPr>
      </p:pic>
      <p:sp>
        <p:nvSpPr>
          <p:cNvPr id="4" name="Slide Number Placeholder 3"/>
          <p:cNvSpPr>
            <a:spLocks noGrp="1"/>
          </p:cNvSpPr>
          <p:nvPr>
            <p:ph type="sldNum" sz="quarter" idx="12"/>
          </p:nvPr>
        </p:nvSpPr>
        <p:spPr/>
        <p:txBody>
          <a:bodyPr/>
          <a:lstStyle/>
          <a:p>
            <a:fld id="{D8D455F8-88B1-4CA2-8F5E-F3DE7513A43B}" type="slidenum">
              <a:rPr lang="nl-BE" smtClean="0"/>
              <a:pPr/>
              <a:t>3</a:t>
            </a:fld>
            <a:endParaRPr lang="nl-BE"/>
          </a:p>
        </p:txBody>
      </p:sp>
      <p:sp>
        <p:nvSpPr>
          <p:cNvPr id="5" name="Title 1"/>
          <p:cNvSpPr txBox="1">
            <a:spLocks/>
          </p:cNvSpPr>
          <p:nvPr/>
        </p:nvSpPr>
        <p:spPr>
          <a:xfrm>
            <a:off x="457200" y="274638"/>
            <a:ext cx="8229600" cy="1143000"/>
          </a:xfrm>
          <a:prstGeom prst="rect">
            <a:avLst/>
          </a:prstGeom>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4400" dirty="0" err="1" smtClean="0">
                <a:latin typeface="+mj-lt"/>
                <a:ea typeface="+mj-ea"/>
                <a:cs typeface="+mj-cs"/>
              </a:rPr>
              <a:t>Katholieke</a:t>
            </a:r>
            <a:r>
              <a:rPr lang="en-US" sz="4400" dirty="0" smtClean="0">
                <a:latin typeface="+mj-lt"/>
                <a:ea typeface="+mj-ea"/>
                <a:cs typeface="+mj-cs"/>
              </a:rPr>
              <a:t> </a:t>
            </a:r>
            <a:r>
              <a:rPr lang="en-US" sz="4400" dirty="0" err="1" smtClean="0">
                <a:latin typeface="+mj-lt"/>
                <a:ea typeface="+mj-ea"/>
                <a:cs typeface="+mj-cs"/>
              </a:rPr>
              <a:t>Universiteit</a:t>
            </a:r>
            <a:r>
              <a:rPr lang="en-US" sz="4400" dirty="0" smtClean="0">
                <a:latin typeface="+mj-lt"/>
                <a:ea typeface="+mj-ea"/>
                <a:cs typeface="+mj-cs"/>
              </a:rPr>
              <a:t> Leuven </a:t>
            </a: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nl-BE" sz="44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Trends in bio</a:t>
            </a:r>
            <a:endParaRPr lang="nl-BE" dirty="0"/>
          </a:p>
        </p:txBody>
      </p:sp>
      <p:sp>
        <p:nvSpPr>
          <p:cNvPr id="3" name="Slide Number Placeholder 2"/>
          <p:cNvSpPr>
            <a:spLocks noGrp="1"/>
          </p:cNvSpPr>
          <p:nvPr>
            <p:ph type="sldNum" sz="quarter" idx="12"/>
          </p:nvPr>
        </p:nvSpPr>
        <p:spPr/>
        <p:txBody>
          <a:bodyPr/>
          <a:lstStyle/>
          <a:p>
            <a:fld id="{D8D455F8-88B1-4CA2-8F5E-F3DE7513A43B}" type="slidenum">
              <a:rPr lang="nl-BE" smtClean="0"/>
              <a:pPr/>
              <a:t>30</a:t>
            </a:fld>
            <a:endParaRPr lang="nl-BE"/>
          </a:p>
        </p:txBody>
      </p:sp>
      <p:sp>
        <p:nvSpPr>
          <p:cNvPr id="4" name="Line 52"/>
          <p:cNvSpPr>
            <a:spLocks noChangeShapeType="1"/>
          </p:cNvSpPr>
          <p:nvPr/>
        </p:nvSpPr>
        <p:spPr bwMode="auto">
          <a:xfrm>
            <a:off x="685800" y="1500174"/>
            <a:ext cx="0" cy="4191000"/>
          </a:xfrm>
          <a:prstGeom prst="line">
            <a:avLst/>
          </a:prstGeom>
          <a:noFill/>
          <a:ln w="9525">
            <a:solidFill>
              <a:schemeClr val="tx1"/>
            </a:solidFill>
            <a:round/>
            <a:headEnd type="triangle" w="med" len="med"/>
            <a:tailEnd/>
          </a:ln>
          <a:effectLst/>
        </p:spPr>
        <p:txBody>
          <a:bodyPr wrap="none" anchor="ctr"/>
          <a:lstStyle/>
          <a:p>
            <a:endParaRPr lang="nl-BE"/>
          </a:p>
        </p:txBody>
      </p:sp>
      <p:sp>
        <p:nvSpPr>
          <p:cNvPr id="5" name="Line 53"/>
          <p:cNvSpPr>
            <a:spLocks noChangeShapeType="1"/>
          </p:cNvSpPr>
          <p:nvPr/>
        </p:nvSpPr>
        <p:spPr bwMode="auto">
          <a:xfrm>
            <a:off x="685800" y="5691174"/>
            <a:ext cx="7772400" cy="0"/>
          </a:xfrm>
          <a:prstGeom prst="line">
            <a:avLst/>
          </a:prstGeom>
          <a:noFill/>
          <a:ln w="9525">
            <a:solidFill>
              <a:schemeClr val="tx1"/>
            </a:solidFill>
            <a:round/>
            <a:headEnd/>
            <a:tailEnd type="triangle" w="med" len="med"/>
          </a:ln>
          <a:effectLst/>
        </p:spPr>
        <p:txBody>
          <a:bodyPr wrap="none" anchor="ctr"/>
          <a:lstStyle/>
          <a:p>
            <a:endParaRPr lang="nl-BE"/>
          </a:p>
        </p:txBody>
      </p:sp>
      <p:grpSp>
        <p:nvGrpSpPr>
          <p:cNvPr id="6" name="Group 84"/>
          <p:cNvGrpSpPr>
            <a:grpSpLocks/>
          </p:cNvGrpSpPr>
          <p:nvPr/>
        </p:nvGrpSpPr>
        <p:grpSpPr bwMode="auto">
          <a:xfrm>
            <a:off x="685800" y="4700574"/>
            <a:ext cx="7391400" cy="762000"/>
            <a:chOff x="576" y="3072"/>
            <a:chExt cx="4656" cy="480"/>
          </a:xfrm>
        </p:grpSpPr>
        <p:grpSp>
          <p:nvGrpSpPr>
            <p:cNvPr id="7" name="Group 58"/>
            <p:cNvGrpSpPr>
              <a:grpSpLocks/>
            </p:cNvGrpSpPr>
            <p:nvPr/>
          </p:nvGrpSpPr>
          <p:grpSpPr bwMode="auto">
            <a:xfrm>
              <a:off x="576" y="3072"/>
              <a:ext cx="818" cy="96"/>
              <a:chOff x="576" y="3072"/>
              <a:chExt cx="818" cy="96"/>
            </a:xfrm>
          </p:grpSpPr>
          <p:sp>
            <p:nvSpPr>
              <p:cNvPr id="21" name="Line 56"/>
              <p:cNvSpPr>
                <a:spLocks noChangeShapeType="1"/>
              </p:cNvSpPr>
              <p:nvPr/>
            </p:nvSpPr>
            <p:spPr bwMode="auto">
              <a:xfrm>
                <a:off x="576" y="3072"/>
                <a:ext cx="816" cy="0"/>
              </a:xfrm>
              <a:prstGeom prst="line">
                <a:avLst/>
              </a:prstGeom>
              <a:noFill/>
              <a:ln w="38100">
                <a:solidFill>
                  <a:srgbClr val="FFFF00"/>
                </a:solidFill>
                <a:round/>
                <a:headEnd/>
                <a:tailEnd/>
              </a:ln>
              <a:effectLst/>
            </p:spPr>
            <p:txBody>
              <a:bodyPr wrap="none" anchor="ctr"/>
              <a:lstStyle/>
              <a:p>
                <a:endParaRPr lang="nl-BE"/>
              </a:p>
            </p:txBody>
          </p:sp>
          <p:sp>
            <p:nvSpPr>
              <p:cNvPr id="22" name="Line 57"/>
              <p:cNvSpPr>
                <a:spLocks noChangeShapeType="1"/>
              </p:cNvSpPr>
              <p:nvPr/>
            </p:nvSpPr>
            <p:spPr bwMode="auto">
              <a:xfrm>
                <a:off x="1392" y="3072"/>
                <a:ext cx="2" cy="96"/>
              </a:xfrm>
              <a:prstGeom prst="line">
                <a:avLst/>
              </a:prstGeom>
              <a:noFill/>
              <a:ln w="38100">
                <a:solidFill>
                  <a:srgbClr val="FFFF00"/>
                </a:solidFill>
                <a:round/>
                <a:headEnd/>
                <a:tailEnd/>
              </a:ln>
              <a:effectLst/>
            </p:spPr>
            <p:txBody>
              <a:bodyPr wrap="none" anchor="ctr"/>
              <a:lstStyle/>
              <a:p>
                <a:endParaRPr lang="nl-BE"/>
              </a:p>
            </p:txBody>
          </p:sp>
        </p:grpSp>
        <p:grpSp>
          <p:nvGrpSpPr>
            <p:cNvPr id="8" name="Group 59"/>
            <p:cNvGrpSpPr>
              <a:grpSpLocks/>
            </p:cNvGrpSpPr>
            <p:nvPr/>
          </p:nvGrpSpPr>
          <p:grpSpPr bwMode="auto">
            <a:xfrm>
              <a:off x="1392" y="3168"/>
              <a:ext cx="818" cy="96"/>
              <a:chOff x="576" y="3072"/>
              <a:chExt cx="818" cy="96"/>
            </a:xfrm>
          </p:grpSpPr>
          <p:sp>
            <p:nvSpPr>
              <p:cNvPr id="19" name="Line 60"/>
              <p:cNvSpPr>
                <a:spLocks noChangeShapeType="1"/>
              </p:cNvSpPr>
              <p:nvPr/>
            </p:nvSpPr>
            <p:spPr bwMode="auto">
              <a:xfrm>
                <a:off x="576" y="3072"/>
                <a:ext cx="816" cy="0"/>
              </a:xfrm>
              <a:prstGeom prst="line">
                <a:avLst/>
              </a:prstGeom>
              <a:noFill/>
              <a:ln w="38100">
                <a:solidFill>
                  <a:srgbClr val="FFFF00"/>
                </a:solidFill>
                <a:round/>
                <a:headEnd/>
                <a:tailEnd/>
              </a:ln>
              <a:effectLst/>
            </p:spPr>
            <p:txBody>
              <a:bodyPr wrap="none" anchor="ctr"/>
              <a:lstStyle/>
              <a:p>
                <a:endParaRPr lang="nl-BE"/>
              </a:p>
            </p:txBody>
          </p:sp>
          <p:sp>
            <p:nvSpPr>
              <p:cNvPr id="20" name="Line 61"/>
              <p:cNvSpPr>
                <a:spLocks noChangeShapeType="1"/>
              </p:cNvSpPr>
              <p:nvPr/>
            </p:nvSpPr>
            <p:spPr bwMode="auto">
              <a:xfrm>
                <a:off x="1392" y="3072"/>
                <a:ext cx="2" cy="96"/>
              </a:xfrm>
              <a:prstGeom prst="line">
                <a:avLst/>
              </a:prstGeom>
              <a:noFill/>
              <a:ln w="38100">
                <a:solidFill>
                  <a:srgbClr val="FFFF00"/>
                </a:solidFill>
                <a:round/>
                <a:headEnd/>
                <a:tailEnd/>
              </a:ln>
              <a:effectLst/>
            </p:spPr>
            <p:txBody>
              <a:bodyPr wrap="none" anchor="ctr"/>
              <a:lstStyle/>
              <a:p>
                <a:endParaRPr lang="nl-BE"/>
              </a:p>
            </p:txBody>
          </p:sp>
        </p:grpSp>
        <p:grpSp>
          <p:nvGrpSpPr>
            <p:cNvPr id="9" name="Group 62"/>
            <p:cNvGrpSpPr>
              <a:grpSpLocks/>
            </p:cNvGrpSpPr>
            <p:nvPr/>
          </p:nvGrpSpPr>
          <p:grpSpPr bwMode="auto">
            <a:xfrm>
              <a:off x="2208" y="3264"/>
              <a:ext cx="818" cy="96"/>
              <a:chOff x="576" y="3072"/>
              <a:chExt cx="818" cy="96"/>
            </a:xfrm>
          </p:grpSpPr>
          <p:sp>
            <p:nvSpPr>
              <p:cNvPr id="17" name="Line 63"/>
              <p:cNvSpPr>
                <a:spLocks noChangeShapeType="1"/>
              </p:cNvSpPr>
              <p:nvPr/>
            </p:nvSpPr>
            <p:spPr bwMode="auto">
              <a:xfrm>
                <a:off x="576" y="3072"/>
                <a:ext cx="816" cy="0"/>
              </a:xfrm>
              <a:prstGeom prst="line">
                <a:avLst/>
              </a:prstGeom>
              <a:noFill/>
              <a:ln w="38100">
                <a:solidFill>
                  <a:srgbClr val="FFFF00"/>
                </a:solidFill>
                <a:round/>
                <a:headEnd/>
                <a:tailEnd/>
              </a:ln>
              <a:effectLst/>
            </p:spPr>
            <p:txBody>
              <a:bodyPr wrap="none" anchor="ctr"/>
              <a:lstStyle/>
              <a:p>
                <a:endParaRPr lang="nl-BE"/>
              </a:p>
            </p:txBody>
          </p:sp>
          <p:sp>
            <p:nvSpPr>
              <p:cNvPr id="18" name="Line 64"/>
              <p:cNvSpPr>
                <a:spLocks noChangeShapeType="1"/>
              </p:cNvSpPr>
              <p:nvPr/>
            </p:nvSpPr>
            <p:spPr bwMode="auto">
              <a:xfrm>
                <a:off x="1392" y="3072"/>
                <a:ext cx="2" cy="96"/>
              </a:xfrm>
              <a:prstGeom prst="line">
                <a:avLst/>
              </a:prstGeom>
              <a:noFill/>
              <a:ln w="38100">
                <a:solidFill>
                  <a:srgbClr val="FFFF00"/>
                </a:solidFill>
                <a:round/>
                <a:headEnd/>
                <a:tailEnd/>
              </a:ln>
              <a:effectLst/>
            </p:spPr>
            <p:txBody>
              <a:bodyPr wrap="none" anchor="ctr"/>
              <a:lstStyle/>
              <a:p>
                <a:endParaRPr lang="nl-BE"/>
              </a:p>
            </p:txBody>
          </p:sp>
        </p:grpSp>
        <p:grpSp>
          <p:nvGrpSpPr>
            <p:cNvPr id="10" name="Group 65"/>
            <p:cNvGrpSpPr>
              <a:grpSpLocks/>
            </p:cNvGrpSpPr>
            <p:nvPr/>
          </p:nvGrpSpPr>
          <p:grpSpPr bwMode="auto">
            <a:xfrm>
              <a:off x="3024" y="3360"/>
              <a:ext cx="818" cy="96"/>
              <a:chOff x="576" y="3072"/>
              <a:chExt cx="818" cy="96"/>
            </a:xfrm>
          </p:grpSpPr>
          <p:sp>
            <p:nvSpPr>
              <p:cNvPr id="15" name="Line 66"/>
              <p:cNvSpPr>
                <a:spLocks noChangeShapeType="1"/>
              </p:cNvSpPr>
              <p:nvPr/>
            </p:nvSpPr>
            <p:spPr bwMode="auto">
              <a:xfrm>
                <a:off x="576" y="3072"/>
                <a:ext cx="816" cy="0"/>
              </a:xfrm>
              <a:prstGeom prst="line">
                <a:avLst/>
              </a:prstGeom>
              <a:noFill/>
              <a:ln w="38100">
                <a:solidFill>
                  <a:srgbClr val="FFFF00"/>
                </a:solidFill>
                <a:round/>
                <a:headEnd/>
                <a:tailEnd/>
              </a:ln>
              <a:effectLst/>
            </p:spPr>
            <p:txBody>
              <a:bodyPr wrap="none" anchor="ctr"/>
              <a:lstStyle/>
              <a:p>
                <a:endParaRPr lang="nl-BE"/>
              </a:p>
            </p:txBody>
          </p:sp>
          <p:sp>
            <p:nvSpPr>
              <p:cNvPr id="16" name="Line 67"/>
              <p:cNvSpPr>
                <a:spLocks noChangeShapeType="1"/>
              </p:cNvSpPr>
              <p:nvPr/>
            </p:nvSpPr>
            <p:spPr bwMode="auto">
              <a:xfrm>
                <a:off x="1392" y="3072"/>
                <a:ext cx="2" cy="96"/>
              </a:xfrm>
              <a:prstGeom prst="line">
                <a:avLst/>
              </a:prstGeom>
              <a:noFill/>
              <a:ln w="38100">
                <a:solidFill>
                  <a:srgbClr val="FFFF00"/>
                </a:solidFill>
                <a:round/>
                <a:headEnd/>
                <a:tailEnd/>
              </a:ln>
              <a:effectLst/>
            </p:spPr>
            <p:txBody>
              <a:bodyPr wrap="none" anchor="ctr"/>
              <a:lstStyle/>
              <a:p>
                <a:endParaRPr lang="nl-BE"/>
              </a:p>
            </p:txBody>
          </p:sp>
        </p:grpSp>
        <p:grpSp>
          <p:nvGrpSpPr>
            <p:cNvPr id="11" name="Group 68"/>
            <p:cNvGrpSpPr>
              <a:grpSpLocks/>
            </p:cNvGrpSpPr>
            <p:nvPr/>
          </p:nvGrpSpPr>
          <p:grpSpPr bwMode="auto">
            <a:xfrm>
              <a:off x="3840" y="3456"/>
              <a:ext cx="818" cy="96"/>
              <a:chOff x="576" y="3072"/>
              <a:chExt cx="818" cy="96"/>
            </a:xfrm>
          </p:grpSpPr>
          <p:sp>
            <p:nvSpPr>
              <p:cNvPr id="13" name="Line 69"/>
              <p:cNvSpPr>
                <a:spLocks noChangeShapeType="1"/>
              </p:cNvSpPr>
              <p:nvPr/>
            </p:nvSpPr>
            <p:spPr bwMode="auto">
              <a:xfrm>
                <a:off x="576" y="3072"/>
                <a:ext cx="816" cy="0"/>
              </a:xfrm>
              <a:prstGeom prst="line">
                <a:avLst/>
              </a:prstGeom>
              <a:noFill/>
              <a:ln w="38100">
                <a:solidFill>
                  <a:srgbClr val="FFFF00"/>
                </a:solidFill>
                <a:round/>
                <a:headEnd/>
                <a:tailEnd/>
              </a:ln>
              <a:effectLst/>
            </p:spPr>
            <p:txBody>
              <a:bodyPr wrap="none" anchor="ctr"/>
              <a:lstStyle/>
              <a:p>
                <a:endParaRPr lang="nl-BE"/>
              </a:p>
            </p:txBody>
          </p:sp>
          <p:sp>
            <p:nvSpPr>
              <p:cNvPr id="14" name="Line 70"/>
              <p:cNvSpPr>
                <a:spLocks noChangeShapeType="1"/>
              </p:cNvSpPr>
              <p:nvPr/>
            </p:nvSpPr>
            <p:spPr bwMode="auto">
              <a:xfrm>
                <a:off x="1392" y="3072"/>
                <a:ext cx="2" cy="96"/>
              </a:xfrm>
              <a:prstGeom prst="line">
                <a:avLst/>
              </a:prstGeom>
              <a:noFill/>
              <a:ln w="38100">
                <a:solidFill>
                  <a:srgbClr val="FFFF00"/>
                </a:solidFill>
                <a:round/>
                <a:headEnd/>
                <a:tailEnd/>
              </a:ln>
              <a:effectLst/>
            </p:spPr>
            <p:txBody>
              <a:bodyPr wrap="none" anchor="ctr"/>
              <a:lstStyle/>
              <a:p>
                <a:endParaRPr lang="nl-BE"/>
              </a:p>
            </p:txBody>
          </p:sp>
        </p:grpSp>
        <p:sp>
          <p:nvSpPr>
            <p:cNvPr id="12" name="Line 72"/>
            <p:cNvSpPr>
              <a:spLocks noChangeShapeType="1"/>
            </p:cNvSpPr>
            <p:nvPr/>
          </p:nvSpPr>
          <p:spPr bwMode="auto">
            <a:xfrm>
              <a:off x="4656" y="3552"/>
              <a:ext cx="576" cy="0"/>
            </a:xfrm>
            <a:prstGeom prst="line">
              <a:avLst/>
            </a:prstGeom>
            <a:noFill/>
            <a:ln w="38100">
              <a:solidFill>
                <a:srgbClr val="FFFF00"/>
              </a:solidFill>
              <a:round/>
              <a:headEnd/>
              <a:tailEnd/>
            </a:ln>
            <a:effectLst/>
          </p:spPr>
          <p:txBody>
            <a:bodyPr wrap="none" anchor="ctr"/>
            <a:lstStyle/>
            <a:p>
              <a:endParaRPr lang="nl-BE"/>
            </a:p>
          </p:txBody>
        </p:sp>
      </p:grpSp>
      <p:sp>
        <p:nvSpPr>
          <p:cNvPr id="23" name="Arc 74"/>
          <p:cNvSpPr>
            <a:spLocks/>
          </p:cNvSpPr>
          <p:nvPr/>
        </p:nvSpPr>
        <p:spPr bwMode="auto">
          <a:xfrm flipV="1">
            <a:off x="685800" y="1652574"/>
            <a:ext cx="6851650" cy="3733800"/>
          </a:xfrm>
          <a:custGeom>
            <a:avLst/>
            <a:gdLst>
              <a:gd name="G0" fmla="+- 0 0 0"/>
              <a:gd name="G1" fmla="+- 21600 0 0"/>
              <a:gd name="G2" fmla="+- 21600 0 0"/>
              <a:gd name="T0" fmla="*/ 0 w 21579"/>
              <a:gd name="T1" fmla="*/ 0 h 21600"/>
              <a:gd name="T2" fmla="*/ 21579 w 21579"/>
              <a:gd name="T3" fmla="*/ 20655 h 21600"/>
              <a:gd name="T4" fmla="*/ 0 w 21579"/>
              <a:gd name="T5" fmla="*/ 21600 h 21600"/>
            </a:gdLst>
            <a:ahLst/>
            <a:cxnLst>
              <a:cxn ang="0">
                <a:pos x="T0" y="T1"/>
              </a:cxn>
              <a:cxn ang="0">
                <a:pos x="T2" y="T3"/>
              </a:cxn>
              <a:cxn ang="0">
                <a:pos x="T4" y="T5"/>
              </a:cxn>
            </a:cxnLst>
            <a:rect l="0" t="0" r="r" b="b"/>
            <a:pathLst>
              <a:path w="21579" h="21600" fill="none" extrusionOk="0">
                <a:moveTo>
                  <a:pt x="-1" y="0"/>
                </a:moveTo>
                <a:cubicBezTo>
                  <a:pt x="11561" y="0"/>
                  <a:pt x="21073" y="9104"/>
                  <a:pt x="21579" y="20654"/>
                </a:cubicBezTo>
              </a:path>
              <a:path w="21579" h="21600" stroke="0" extrusionOk="0">
                <a:moveTo>
                  <a:pt x="-1" y="0"/>
                </a:moveTo>
                <a:cubicBezTo>
                  <a:pt x="11561" y="0"/>
                  <a:pt x="21073" y="9104"/>
                  <a:pt x="21579" y="20654"/>
                </a:cubicBezTo>
                <a:lnTo>
                  <a:pt x="0" y="21600"/>
                </a:lnTo>
                <a:close/>
              </a:path>
            </a:pathLst>
          </a:custGeom>
          <a:noFill/>
          <a:ln w="38100">
            <a:solidFill>
              <a:srgbClr val="80FF00"/>
            </a:solidFill>
            <a:round/>
            <a:headEnd/>
            <a:tailEnd/>
          </a:ln>
          <a:effectLst/>
        </p:spPr>
        <p:txBody>
          <a:bodyPr wrap="none" anchor="ctr"/>
          <a:lstStyle/>
          <a:p>
            <a:endParaRPr lang="nl-BE"/>
          </a:p>
        </p:txBody>
      </p:sp>
      <p:sp>
        <p:nvSpPr>
          <p:cNvPr id="24" name="Arc 75"/>
          <p:cNvSpPr>
            <a:spLocks/>
          </p:cNvSpPr>
          <p:nvPr/>
        </p:nvSpPr>
        <p:spPr bwMode="auto">
          <a:xfrm flipV="1">
            <a:off x="685800" y="1652574"/>
            <a:ext cx="4792663" cy="3429000"/>
          </a:xfrm>
          <a:custGeom>
            <a:avLst/>
            <a:gdLst>
              <a:gd name="G0" fmla="+- 0 0 0"/>
              <a:gd name="G1" fmla="+- 21600 0 0"/>
              <a:gd name="G2" fmla="+- 21600 0 0"/>
              <a:gd name="T0" fmla="*/ 0 w 21563"/>
              <a:gd name="T1" fmla="*/ 0 h 21600"/>
              <a:gd name="T2" fmla="*/ 21563 w 21563"/>
              <a:gd name="T3" fmla="*/ 20339 h 21600"/>
              <a:gd name="T4" fmla="*/ 0 w 21563"/>
              <a:gd name="T5" fmla="*/ 21600 h 21600"/>
            </a:gdLst>
            <a:ahLst/>
            <a:cxnLst>
              <a:cxn ang="0">
                <a:pos x="T0" y="T1"/>
              </a:cxn>
              <a:cxn ang="0">
                <a:pos x="T2" y="T3"/>
              </a:cxn>
              <a:cxn ang="0">
                <a:pos x="T4" y="T5"/>
              </a:cxn>
            </a:cxnLst>
            <a:rect l="0" t="0" r="r" b="b"/>
            <a:pathLst>
              <a:path w="21563" h="21600" fill="none" extrusionOk="0">
                <a:moveTo>
                  <a:pt x="-1" y="0"/>
                </a:moveTo>
                <a:cubicBezTo>
                  <a:pt x="11439" y="0"/>
                  <a:pt x="20895" y="8918"/>
                  <a:pt x="21563" y="20338"/>
                </a:cubicBezTo>
              </a:path>
              <a:path w="21563" h="21600" stroke="0" extrusionOk="0">
                <a:moveTo>
                  <a:pt x="-1" y="0"/>
                </a:moveTo>
                <a:cubicBezTo>
                  <a:pt x="11439" y="0"/>
                  <a:pt x="20895" y="8918"/>
                  <a:pt x="21563" y="20338"/>
                </a:cubicBezTo>
                <a:lnTo>
                  <a:pt x="0" y="21600"/>
                </a:lnTo>
                <a:close/>
              </a:path>
            </a:pathLst>
          </a:custGeom>
          <a:noFill/>
          <a:ln w="38100">
            <a:solidFill>
              <a:srgbClr val="0000FF"/>
            </a:solidFill>
            <a:round/>
            <a:headEnd/>
            <a:tailEnd/>
          </a:ln>
          <a:effectLst/>
        </p:spPr>
        <p:txBody>
          <a:bodyPr wrap="none" anchor="ctr"/>
          <a:lstStyle/>
          <a:p>
            <a:endParaRPr lang="nl-BE"/>
          </a:p>
        </p:txBody>
      </p:sp>
      <p:sp>
        <p:nvSpPr>
          <p:cNvPr id="25" name="Text Box 76"/>
          <p:cNvSpPr txBox="1">
            <a:spLocks noChangeArrowheads="1"/>
          </p:cNvSpPr>
          <p:nvPr/>
        </p:nvSpPr>
        <p:spPr bwMode="auto">
          <a:xfrm>
            <a:off x="6934200" y="3068624"/>
            <a:ext cx="1573213" cy="336550"/>
          </a:xfrm>
          <a:prstGeom prst="rect">
            <a:avLst/>
          </a:prstGeom>
          <a:noFill/>
          <a:ln w="9525">
            <a:noFill/>
            <a:miter lim="800000"/>
            <a:headEnd/>
            <a:tailEnd/>
          </a:ln>
          <a:effectLst/>
        </p:spPr>
        <p:txBody>
          <a:bodyPr wrap="none">
            <a:spAutoFit/>
          </a:bodyPr>
          <a:lstStyle/>
          <a:p>
            <a:r>
              <a:rPr lang="en-US" sz="1600" b="1">
                <a:solidFill>
                  <a:srgbClr val="408000"/>
                </a:solidFill>
              </a:rPr>
              <a:t># Genetic data</a:t>
            </a:r>
          </a:p>
        </p:txBody>
      </p:sp>
      <p:sp>
        <p:nvSpPr>
          <p:cNvPr id="26" name="Text Box 77"/>
          <p:cNvSpPr txBox="1">
            <a:spLocks noChangeArrowheads="1"/>
          </p:cNvSpPr>
          <p:nvPr/>
        </p:nvSpPr>
        <p:spPr bwMode="auto">
          <a:xfrm>
            <a:off x="5516563" y="1697024"/>
            <a:ext cx="1279525" cy="336550"/>
          </a:xfrm>
          <a:prstGeom prst="rect">
            <a:avLst/>
          </a:prstGeom>
          <a:noFill/>
          <a:ln w="9525">
            <a:noFill/>
            <a:miter lim="800000"/>
            <a:headEnd/>
            <a:tailEnd/>
          </a:ln>
          <a:effectLst/>
        </p:spPr>
        <p:txBody>
          <a:bodyPr wrap="none">
            <a:spAutoFit/>
          </a:bodyPr>
          <a:lstStyle/>
          <a:p>
            <a:r>
              <a:rPr lang="en-US" sz="1600" b="1">
                <a:solidFill>
                  <a:srgbClr val="000080"/>
                </a:solidFill>
              </a:rPr>
              <a:t>Complexity</a:t>
            </a:r>
          </a:p>
        </p:txBody>
      </p:sp>
      <p:sp>
        <p:nvSpPr>
          <p:cNvPr id="27" name="Text Box 78"/>
          <p:cNvSpPr txBox="1">
            <a:spLocks noChangeArrowheads="1"/>
          </p:cNvSpPr>
          <p:nvPr/>
        </p:nvSpPr>
        <p:spPr bwMode="auto">
          <a:xfrm>
            <a:off x="6705600" y="4973624"/>
            <a:ext cx="1109663" cy="336550"/>
          </a:xfrm>
          <a:prstGeom prst="rect">
            <a:avLst/>
          </a:prstGeom>
          <a:noFill/>
          <a:ln w="9525">
            <a:noFill/>
            <a:miter lim="800000"/>
            <a:headEnd/>
            <a:tailEnd/>
          </a:ln>
          <a:effectLst/>
        </p:spPr>
        <p:txBody>
          <a:bodyPr wrap="none">
            <a:spAutoFit/>
          </a:bodyPr>
          <a:lstStyle/>
          <a:p>
            <a:r>
              <a:rPr lang="en-US" sz="1600" b="1">
                <a:solidFill>
                  <a:srgbClr val="FF8000"/>
                </a:solidFill>
              </a:rPr>
              <a:t>Price pbp</a:t>
            </a:r>
            <a:endParaRPr lang="en-US" b="1">
              <a:solidFill>
                <a:srgbClr val="FF8000"/>
              </a:solidFill>
            </a:endParaRPr>
          </a:p>
        </p:txBody>
      </p:sp>
      <p:sp>
        <p:nvSpPr>
          <p:cNvPr id="28" name="Arc 79"/>
          <p:cNvSpPr>
            <a:spLocks/>
          </p:cNvSpPr>
          <p:nvPr/>
        </p:nvSpPr>
        <p:spPr bwMode="auto">
          <a:xfrm>
            <a:off x="685800" y="1804974"/>
            <a:ext cx="4800600" cy="388620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rgbClr val="FF0000"/>
            </a:solidFill>
            <a:round/>
            <a:headEnd/>
            <a:tailEnd/>
          </a:ln>
          <a:effectLst/>
        </p:spPr>
        <p:txBody>
          <a:bodyPr wrap="none" anchor="ctr"/>
          <a:lstStyle/>
          <a:p>
            <a:endParaRPr lang="nl-BE"/>
          </a:p>
        </p:txBody>
      </p:sp>
      <p:sp>
        <p:nvSpPr>
          <p:cNvPr id="29" name="Text Box 80"/>
          <p:cNvSpPr txBox="1">
            <a:spLocks noChangeArrowheads="1"/>
          </p:cNvSpPr>
          <p:nvPr/>
        </p:nvSpPr>
        <p:spPr bwMode="auto">
          <a:xfrm>
            <a:off x="901700" y="1500174"/>
            <a:ext cx="1595438" cy="336550"/>
          </a:xfrm>
          <a:prstGeom prst="rect">
            <a:avLst/>
          </a:prstGeom>
          <a:noFill/>
          <a:ln w="9525">
            <a:noFill/>
            <a:miter lim="800000"/>
            <a:headEnd/>
            <a:tailEnd/>
          </a:ln>
          <a:effectLst/>
        </p:spPr>
        <p:txBody>
          <a:bodyPr wrap="none">
            <a:spAutoFit/>
          </a:bodyPr>
          <a:lstStyle/>
          <a:p>
            <a:r>
              <a:rPr lang="en-US" sz="1600" b="1">
                <a:solidFill>
                  <a:srgbClr val="800000"/>
                </a:solidFill>
              </a:rPr>
              <a:t>Interpretability</a:t>
            </a:r>
          </a:p>
        </p:txBody>
      </p:sp>
      <p:sp>
        <p:nvSpPr>
          <p:cNvPr id="30" name="AutoShape 85"/>
          <p:cNvSpPr>
            <a:spLocks noChangeArrowheads="1"/>
          </p:cNvSpPr>
          <p:nvPr/>
        </p:nvSpPr>
        <p:spPr bwMode="auto">
          <a:xfrm>
            <a:off x="1600200" y="3405174"/>
            <a:ext cx="2057400" cy="304800"/>
          </a:xfrm>
          <a:prstGeom prst="notchedRightArrow">
            <a:avLst>
              <a:gd name="adj1" fmla="val 50000"/>
              <a:gd name="adj2" fmla="val 168750"/>
            </a:avLst>
          </a:prstGeom>
          <a:solidFill>
            <a:srgbClr val="FF0000"/>
          </a:solidFill>
          <a:ln w="9525">
            <a:solidFill>
              <a:schemeClr val="tx1"/>
            </a:solidFill>
            <a:miter lim="800000"/>
            <a:headEnd/>
            <a:tailEnd/>
          </a:ln>
          <a:effectLst/>
        </p:spPr>
        <p:txBody>
          <a:bodyPr wrap="none" anchor="ctr"/>
          <a:lstStyle/>
          <a:p>
            <a:pPr algn="ctr"/>
            <a:endParaRPr lang="nl-BE"/>
          </a:p>
        </p:txBody>
      </p:sp>
      <p:sp>
        <p:nvSpPr>
          <p:cNvPr id="31" name="Text Box 86"/>
          <p:cNvSpPr txBox="1">
            <a:spLocks noChangeArrowheads="1"/>
          </p:cNvSpPr>
          <p:nvPr/>
        </p:nvSpPr>
        <p:spPr bwMode="auto">
          <a:xfrm>
            <a:off x="1565275" y="3678224"/>
            <a:ext cx="2092325" cy="336550"/>
          </a:xfrm>
          <a:prstGeom prst="rect">
            <a:avLst/>
          </a:prstGeom>
          <a:noFill/>
          <a:ln w="9525">
            <a:noFill/>
            <a:miter lim="800000"/>
            <a:headEnd/>
            <a:tailEnd/>
          </a:ln>
          <a:effectLst/>
        </p:spPr>
        <p:txBody>
          <a:bodyPr wrap="none">
            <a:spAutoFit/>
          </a:bodyPr>
          <a:lstStyle/>
          <a:p>
            <a:r>
              <a:rPr lang="en-US" sz="1600" b="1">
                <a:solidFill>
                  <a:srgbClr val="800000"/>
                </a:solidFill>
              </a:rPr>
              <a:t>Analysis bottleneck</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304800" y="76200"/>
            <a:ext cx="6705600" cy="5334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1800" b="0" i="0" u="none" strike="noStrike" kern="1200" cap="none" spc="0" normalizeH="0" baseline="0" noProof="0" smtClean="0">
                <a:ln>
                  <a:noFill/>
                </a:ln>
                <a:solidFill>
                  <a:schemeClr val="tx1"/>
                </a:solidFill>
                <a:effectLst/>
                <a:uLnTx/>
                <a:uFillTx/>
                <a:latin typeface="+mj-lt"/>
                <a:ea typeface="+mj-ea"/>
                <a:cs typeface="+mj-cs"/>
              </a:rPr>
              <a:t>Context: Dynamics in bio-science fields</a:t>
            </a:r>
            <a:endParaRPr kumimoji="0" lang="en-GB" sz="1800" b="0" i="0" u="none" strike="noStrike" kern="1200" cap="none" spc="0" normalizeH="0" baseline="0" noProof="0">
              <a:ln>
                <a:noFill/>
              </a:ln>
              <a:solidFill>
                <a:schemeClr val="tx1"/>
              </a:solidFill>
              <a:effectLst/>
              <a:uLnTx/>
              <a:uFillTx/>
              <a:latin typeface="+mj-lt"/>
              <a:ea typeface="+mj-ea"/>
              <a:cs typeface="+mj-cs"/>
            </a:endParaRPr>
          </a:p>
        </p:txBody>
      </p:sp>
      <p:pic>
        <p:nvPicPr>
          <p:cNvPr id="3" name="Picture 3"/>
          <p:cNvPicPr>
            <a:picLocks noChangeAspect="1" noChangeArrowheads="1"/>
          </p:cNvPicPr>
          <p:nvPr/>
        </p:nvPicPr>
        <p:blipFill>
          <a:blip r:embed="rId2"/>
          <a:srcRect/>
          <a:stretch>
            <a:fillRect/>
          </a:stretch>
        </p:blipFill>
        <p:spPr bwMode="auto">
          <a:xfrm>
            <a:off x="609600" y="762000"/>
            <a:ext cx="7239000" cy="5462588"/>
          </a:xfrm>
          <a:prstGeom prst="rect">
            <a:avLst/>
          </a:prstGeom>
          <a:noFill/>
          <a:ln w="22225">
            <a:noFill/>
            <a:miter lim="800000"/>
            <a:headEnd/>
            <a:tailEnd/>
          </a:ln>
          <a:effectLst/>
        </p:spPr>
      </p:pic>
      <p:sp>
        <p:nvSpPr>
          <p:cNvPr id="4" name="Slide Number Placeholder 3"/>
          <p:cNvSpPr>
            <a:spLocks noGrp="1"/>
          </p:cNvSpPr>
          <p:nvPr>
            <p:ph type="sldNum" sz="quarter" idx="12"/>
          </p:nvPr>
        </p:nvSpPr>
        <p:spPr/>
        <p:txBody>
          <a:bodyPr/>
          <a:lstStyle/>
          <a:p>
            <a:fld id="{D8D455F8-88B1-4CA2-8F5E-F3DE7513A43B}" type="slidenum">
              <a:rPr lang="nl-BE" smtClean="0"/>
              <a:pPr/>
              <a:t>31</a:t>
            </a:fld>
            <a:endParaRPr lang="nl-BE"/>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304800" y="76200"/>
            <a:ext cx="7543800" cy="5334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000" b="0" i="0" u="none" strike="noStrike" kern="1200" cap="none" spc="0" normalizeH="0" baseline="0" noProof="0" smtClean="0">
                <a:ln>
                  <a:noFill/>
                </a:ln>
                <a:solidFill>
                  <a:schemeClr val="tx1"/>
                </a:solidFill>
                <a:effectLst/>
                <a:uLnTx/>
                <a:uFillTx/>
                <a:latin typeface="+mj-lt"/>
                <a:ea typeface="+mj-ea"/>
                <a:cs typeface="+mj-cs"/>
              </a:rPr>
              <a:t>Context: integration of heterogeneous data sources</a:t>
            </a:r>
            <a:endParaRPr kumimoji="0" lang="en-GB" sz="2000" b="0" i="0" u="none" strike="noStrike" kern="1200" cap="none" spc="0" normalizeH="0" baseline="0" noProof="0">
              <a:ln>
                <a:noFill/>
              </a:ln>
              <a:solidFill>
                <a:schemeClr val="tx1"/>
              </a:solidFill>
              <a:effectLst/>
              <a:uLnTx/>
              <a:uFillTx/>
              <a:latin typeface="+mj-lt"/>
              <a:ea typeface="+mj-ea"/>
              <a:cs typeface="+mj-cs"/>
            </a:endParaRPr>
          </a:p>
        </p:txBody>
      </p:sp>
      <p:sp>
        <p:nvSpPr>
          <p:cNvPr id="3" name="Text Box 3"/>
          <p:cNvSpPr txBox="1">
            <a:spLocks noChangeArrowheads="1"/>
          </p:cNvSpPr>
          <p:nvPr/>
        </p:nvSpPr>
        <p:spPr bwMode="auto">
          <a:xfrm>
            <a:off x="7231063" y="762000"/>
            <a:ext cx="1079500" cy="581025"/>
          </a:xfrm>
          <a:prstGeom prst="rect">
            <a:avLst/>
          </a:prstGeom>
          <a:noFill/>
          <a:ln w="9525">
            <a:noFill/>
            <a:miter lim="800000"/>
            <a:headEnd/>
            <a:tailEnd/>
          </a:ln>
          <a:effectLst/>
        </p:spPr>
        <p:txBody>
          <a:bodyPr wrap="none">
            <a:spAutoFit/>
          </a:bodyPr>
          <a:lstStyle/>
          <a:p>
            <a:pPr algn="ctr" eaLnBrk="0" hangingPunct="0"/>
            <a:r>
              <a:rPr lang="en-US" sz="1600" b="0"/>
              <a:t>Candidate</a:t>
            </a:r>
          </a:p>
          <a:p>
            <a:pPr algn="ctr" eaLnBrk="0" hangingPunct="0"/>
            <a:r>
              <a:rPr lang="en-US" sz="1600" b="0"/>
              <a:t>genes</a:t>
            </a:r>
          </a:p>
        </p:txBody>
      </p:sp>
      <p:pic>
        <p:nvPicPr>
          <p:cNvPr id="4" name="Picture 4" descr="endeavour_results"/>
          <p:cNvPicPr>
            <a:picLocks noChangeAspect="1" noChangeArrowheads="1"/>
          </p:cNvPicPr>
          <p:nvPr/>
        </p:nvPicPr>
        <p:blipFill>
          <a:blip r:embed="rId2"/>
          <a:srcRect l="28351" t="7272" r="51718" b="20010"/>
          <a:stretch>
            <a:fillRect/>
          </a:stretch>
        </p:blipFill>
        <p:spPr bwMode="auto">
          <a:xfrm>
            <a:off x="6856413" y="1354138"/>
            <a:ext cx="1822450" cy="4984750"/>
          </a:xfrm>
          <a:prstGeom prst="rect">
            <a:avLst/>
          </a:prstGeom>
          <a:noFill/>
          <a:ln w="9525">
            <a:solidFill>
              <a:schemeClr val="tx1"/>
            </a:solidFill>
            <a:miter lim="800000"/>
            <a:headEnd/>
            <a:tailEnd/>
          </a:ln>
        </p:spPr>
      </p:pic>
      <p:sp>
        <p:nvSpPr>
          <p:cNvPr id="5" name="Text Box 5"/>
          <p:cNvSpPr txBox="1">
            <a:spLocks noChangeArrowheads="1"/>
          </p:cNvSpPr>
          <p:nvPr/>
        </p:nvSpPr>
        <p:spPr bwMode="auto">
          <a:xfrm>
            <a:off x="7486650" y="1570038"/>
            <a:ext cx="928688" cy="1555750"/>
          </a:xfrm>
          <a:prstGeom prst="rect">
            <a:avLst/>
          </a:prstGeom>
          <a:noFill/>
          <a:ln w="9525" algn="ctr">
            <a:noFill/>
            <a:miter lim="800000"/>
            <a:headEnd/>
            <a:tailEnd/>
          </a:ln>
          <a:effectLst/>
        </p:spPr>
        <p:txBody>
          <a:bodyPr wrap="none">
            <a:spAutoFit/>
          </a:bodyPr>
          <a:lstStyle/>
          <a:p>
            <a:pPr eaLnBrk="0" hangingPunct="0"/>
            <a:r>
              <a:rPr lang="en-US" sz="9600">
                <a:solidFill>
                  <a:srgbClr val="808080"/>
                </a:solidFill>
                <a:latin typeface="Albertus" pitchFamily="18" charset="0"/>
              </a:rPr>
              <a:t>?</a:t>
            </a:r>
          </a:p>
        </p:txBody>
      </p:sp>
      <p:pic>
        <p:nvPicPr>
          <p:cNvPr id="6" name="Picture 6" descr="MCBS00005A0000[1]"/>
          <p:cNvPicPr>
            <a:picLocks noChangeAspect="1" noChangeArrowheads="1"/>
          </p:cNvPicPr>
          <p:nvPr/>
        </p:nvPicPr>
        <p:blipFill>
          <a:blip r:embed="rId3"/>
          <a:srcRect/>
          <a:stretch>
            <a:fillRect/>
          </a:stretch>
        </p:blipFill>
        <p:spPr bwMode="auto">
          <a:xfrm>
            <a:off x="7766050" y="5233988"/>
            <a:ext cx="838200" cy="962025"/>
          </a:xfrm>
          <a:prstGeom prst="rect">
            <a:avLst/>
          </a:prstGeom>
          <a:noFill/>
        </p:spPr>
      </p:pic>
      <p:pic>
        <p:nvPicPr>
          <p:cNvPr id="7" name="Picture 7" descr="MCj03666300000[1]"/>
          <p:cNvPicPr>
            <a:picLocks noChangeAspect="1" noChangeArrowheads="1"/>
          </p:cNvPicPr>
          <p:nvPr/>
        </p:nvPicPr>
        <p:blipFill>
          <a:blip r:embed="rId4"/>
          <a:srcRect/>
          <a:stretch>
            <a:fillRect/>
          </a:stretch>
        </p:blipFill>
        <p:spPr bwMode="auto">
          <a:xfrm>
            <a:off x="6867525" y="5335588"/>
            <a:ext cx="911225" cy="846137"/>
          </a:xfrm>
          <a:prstGeom prst="rect">
            <a:avLst/>
          </a:prstGeom>
          <a:noFill/>
        </p:spPr>
      </p:pic>
      <p:pic>
        <p:nvPicPr>
          <p:cNvPr id="8" name="Picture 8" descr="MCj03120960000[1]"/>
          <p:cNvPicPr>
            <a:picLocks noChangeAspect="1" noChangeArrowheads="1"/>
          </p:cNvPicPr>
          <p:nvPr/>
        </p:nvPicPr>
        <p:blipFill>
          <a:blip r:embed="rId5"/>
          <a:srcRect/>
          <a:stretch>
            <a:fillRect/>
          </a:stretch>
        </p:blipFill>
        <p:spPr bwMode="auto">
          <a:xfrm>
            <a:off x="7581900" y="4330700"/>
            <a:ext cx="523875" cy="925513"/>
          </a:xfrm>
          <a:prstGeom prst="rect">
            <a:avLst/>
          </a:prstGeom>
          <a:noFill/>
        </p:spPr>
      </p:pic>
      <p:pic>
        <p:nvPicPr>
          <p:cNvPr id="9" name="Picture 9" descr="MCj03666300000[1]"/>
          <p:cNvPicPr>
            <a:picLocks noChangeAspect="1" noChangeArrowheads="1"/>
          </p:cNvPicPr>
          <p:nvPr/>
        </p:nvPicPr>
        <p:blipFill>
          <a:blip r:embed="rId4"/>
          <a:srcRect/>
          <a:stretch>
            <a:fillRect/>
          </a:stretch>
        </p:blipFill>
        <p:spPr bwMode="auto">
          <a:xfrm>
            <a:off x="6665913" y="4981575"/>
            <a:ext cx="1112837" cy="1033463"/>
          </a:xfrm>
          <a:prstGeom prst="rect">
            <a:avLst/>
          </a:prstGeom>
          <a:noFill/>
        </p:spPr>
      </p:pic>
      <p:grpSp>
        <p:nvGrpSpPr>
          <p:cNvPr id="10" name="Group 10"/>
          <p:cNvGrpSpPr>
            <a:grpSpLocks/>
          </p:cNvGrpSpPr>
          <p:nvPr/>
        </p:nvGrpSpPr>
        <p:grpSpPr bwMode="auto">
          <a:xfrm>
            <a:off x="152400" y="1143000"/>
            <a:ext cx="6578600" cy="5029200"/>
            <a:chOff x="646" y="1728"/>
            <a:chExt cx="3808" cy="2592"/>
          </a:xfrm>
        </p:grpSpPr>
        <p:pic>
          <p:nvPicPr>
            <p:cNvPr id="11" name="Picture 11" descr="PE07372_"/>
            <p:cNvPicPr>
              <a:picLocks noChangeAspect="1" noChangeArrowheads="1"/>
            </p:cNvPicPr>
            <p:nvPr/>
          </p:nvPicPr>
          <p:blipFill>
            <a:blip r:embed="rId6"/>
            <a:srcRect/>
            <a:stretch>
              <a:fillRect/>
            </a:stretch>
          </p:blipFill>
          <p:spPr bwMode="auto">
            <a:xfrm>
              <a:off x="646" y="2469"/>
              <a:ext cx="900" cy="799"/>
            </a:xfrm>
            <a:prstGeom prst="rect">
              <a:avLst/>
            </a:prstGeom>
            <a:noFill/>
          </p:spPr>
        </p:pic>
        <p:sp>
          <p:nvSpPr>
            <p:cNvPr id="12" name="AutoShape 12"/>
            <p:cNvSpPr>
              <a:spLocks noChangeArrowheads="1"/>
            </p:cNvSpPr>
            <p:nvPr/>
          </p:nvSpPr>
          <p:spPr bwMode="auto">
            <a:xfrm flipH="1">
              <a:off x="4082" y="3076"/>
              <a:ext cx="372" cy="160"/>
            </a:xfrm>
            <a:prstGeom prst="rightArrow">
              <a:avLst>
                <a:gd name="adj1" fmla="val 50000"/>
                <a:gd name="adj2" fmla="val 58125"/>
              </a:avLst>
            </a:prstGeom>
            <a:solidFill>
              <a:schemeClr val="accent1"/>
            </a:solidFill>
            <a:ln w="9525" algn="ctr">
              <a:solidFill>
                <a:schemeClr val="tx1"/>
              </a:solidFill>
              <a:miter lim="800000"/>
              <a:headEnd/>
              <a:tailEnd/>
            </a:ln>
            <a:effectLst/>
          </p:spPr>
          <p:txBody>
            <a:bodyPr wrap="none" anchor="ctr">
              <a:spAutoFit/>
            </a:bodyPr>
            <a:lstStyle/>
            <a:p>
              <a:endParaRPr lang="nl-BE"/>
            </a:p>
          </p:txBody>
        </p:sp>
        <p:pic>
          <p:nvPicPr>
            <p:cNvPr id="13" name="Picture 13" descr="endeavour_sprint"/>
            <p:cNvPicPr>
              <a:picLocks noChangeAspect="1" noChangeArrowheads="1"/>
            </p:cNvPicPr>
            <p:nvPr/>
          </p:nvPicPr>
          <p:blipFill>
            <a:blip r:embed="rId7"/>
            <a:srcRect l="30307" t="8809" r="42889" b="51918"/>
            <a:stretch>
              <a:fillRect/>
            </a:stretch>
          </p:blipFill>
          <p:spPr bwMode="auto">
            <a:xfrm>
              <a:off x="1703" y="2162"/>
              <a:ext cx="1242" cy="1404"/>
            </a:xfrm>
            <a:prstGeom prst="rect">
              <a:avLst/>
            </a:prstGeom>
            <a:noFill/>
            <a:ln w="9525">
              <a:solidFill>
                <a:schemeClr val="tx1"/>
              </a:solidFill>
              <a:miter lim="800000"/>
              <a:headEnd/>
              <a:tailEnd/>
            </a:ln>
          </p:spPr>
        </p:pic>
        <p:sp>
          <p:nvSpPr>
            <p:cNvPr id="14" name="AutoShape 14"/>
            <p:cNvSpPr>
              <a:spLocks noChangeArrowheads="1"/>
            </p:cNvSpPr>
            <p:nvPr/>
          </p:nvSpPr>
          <p:spPr bwMode="auto">
            <a:xfrm flipH="1">
              <a:off x="1390" y="2611"/>
              <a:ext cx="372" cy="160"/>
            </a:xfrm>
            <a:prstGeom prst="rightArrow">
              <a:avLst>
                <a:gd name="adj1" fmla="val 50000"/>
                <a:gd name="adj2" fmla="val 58125"/>
              </a:avLst>
            </a:prstGeom>
            <a:solidFill>
              <a:schemeClr val="accent1"/>
            </a:solidFill>
            <a:ln w="9525" algn="ctr">
              <a:solidFill>
                <a:schemeClr val="tx1"/>
              </a:solidFill>
              <a:miter lim="800000"/>
              <a:headEnd/>
              <a:tailEnd/>
            </a:ln>
            <a:effectLst/>
          </p:spPr>
          <p:txBody>
            <a:bodyPr wrap="none" anchor="ctr">
              <a:spAutoFit/>
            </a:bodyPr>
            <a:lstStyle/>
            <a:p>
              <a:endParaRPr lang="nl-BE"/>
            </a:p>
          </p:txBody>
        </p:sp>
        <p:pic>
          <p:nvPicPr>
            <p:cNvPr id="15" name="Picture 15"/>
            <p:cNvPicPr>
              <a:picLocks noChangeAspect="1" noChangeArrowheads="1"/>
            </p:cNvPicPr>
            <p:nvPr/>
          </p:nvPicPr>
          <p:blipFill>
            <a:blip r:embed="rId8"/>
            <a:srcRect b="36220"/>
            <a:stretch>
              <a:fillRect/>
            </a:stretch>
          </p:blipFill>
          <p:spPr bwMode="auto">
            <a:xfrm>
              <a:off x="3593" y="2748"/>
              <a:ext cx="530" cy="361"/>
            </a:xfrm>
            <a:prstGeom prst="rect">
              <a:avLst/>
            </a:prstGeom>
            <a:noFill/>
            <a:ln w="9525">
              <a:solidFill>
                <a:schemeClr val="tx1"/>
              </a:solidFill>
              <a:miter lim="800000"/>
              <a:headEnd/>
              <a:tailEnd/>
            </a:ln>
          </p:spPr>
        </p:pic>
        <p:pic>
          <p:nvPicPr>
            <p:cNvPr id="16" name="Picture 16"/>
            <p:cNvPicPr>
              <a:picLocks noChangeAspect="1" noChangeArrowheads="1"/>
            </p:cNvPicPr>
            <p:nvPr/>
          </p:nvPicPr>
          <p:blipFill>
            <a:blip r:embed="rId9"/>
            <a:srcRect l="17645" r="17645"/>
            <a:stretch>
              <a:fillRect/>
            </a:stretch>
          </p:blipFill>
          <p:spPr bwMode="auto">
            <a:xfrm>
              <a:off x="3605" y="3123"/>
              <a:ext cx="508" cy="438"/>
            </a:xfrm>
            <a:prstGeom prst="rect">
              <a:avLst/>
            </a:prstGeom>
            <a:noFill/>
          </p:spPr>
        </p:pic>
        <p:pic>
          <p:nvPicPr>
            <p:cNvPr id="17" name="Picture 17"/>
            <p:cNvPicPr>
              <a:picLocks noChangeAspect="1" noChangeArrowheads="1"/>
            </p:cNvPicPr>
            <p:nvPr/>
          </p:nvPicPr>
          <p:blipFill>
            <a:blip r:embed="rId10"/>
            <a:srcRect/>
            <a:stretch>
              <a:fillRect/>
            </a:stretch>
          </p:blipFill>
          <p:spPr bwMode="auto">
            <a:xfrm>
              <a:off x="3624" y="3513"/>
              <a:ext cx="468" cy="352"/>
            </a:xfrm>
            <a:prstGeom prst="rect">
              <a:avLst/>
            </a:prstGeom>
            <a:noFill/>
          </p:spPr>
        </p:pic>
        <p:pic>
          <p:nvPicPr>
            <p:cNvPr id="18" name="Picture 18"/>
            <p:cNvPicPr>
              <a:picLocks noChangeAspect="1" noChangeArrowheads="1"/>
            </p:cNvPicPr>
            <p:nvPr/>
          </p:nvPicPr>
          <p:blipFill>
            <a:blip r:embed="rId11" cstate="print"/>
            <a:srcRect/>
            <a:stretch>
              <a:fillRect/>
            </a:stretch>
          </p:blipFill>
          <p:spPr bwMode="auto">
            <a:xfrm>
              <a:off x="3567" y="1946"/>
              <a:ext cx="583" cy="414"/>
            </a:xfrm>
            <a:prstGeom prst="rect">
              <a:avLst/>
            </a:prstGeom>
            <a:noFill/>
            <a:ln w="9525">
              <a:solidFill>
                <a:schemeClr val="tx1"/>
              </a:solidFill>
              <a:miter lim="800000"/>
              <a:headEnd/>
              <a:tailEnd/>
            </a:ln>
          </p:spPr>
        </p:pic>
        <p:pic>
          <p:nvPicPr>
            <p:cNvPr id="19" name="Picture 19"/>
            <p:cNvPicPr>
              <a:picLocks noChangeAspect="1" noChangeArrowheads="1"/>
            </p:cNvPicPr>
            <p:nvPr/>
          </p:nvPicPr>
          <p:blipFill>
            <a:blip r:embed="rId12"/>
            <a:srcRect/>
            <a:stretch>
              <a:fillRect/>
            </a:stretch>
          </p:blipFill>
          <p:spPr bwMode="auto">
            <a:xfrm>
              <a:off x="3555" y="3892"/>
              <a:ext cx="608" cy="428"/>
            </a:xfrm>
            <a:prstGeom prst="rect">
              <a:avLst/>
            </a:prstGeom>
            <a:noFill/>
            <a:ln w="9525">
              <a:solidFill>
                <a:schemeClr val="tx1"/>
              </a:solidFill>
              <a:miter lim="800000"/>
              <a:headEnd/>
              <a:tailEnd/>
            </a:ln>
          </p:spPr>
        </p:pic>
        <p:pic>
          <p:nvPicPr>
            <p:cNvPr id="20" name="Picture 20"/>
            <p:cNvPicPr>
              <a:picLocks noChangeAspect="1" noChangeArrowheads="1"/>
            </p:cNvPicPr>
            <p:nvPr/>
          </p:nvPicPr>
          <p:blipFill>
            <a:blip r:embed="rId13"/>
            <a:srcRect/>
            <a:stretch>
              <a:fillRect/>
            </a:stretch>
          </p:blipFill>
          <p:spPr bwMode="auto">
            <a:xfrm>
              <a:off x="3671" y="2379"/>
              <a:ext cx="374" cy="338"/>
            </a:xfrm>
            <a:prstGeom prst="rect">
              <a:avLst/>
            </a:prstGeom>
            <a:noFill/>
          </p:spPr>
        </p:pic>
        <p:sp>
          <p:nvSpPr>
            <p:cNvPr id="21" name="Text Box 21"/>
            <p:cNvSpPr txBox="1">
              <a:spLocks noChangeArrowheads="1"/>
            </p:cNvSpPr>
            <p:nvPr/>
          </p:nvSpPr>
          <p:spPr bwMode="auto">
            <a:xfrm>
              <a:off x="3151" y="1728"/>
              <a:ext cx="1146" cy="173"/>
            </a:xfrm>
            <a:prstGeom prst="rect">
              <a:avLst/>
            </a:prstGeom>
            <a:noFill/>
            <a:ln w="9525">
              <a:noFill/>
              <a:miter lim="800000"/>
              <a:headEnd/>
              <a:tailEnd/>
            </a:ln>
            <a:effectLst/>
          </p:spPr>
          <p:txBody>
            <a:bodyPr wrap="none">
              <a:spAutoFit/>
            </a:bodyPr>
            <a:lstStyle/>
            <a:p>
              <a:pPr algn="ctr" eaLnBrk="0" hangingPunct="0"/>
              <a:r>
                <a:rPr lang="en-US" sz="1600" b="0"/>
                <a:t>Information sources</a:t>
              </a:r>
            </a:p>
          </p:txBody>
        </p:sp>
        <p:sp>
          <p:nvSpPr>
            <p:cNvPr id="22" name="Oval 22"/>
            <p:cNvSpPr>
              <a:spLocks noChangeArrowheads="1"/>
            </p:cNvSpPr>
            <p:nvPr/>
          </p:nvSpPr>
          <p:spPr bwMode="auto">
            <a:xfrm>
              <a:off x="3390" y="2007"/>
              <a:ext cx="294" cy="294"/>
            </a:xfrm>
            <a:prstGeom prst="ellipse">
              <a:avLst/>
            </a:prstGeom>
            <a:gradFill rotWithShape="1">
              <a:gsLst>
                <a:gs pos="0">
                  <a:schemeClr val="accent1"/>
                </a:gs>
                <a:gs pos="100000">
                  <a:schemeClr val="tx2"/>
                </a:gs>
              </a:gsLst>
              <a:lin ang="2700000" scaled="1"/>
            </a:gradFill>
            <a:ln w="9525" algn="ctr">
              <a:solidFill>
                <a:schemeClr val="tx1"/>
              </a:solidFill>
              <a:round/>
              <a:headEnd/>
              <a:tailEnd/>
            </a:ln>
            <a:effectLst/>
          </p:spPr>
          <p:txBody>
            <a:bodyPr wrap="none" anchor="ctr">
              <a:spAutoFit/>
            </a:bodyPr>
            <a:lstStyle/>
            <a:p>
              <a:endParaRPr lang="nl-BE"/>
            </a:p>
          </p:txBody>
        </p:sp>
        <p:sp>
          <p:nvSpPr>
            <p:cNvPr id="23" name="Oval 23"/>
            <p:cNvSpPr>
              <a:spLocks noChangeArrowheads="1"/>
            </p:cNvSpPr>
            <p:nvPr/>
          </p:nvSpPr>
          <p:spPr bwMode="auto">
            <a:xfrm>
              <a:off x="3390" y="2401"/>
              <a:ext cx="294" cy="294"/>
            </a:xfrm>
            <a:prstGeom prst="ellipse">
              <a:avLst/>
            </a:prstGeom>
            <a:gradFill rotWithShape="1">
              <a:gsLst>
                <a:gs pos="0">
                  <a:schemeClr val="accent1"/>
                </a:gs>
                <a:gs pos="100000">
                  <a:schemeClr val="tx2"/>
                </a:gs>
              </a:gsLst>
              <a:lin ang="2700000" scaled="1"/>
            </a:gradFill>
            <a:ln w="9525" algn="ctr">
              <a:solidFill>
                <a:schemeClr val="tx1"/>
              </a:solidFill>
              <a:round/>
              <a:headEnd/>
              <a:tailEnd/>
            </a:ln>
            <a:effectLst/>
          </p:spPr>
          <p:txBody>
            <a:bodyPr wrap="none" anchor="ctr">
              <a:spAutoFit/>
            </a:bodyPr>
            <a:lstStyle/>
            <a:p>
              <a:endParaRPr lang="nl-BE"/>
            </a:p>
          </p:txBody>
        </p:sp>
        <p:sp>
          <p:nvSpPr>
            <p:cNvPr id="24" name="Oval 24"/>
            <p:cNvSpPr>
              <a:spLocks noChangeArrowheads="1"/>
            </p:cNvSpPr>
            <p:nvPr/>
          </p:nvSpPr>
          <p:spPr bwMode="auto">
            <a:xfrm>
              <a:off x="3390" y="2795"/>
              <a:ext cx="294" cy="294"/>
            </a:xfrm>
            <a:prstGeom prst="ellipse">
              <a:avLst/>
            </a:prstGeom>
            <a:gradFill rotWithShape="1">
              <a:gsLst>
                <a:gs pos="0">
                  <a:schemeClr val="accent1"/>
                </a:gs>
                <a:gs pos="100000">
                  <a:schemeClr val="tx2"/>
                </a:gs>
              </a:gsLst>
              <a:lin ang="2700000" scaled="1"/>
            </a:gradFill>
            <a:ln w="9525" algn="ctr">
              <a:solidFill>
                <a:schemeClr val="tx1"/>
              </a:solidFill>
              <a:round/>
              <a:headEnd/>
              <a:tailEnd/>
            </a:ln>
            <a:effectLst/>
          </p:spPr>
          <p:txBody>
            <a:bodyPr wrap="none" anchor="ctr">
              <a:spAutoFit/>
            </a:bodyPr>
            <a:lstStyle/>
            <a:p>
              <a:endParaRPr lang="nl-BE"/>
            </a:p>
          </p:txBody>
        </p:sp>
        <p:sp>
          <p:nvSpPr>
            <p:cNvPr id="25" name="Oval 25"/>
            <p:cNvSpPr>
              <a:spLocks noChangeArrowheads="1"/>
            </p:cNvSpPr>
            <p:nvPr/>
          </p:nvSpPr>
          <p:spPr bwMode="auto">
            <a:xfrm>
              <a:off x="3391" y="3190"/>
              <a:ext cx="294" cy="294"/>
            </a:xfrm>
            <a:prstGeom prst="ellipse">
              <a:avLst/>
            </a:prstGeom>
            <a:gradFill rotWithShape="1">
              <a:gsLst>
                <a:gs pos="0">
                  <a:schemeClr val="accent1"/>
                </a:gs>
                <a:gs pos="100000">
                  <a:schemeClr val="tx2"/>
                </a:gs>
              </a:gsLst>
              <a:lin ang="2700000" scaled="1"/>
            </a:gradFill>
            <a:ln w="9525" algn="ctr">
              <a:solidFill>
                <a:schemeClr val="tx1"/>
              </a:solidFill>
              <a:round/>
              <a:headEnd/>
              <a:tailEnd/>
            </a:ln>
            <a:effectLst/>
          </p:spPr>
          <p:txBody>
            <a:bodyPr wrap="none" anchor="ctr">
              <a:spAutoFit/>
            </a:bodyPr>
            <a:lstStyle/>
            <a:p>
              <a:endParaRPr lang="nl-BE"/>
            </a:p>
          </p:txBody>
        </p:sp>
        <p:sp>
          <p:nvSpPr>
            <p:cNvPr id="26" name="Oval 26"/>
            <p:cNvSpPr>
              <a:spLocks noChangeArrowheads="1"/>
            </p:cNvSpPr>
            <p:nvPr/>
          </p:nvSpPr>
          <p:spPr bwMode="auto">
            <a:xfrm>
              <a:off x="2805" y="3019"/>
              <a:ext cx="294" cy="294"/>
            </a:xfrm>
            <a:prstGeom prst="ellipse">
              <a:avLst/>
            </a:prstGeom>
            <a:solidFill>
              <a:schemeClr val="accent1"/>
            </a:solidFill>
            <a:ln w="9525" algn="ctr">
              <a:solidFill>
                <a:schemeClr val="tx1"/>
              </a:solidFill>
              <a:round/>
              <a:headEnd/>
              <a:tailEnd/>
            </a:ln>
            <a:effectLst/>
          </p:spPr>
          <p:txBody>
            <a:bodyPr wrap="none" anchor="ctr">
              <a:spAutoFit/>
            </a:bodyPr>
            <a:lstStyle/>
            <a:p>
              <a:endParaRPr lang="nl-BE"/>
            </a:p>
          </p:txBody>
        </p:sp>
        <p:sp>
          <p:nvSpPr>
            <p:cNvPr id="27" name="Oval 27"/>
            <p:cNvSpPr>
              <a:spLocks noChangeArrowheads="1"/>
            </p:cNvSpPr>
            <p:nvPr/>
          </p:nvSpPr>
          <p:spPr bwMode="auto">
            <a:xfrm>
              <a:off x="3391" y="3584"/>
              <a:ext cx="294" cy="294"/>
            </a:xfrm>
            <a:prstGeom prst="ellipse">
              <a:avLst/>
            </a:prstGeom>
            <a:gradFill rotWithShape="1">
              <a:gsLst>
                <a:gs pos="0">
                  <a:schemeClr val="accent1"/>
                </a:gs>
                <a:gs pos="100000">
                  <a:schemeClr val="tx2"/>
                </a:gs>
              </a:gsLst>
              <a:lin ang="2700000" scaled="1"/>
            </a:gradFill>
            <a:ln w="9525" algn="ctr">
              <a:solidFill>
                <a:schemeClr val="tx1"/>
              </a:solidFill>
              <a:round/>
              <a:headEnd/>
              <a:tailEnd/>
            </a:ln>
            <a:effectLst/>
          </p:spPr>
          <p:txBody>
            <a:bodyPr wrap="none" anchor="ctr">
              <a:spAutoFit/>
            </a:bodyPr>
            <a:lstStyle/>
            <a:p>
              <a:endParaRPr lang="nl-BE"/>
            </a:p>
          </p:txBody>
        </p:sp>
        <p:sp>
          <p:nvSpPr>
            <p:cNvPr id="28" name="Oval 28"/>
            <p:cNvSpPr>
              <a:spLocks noChangeArrowheads="1"/>
            </p:cNvSpPr>
            <p:nvPr/>
          </p:nvSpPr>
          <p:spPr bwMode="auto">
            <a:xfrm>
              <a:off x="3390" y="3979"/>
              <a:ext cx="294" cy="294"/>
            </a:xfrm>
            <a:prstGeom prst="ellipse">
              <a:avLst/>
            </a:prstGeom>
            <a:gradFill rotWithShape="1">
              <a:gsLst>
                <a:gs pos="0">
                  <a:schemeClr val="accent1"/>
                </a:gs>
                <a:gs pos="100000">
                  <a:schemeClr val="tx2"/>
                </a:gs>
              </a:gsLst>
              <a:lin ang="2700000" scaled="1"/>
            </a:gradFill>
            <a:ln w="9525" algn="ctr">
              <a:solidFill>
                <a:schemeClr val="tx1"/>
              </a:solidFill>
              <a:round/>
              <a:headEnd/>
              <a:tailEnd/>
            </a:ln>
            <a:effectLst/>
          </p:spPr>
          <p:txBody>
            <a:bodyPr wrap="none" anchor="ctr">
              <a:spAutoFit/>
            </a:bodyPr>
            <a:lstStyle/>
            <a:p>
              <a:endParaRPr lang="nl-BE"/>
            </a:p>
          </p:txBody>
        </p:sp>
        <p:cxnSp>
          <p:nvCxnSpPr>
            <p:cNvPr id="29" name="AutoShape 29"/>
            <p:cNvCxnSpPr>
              <a:cxnSpLocks noChangeShapeType="1"/>
              <a:stCxn id="22" idx="2"/>
              <a:endCxn id="26" idx="6"/>
            </p:cNvCxnSpPr>
            <p:nvPr/>
          </p:nvCxnSpPr>
          <p:spPr bwMode="auto">
            <a:xfrm flipH="1">
              <a:off x="3099" y="2154"/>
              <a:ext cx="291" cy="1012"/>
            </a:xfrm>
            <a:prstGeom prst="straightConnector1">
              <a:avLst/>
            </a:prstGeom>
            <a:noFill/>
            <a:ln w="9525">
              <a:solidFill>
                <a:schemeClr val="tx1"/>
              </a:solidFill>
              <a:round/>
              <a:headEnd/>
              <a:tailEnd type="triangle" w="med" len="med"/>
            </a:ln>
            <a:effectLst/>
          </p:spPr>
        </p:cxnSp>
        <p:cxnSp>
          <p:nvCxnSpPr>
            <p:cNvPr id="30" name="AutoShape 30"/>
            <p:cNvCxnSpPr>
              <a:cxnSpLocks noChangeShapeType="1"/>
              <a:stCxn id="23" idx="2"/>
              <a:endCxn id="26" idx="6"/>
            </p:cNvCxnSpPr>
            <p:nvPr/>
          </p:nvCxnSpPr>
          <p:spPr bwMode="auto">
            <a:xfrm flipH="1">
              <a:off x="3099" y="2548"/>
              <a:ext cx="291" cy="618"/>
            </a:xfrm>
            <a:prstGeom prst="straightConnector1">
              <a:avLst/>
            </a:prstGeom>
            <a:noFill/>
            <a:ln w="9525">
              <a:solidFill>
                <a:schemeClr val="tx1"/>
              </a:solidFill>
              <a:round/>
              <a:headEnd/>
              <a:tailEnd type="triangle" w="med" len="med"/>
            </a:ln>
            <a:effectLst/>
          </p:spPr>
        </p:cxnSp>
        <p:cxnSp>
          <p:nvCxnSpPr>
            <p:cNvPr id="31" name="AutoShape 31"/>
            <p:cNvCxnSpPr>
              <a:cxnSpLocks noChangeShapeType="1"/>
              <a:stCxn id="24" idx="2"/>
              <a:endCxn id="26" idx="6"/>
            </p:cNvCxnSpPr>
            <p:nvPr/>
          </p:nvCxnSpPr>
          <p:spPr bwMode="auto">
            <a:xfrm flipH="1">
              <a:off x="3099" y="2942"/>
              <a:ext cx="291" cy="224"/>
            </a:xfrm>
            <a:prstGeom prst="straightConnector1">
              <a:avLst/>
            </a:prstGeom>
            <a:noFill/>
            <a:ln w="9525">
              <a:solidFill>
                <a:schemeClr val="tx1"/>
              </a:solidFill>
              <a:round/>
              <a:headEnd/>
              <a:tailEnd type="triangle" w="med" len="med"/>
            </a:ln>
            <a:effectLst/>
          </p:spPr>
        </p:cxnSp>
        <p:cxnSp>
          <p:nvCxnSpPr>
            <p:cNvPr id="32" name="AutoShape 32"/>
            <p:cNvCxnSpPr>
              <a:cxnSpLocks noChangeShapeType="1"/>
              <a:stCxn id="25" idx="2"/>
              <a:endCxn id="26" idx="6"/>
            </p:cNvCxnSpPr>
            <p:nvPr/>
          </p:nvCxnSpPr>
          <p:spPr bwMode="auto">
            <a:xfrm flipH="1" flipV="1">
              <a:off x="3099" y="3166"/>
              <a:ext cx="292" cy="171"/>
            </a:xfrm>
            <a:prstGeom prst="straightConnector1">
              <a:avLst/>
            </a:prstGeom>
            <a:noFill/>
            <a:ln w="9525">
              <a:solidFill>
                <a:schemeClr val="tx1"/>
              </a:solidFill>
              <a:round/>
              <a:headEnd/>
              <a:tailEnd type="triangle" w="med" len="med"/>
            </a:ln>
            <a:effectLst/>
          </p:spPr>
        </p:cxnSp>
        <p:cxnSp>
          <p:nvCxnSpPr>
            <p:cNvPr id="33" name="AutoShape 33"/>
            <p:cNvCxnSpPr>
              <a:cxnSpLocks noChangeShapeType="1"/>
              <a:stCxn id="27" idx="2"/>
              <a:endCxn id="26" idx="6"/>
            </p:cNvCxnSpPr>
            <p:nvPr/>
          </p:nvCxnSpPr>
          <p:spPr bwMode="auto">
            <a:xfrm flipH="1" flipV="1">
              <a:off x="3099" y="3166"/>
              <a:ext cx="292" cy="565"/>
            </a:xfrm>
            <a:prstGeom prst="straightConnector1">
              <a:avLst/>
            </a:prstGeom>
            <a:noFill/>
            <a:ln w="9525">
              <a:solidFill>
                <a:schemeClr val="tx1"/>
              </a:solidFill>
              <a:round/>
              <a:headEnd/>
              <a:tailEnd type="triangle" w="med" len="med"/>
            </a:ln>
            <a:effectLst/>
          </p:spPr>
        </p:cxnSp>
        <p:cxnSp>
          <p:nvCxnSpPr>
            <p:cNvPr id="34" name="AutoShape 34"/>
            <p:cNvCxnSpPr>
              <a:cxnSpLocks noChangeShapeType="1"/>
              <a:stCxn id="28" idx="2"/>
              <a:endCxn id="26" idx="6"/>
            </p:cNvCxnSpPr>
            <p:nvPr/>
          </p:nvCxnSpPr>
          <p:spPr bwMode="auto">
            <a:xfrm flipH="1" flipV="1">
              <a:off x="3099" y="3166"/>
              <a:ext cx="291" cy="960"/>
            </a:xfrm>
            <a:prstGeom prst="straightConnector1">
              <a:avLst/>
            </a:prstGeom>
            <a:noFill/>
            <a:ln w="9525">
              <a:solidFill>
                <a:schemeClr val="tx1"/>
              </a:solidFill>
              <a:round/>
              <a:headEnd/>
              <a:tailEnd type="triangle" w="med" len="med"/>
            </a:ln>
            <a:effectLst/>
          </p:spPr>
        </p:cxnSp>
        <p:sp>
          <p:nvSpPr>
            <p:cNvPr id="35" name="Text Box 35"/>
            <p:cNvSpPr txBox="1">
              <a:spLocks noChangeArrowheads="1"/>
            </p:cNvSpPr>
            <p:nvPr/>
          </p:nvSpPr>
          <p:spPr bwMode="auto">
            <a:xfrm>
              <a:off x="1699" y="1942"/>
              <a:ext cx="1305" cy="174"/>
            </a:xfrm>
            <a:prstGeom prst="rect">
              <a:avLst/>
            </a:prstGeom>
            <a:noFill/>
            <a:ln w="9525">
              <a:noFill/>
              <a:miter lim="800000"/>
              <a:headEnd/>
              <a:tailEnd/>
            </a:ln>
            <a:effectLst/>
          </p:spPr>
          <p:txBody>
            <a:bodyPr wrap="none">
              <a:spAutoFit/>
            </a:bodyPr>
            <a:lstStyle/>
            <a:p>
              <a:pPr algn="ctr" eaLnBrk="0" hangingPunct="0"/>
              <a:r>
                <a:rPr lang="en-US" sz="1600" b="0"/>
                <a:t>Candidate prioritization</a:t>
              </a:r>
            </a:p>
          </p:txBody>
        </p:sp>
        <p:sp>
          <p:nvSpPr>
            <p:cNvPr id="36" name="Text Box 36"/>
            <p:cNvSpPr txBox="1">
              <a:spLocks noChangeArrowheads="1"/>
            </p:cNvSpPr>
            <p:nvPr/>
          </p:nvSpPr>
          <p:spPr bwMode="auto">
            <a:xfrm>
              <a:off x="792" y="2198"/>
              <a:ext cx="615" cy="173"/>
            </a:xfrm>
            <a:prstGeom prst="rect">
              <a:avLst/>
            </a:prstGeom>
            <a:noFill/>
            <a:ln w="9525">
              <a:noFill/>
              <a:miter lim="800000"/>
              <a:headEnd/>
              <a:tailEnd/>
            </a:ln>
            <a:effectLst/>
          </p:spPr>
          <p:txBody>
            <a:bodyPr wrap="none">
              <a:spAutoFit/>
            </a:bodyPr>
            <a:lstStyle/>
            <a:p>
              <a:pPr algn="ctr" eaLnBrk="0" hangingPunct="0"/>
              <a:r>
                <a:rPr lang="en-US" sz="1600" b="0"/>
                <a:t>Validation</a:t>
              </a:r>
            </a:p>
          </p:txBody>
        </p:sp>
        <p:sp>
          <p:nvSpPr>
            <p:cNvPr id="37" name="AutoShape 37"/>
            <p:cNvSpPr>
              <a:spLocks noChangeArrowheads="1"/>
            </p:cNvSpPr>
            <p:nvPr/>
          </p:nvSpPr>
          <p:spPr bwMode="auto">
            <a:xfrm>
              <a:off x="923" y="3705"/>
              <a:ext cx="1048" cy="474"/>
            </a:xfrm>
            <a:prstGeom prst="roundRect">
              <a:avLst>
                <a:gd name="adj" fmla="val 16667"/>
              </a:avLst>
            </a:prstGeom>
            <a:solidFill>
              <a:srgbClr val="FF8080"/>
            </a:solidFill>
            <a:ln w="9525" algn="ctr">
              <a:solidFill>
                <a:schemeClr val="tx1"/>
              </a:solidFill>
              <a:round/>
              <a:headEnd/>
              <a:tailEnd/>
            </a:ln>
            <a:effectLst/>
          </p:spPr>
          <p:txBody>
            <a:bodyPr wrap="none" anchor="ctr"/>
            <a:lstStyle/>
            <a:p>
              <a:pPr eaLnBrk="0" hangingPunct="0">
                <a:buFontTx/>
                <a:buChar char="•"/>
              </a:pPr>
              <a:r>
                <a:rPr lang="en-US" sz="1200" b="0"/>
                <a:t> Bayesian inference</a:t>
              </a:r>
            </a:p>
            <a:p>
              <a:pPr eaLnBrk="0" hangingPunct="0">
                <a:buFontTx/>
                <a:buChar char="•"/>
              </a:pPr>
              <a:r>
                <a:rPr lang="en-US" sz="1200" b="0"/>
                <a:t> Kernel methods</a:t>
              </a:r>
            </a:p>
          </p:txBody>
        </p:sp>
        <p:sp>
          <p:nvSpPr>
            <p:cNvPr id="38" name="AutoShape 38"/>
            <p:cNvSpPr>
              <a:spLocks noChangeArrowheads="1"/>
            </p:cNvSpPr>
            <p:nvPr/>
          </p:nvSpPr>
          <p:spPr bwMode="auto">
            <a:xfrm>
              <a:off x="1721" y="3373"/>
              <a:ext cx="218" cy="416"/>
            </a:xfrm>
            <a:prstGeom prst="upArrow">
              <a:avLst>
                <a:gd name="adj1" fmla="val 50000"/>
                <a:gd name="adj2" fmla="val 47706"/>
              </a:avLst>
            </a:prstGeom>
            <a:solidFill>
              <a:srgbClr val="FF8080"/>
            </a:solidFill>
            <a:ln w="9525" algn="ctr">
              <a:solidFill>
                <a:schemeClr val="tx1"/>
              </a:solidFill>
              <a:miter lim="800000"/>
              <a:headEnd/>
              <a:tailEnd/>
            </a:ln>
            <a:effectLst/>
          </p:spPr>
          <p:txBody>
            <a:bodyPr wrap="none" anchor="ctr">
              <a:spAutoFit/>
            </a:bodyPr>
            <a:lstStyle/>
            <a:p>
              <a:endParaRPr lang="nl-BE"/>
            </a:p>
          </p:txBody>
        </p:sp>
        <p:sp>
          <p:nvSpPr>
            <p:cNvPr id="39" name="AutoShape 39"/>
            <p:cNvSpPr>
              <a:spLocks noChangeArrowheads="1"/>
            </p:cNvSpPr>
            <p:nvPr/>
          </p:nvSpPr>
          <p:spPr bwMode="auto">
            <a:xfrm>
              <a:off x="2061" y="3706"/>
              <a:ext cx="1048" cy="474"/>
            </a:xfrm>
            <a:prstGeom prst="roundRect">
              <a:avLst>
                <a:gd name="adj" fmla="val 16667"/>
              </a:avLst>
            </a:prstGeom>
            <a:solidFill>
              <a:srgbClr val="8080FF"/>
            </a:solidFill>
            <a:ln w="9525" algn="ctr">
              <a:solidFill>
                <a:schemeClr val="tx1"/>
              </a:solidFill>
              <a:round/>
              <a:headEnd/>
              <a:tailEnd/>
            </a:ln>
            <a:effectLst/>
          </p:spPr>
          <p:txBody>
            <a:bodyPr wrap="none" anchor="ctr"/>
            <a:lstStyle/>
            <a:p>
              <a:pPr eaLnBrk="0" hangingPunct="0">
                <a:buFontTx/>
                <a:buChar char="•"/>
              </a:pPr>
              <a:r>
                <a:rPr lang="en-US" sz="1200" b="0"/>
                <a:t> Component models</a:t>
              </a:r>
            </a:p>
            <a:p>
              <a:pPr eaLnBrk="0" hangingPunct="0">
                <a:buFontTx/>
                <a:buChar char="•"/>
              </a:pPr>
              <a:r>
                <a:rPr lang="en-US" sz="1200" b="0"/>
                <a:t> Simultaneous optim.</a:t>
              </a:r>
            </a:p>
          </p:txBody>
        </p:sp>
        <p:sp>
          <p:nvSpPr>
            <p:cNvPr id="40" name="AutoShape 40"/>
            <p:cNvSpPr>
              <a:spLocks noChangeArrowheads="1"/>
            </p:cNvSpPr>
            <p:nvPr/>
          </p:nvSpPr>
          <p:spPr bwMode="auto">
            <a:xfrm>
              <a:off x="2351" y="3368"/>
              <a:ext cx="218" cy="416"/>
            </a:xfrm>
            <a:prstGeom prst="upArrow">
              <a:avLst>
                <a:gd name="adj1" fmla="val 50000"/>
                <a:gd name="adj2" fmla="val 47706"/>
              </a:avLst>
            </a:prstGeom>
            <a:solidFill>
              <a:srgbClr val="8080FF"/>
            </a:solidFill>
            <a:ln w="9525" algn="ctr">
              <a:solidFill>
                <a:schemeClr val="tx1"/>
              </a:solidFill>
              <a:miter lim="800000"/>
              <a:headEnd/>
              <a:tailEnd/>
            </a:ln>
            <a:effectLst/>
          </p:spPr>
          <p:txBody>
            <a:bodyPr wrap="none" anchor="ctr">
              <a:spAutoFit/>
            </a:bodyPr>
            <a:lstStyle/>
            <a:p>
              <a:endParaRPr lang="nl-BE"/>
            </a:p>
          </p:txBody>
        </p:sp>
      </p:grpSp>
      <p:sp>
        <p:nvSpPr>
          <p:cNvPr id="41" name="Rectangle 41"/>
          <p:cNvSpPr>
            <a:spLocks noChangeArrowheads="1"/>
          </p:cNvSpPr>
          <p:nvPr/>
        </p:nvSpPr>
        <p:spPr bwMode="auto">
          <a:xfrm>
            <a:off x="192088" y="703263"/>
            <a:ext cx="1706562" cy="1016000"/>
          </a:xfrm>
          <a:prstGeom prst="rect">
            <a:avLst/>
          </a:prstGeom>
          <a:noFill/>
          <a:ln w="9525">
            <a:solidFill>
              <a:schemeClr val="tx1"/>
            </a:solidFill>
            <a:miter lim="800000"/>
            <a:headEnd/>
            <a:tailEnd/>
          </a:ln>
          <a:effectLst/>
        </p:spPr>
        <p:txBody>
          <a:bodyPr>
            <a:spAutoFit/>
          </a:bodyPr>
          <a:lstStyle/>
          <a:p>
            <a:r>
              <a:rPr lang="en-US"/>
              <a:t>Wetlab data validation</a:t>
            </a:r>
          </a:p>
        </p:txBody>
      </p:sp>
      <p:sp>
        <p:nvSpPr>
          <p:cNvPr id="42" name="Rectangle 42"/>
          <p:cNvSpPr>
            <a:spLocks noChangeArrowheads="1"/>
          </p:cNvSpPr>
          <p:nvPr/>
        </p:nvSpPr>
        <p:spPr bwMode="auto">
          <a:xfrm>
            <a:off x="3371850" y="760413"/>
            <a:ext cx="3149600" cy="406400"/>
          </a:xfrm>
          <a:prstGeom prst="rect">
            <a:avLst/>
          </a:prstGeom>
          <a:noFill/>
          <a:ln w="9525">
            <a:solidFill>
              <a:schemeClr val="tx1"/>
            </a:solidFill>
            <a:miter lim="800000"/>
            <a:headEnd/>
            <a:tailEnd/>
          </a:ln>
          <a:effectLst/>
        </p:spPr>
        <p:txBody>
          <a:bodyPr wrap="none">
            <a:spAutoFit/>
          </a:bodyPr>
          <a:lstStyle/>
          <a:p>
            <a:r>
              <a:rPr lang="en-US"/>
              <a:t>-omics data generation</a:t>
            </a:r>
          </a:p>
        </p:txBody>
      </p:sp>
      <p:sp>
        <p:nvSpPr>
          <p:cNvPr id="43" name="Line 44"/>
          <p:cNvSpPr>
            <a:spLocks noChangeShapeType="1"/>
          </p:cNvSpPr>
          <p:nvPr/>
        </p:nvSpPr>
        <p:spPr bwMode="auto">
          <a:xfrm>
            <a:off x="2078038" y="1003300"/>
            <a:ext cx="1198562" cy="0"/>
          </a:xfrm>
          <a:prstGeom prst="line">
            <a:avLst/>
          </a:prstGeom>
          <a:noFill/>
          <a:ln w="53975">
            <a:solidFill>
              <a:schemeClr val="tx1"/>
            </a:solidFill>
            <a:miter lim="800000"/>
            <a:headEnd type="triangle" w="med" len="med"/>
            <a:tailEnd type="triangle" w="med" len="med"/>
          </a:ln>
          <a:effectLst/>
        </p:spPr>
        <p:txBody>
          <a:bodyPr wrap="none" anchor="ctr"/>
          <a:lstStyle/>
          <a:p>
            <a:endParaRPr lang="nl-BE"/>
          </a:p>
        </p:txBody>
      </p:sp>
      <p:sp>
        <p:nvSpPr>
          <p:cNvPr id="44" name="Slide Number Placeholder 43"/>
          <p:cNvSpPr>
            <a:spLocks noGrp="1"/>
          </p:cNvSpPr>
          <p:nvPr>
            <p:ph type="sldNum" sz="quarter" idx="12"/>
          </p:nvPr>
        </p:nvSpPr>
        <p:spPr/>
        <p:txBody>
          <a:bodyPr/>
          <a:lstStyle/>
          <a:p>
            <a:fld id="{D8D455F8-88B1-4CA2-8F5E-F3DE7513A43B}" type="slidenum">
              <a:rPr lang="nl-BE" smtClean="0"/>
              <a:pPr/>
              <a:t>32</a:t>
            </a:fld>
            <a:endParaRPr lang="nl-BE"/>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304800" y="714356"/>
            <a:ext cx="6705600" cy="5334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000" b="0" i="0" u="none" strike="noStrike" kern="1200" cap="none" spc="0" normalizeH="0" baseline="0" noProof="0" smtClean="0">
                <a:ln>
                  <a:noFill/>
                </a:ln>
                <a:solidFill>
                  <a:schemeClr val="tx1"/>
                </a:solidFill>
                <a:effectLst/>
                <a:uLnTx/>
                <a:uFillTx/>
                <a:latin typeface="+mj-lt"/>
                <a:ea typeface="+mj-ea"/>
                <a:cs typeface="+mj-cs"/>
              </a:rPr>
              <a:t>Context: A wealth of potential applications</a:t>
            </a:r>
            <a:endParaRPr kumimoji="0" lang="en-GB" sz="2000" b="0" i="0" u="none" strike="noStrike" kern="1200" cap="none" spc="0" normalizeH="0" baseline="0" noProof="0">
              <a:ln>
                <a:noFill/>
              </a:ln>
              <a:solidFill>
                <a:schemeClr val="tx1"/>
              </a:solidFill>
              <a:effectLst/>
              <a:uLnTx/>
              <a:uFillTx/>
              <a:latin typeface="+mj-lt"/>
              <a:ea typeface="+mj-ea"/>
              <a:cs typeface="+mj-cs"/>
            </a:endParaRPr>
          </a:p>
        </p:txBody>
      </p:sp>
      <p:sp>
        <p:nvSpPr>
          <p:cNvPr id="3" name="Text Box 3"/>
          <p:cNvSpPr txBox="1">
            <a:spLocks noChangeArrowheads="1"/>
          </p:cNvSpPr>
          <p:nvPr/>
        </p:nvSpPr>
        <p:spPr bwMode="auto">
          <a:xfrm>
            <a:off x="441325" y="1711306"/>
            <a:ext cx="8466138" cy="4359275"/>
          </a:xfrm>
          <a:prstGeom prst="rect">
            <a:avLst/>
          </a:prstGeom>
          <a:noFill/>
          <a:ln w="9525">
            <a:noFill/>
            <a:miter lim="800000"/>
            <a:headEnd/>
            <a:tailEnd/>
          </a:ln>
          <a:effectLst/>
        </p:spPr>
        <p:txBody>
          <a:bodyPr wrap="none">
            <a:spAutoFit/>
          </a:bodyPr>
          <a:lstStyle/>
          <a:p>
            <a:pPr>
              <a:buFontTx/>
              <a:buChar char="-"/>
            </a:pPr>
            <a:r>
              <a:rPr lang="en-US"/>
              <a:t> Areas: food, health, farma, agro, environment, sustainability</a:t>
            </a:r>
          </a:p>
          <a:p>
            <a:pPr>
              <a:buFontTx/>
              <a:buChar char="-"/>
            </a:pPr>
            <a:endParaRPr lang="en-US"/>
          </a:p>
          <a:p>
            <a:pPr>
              <a:buFontTx/>
              <a:buChar char="-"/>
            </a:pPr>
            <a:r>
              <a:rPr lang="en-US"/>
              <a:t> Examples:</a:t>
            </a:r>
          </a:p>
          <a:p>
            <a:endParaRPr lang="en-US"/>
          </a:p>
          <a:p>
            <a:pPr lvl="1">
              <a:buFontTx/>
              <a:buChar char="-"/>
            </a:pPr>
            <a:r>
              <a:rPr lang="en-US" b="0" u="sng"/>
              <a:t>Science:</a:t>
            </a:r>
            <a:r>
              <a:rPr lang="en-US" b="0"/>
              <a:t> biological systems understanding </a:t>
            </a:r>
          </a:p>
          <a:p>
            <a:pPr lvl="1">
              <a:buFontTx/>
              <a:buChar char="-"/>
            </a:pPr>
            <a:r>
              <a:rPr lang="en-US" b="0" u="sng"/>
              <a:t>Health:</a:t>
            </a:r>
            <a:r>
              <a:rPr lang="en-US" b="0"/>
              <a:t> disease management </a:t>
            </a:r>
          </a:p>
          <a:p>
            <a:pPr lvl="1">
              <a:buFontTx/>
              <a:buChar char="-"/>
            </a:pPr>
            <a:r>
              <a:rPr lang="en-US" b="0" u="sng"/>
              <a:t>Farma:</a:t>
            </a:r>
            <a:r>
              <a:rPr lang="en-US" b="0"/>
              <a:t> in silico drugs discovery – customized medicine </a:t>
            </a:r>
          </a:p>
          <a:p>
            <a:pPr lvl="1">
              <a:buFontTx/>
              <a:buChar char="-"/>
            </a:pPr>
            <a:r>
              <a:rPr lang="en-US" b="0" u="sng"/>
              <a:t>Food/health:</a:t>
            </a:r>
            <a:r>
              <a:rPr lang="en-US" b="0"/>
              <a:t> nutraceuticals – functional food </a:t>
            </a:r>
          </a:p>
          <a:p>
            <a:pPr lvl="1">
              <a:buFontTx/>
              <a:buChar char="-"/>
            </a:pPr>
            <a:r>
              <a:rPr lang="en-US" b="0" u="sng"/>
              <a:t>Safety:</a:t>
            </a:r>
            <a:r>
              <a:rPr lang="en-US" b="0"/>
              <a:t> biofilms, infectious disease management (bird flu, malaria,..)</a:t>
            </a:r>
          </a:p>
          <a:p>
            <a:pPr lvl="1">
              <a:buFontTx/>
              <a:buChar char="-"/>
            </a:pPr>
            <a:r>
              <a:rPr lang="en-US" b="0" u="sng"/>
              <a:t>Environment:</a:t>
            </a:r>
            <a:r>
              <a:rPr lang="en-US" b="0"/>
              <a:t> microbial ecology </a:t>
            </a:r>
          </a:p>
          <a:p>
            <a:pPr lvl="1">
              <a:buFontTx/>
              <a:buChar char="-"/>
            </a:pPr>
            <a:r>
              <a:rPr lang="en-US" b="0" u="sng"/>
              <a:t>Energy:</a:t>
            </a:r>
            <a:r>
              <a:rPr lang="en-US" b="0"/>
              <a:t> biofuels </a:t>
            </a:r>
          </a:p>
          <a:p>
            <a:pPr lvl="1">
              <a:buFontTx/>
              <a:buChar char="-"/>
            </a:pPr>
            <a:r>
              <a:rPr lang="en-US" b="0" u="sng"/>
              <a:t>Ecology:</a:t>
            </a:r>
            <a:r>
              <a:rPr lang="en-US" b="0"/>
              <a:t> protected area conservation, </a:t>
            </a:r>
            <a:r>
              <a:rPr lang="en-GB" b="0"/>
              <a:t>integrated forest management</a:t>
            </a:r>
          </a:p>
          <a:p>
            <a:pPr lvl="1">
              <a:buFontTx/>
              <a:buChar char="-"/>
            </a:pPr>
            <a:r>
              <a:rPr lang="en-GB" b="0" u="sng"/>
              <a:t>Agro</a:t>
            </a:r>
            <a:r>
              <a:rPr lang="en-GB" b="0"/>
              <a:t>: novel crop design</a:t>
            </a:r>
            <a:endParaRPr lang="en-US" b="0"/>
          </a:p>
          <a:p>
            <a:pPr lvl="1">
              <a:buFontTx/>
              <a:buChar char="-"/>
            </a:pPr>
            <a:r>
              <a:rPr lang="en-GB" b="0"/>
              <a:t> </a:t>
            </a:r>
            <a:r>
              <a:rPr lang="en-US" b="0"/>
              <a:t>…. </a:t>
            </a:r>
            <a:endParaRPr lang="en-GB" b="0"/>
          </a:p>
        </p:txBody>
      </p:sp>
      <p:sp>
        <p:nvSpPr>
          <p:cNvPr id="4" name="Slide Number Placeholder 3"/>
          <p:cNvSpPr>
            <a:spLocks noGrp="1"/>
          </p:cNvSpPr>
          <p:nvPr>
            <p:ph type="sldNum" sz="quarter" idx="12"/>
          </p:nvPr>
        </p:nvSpPr>
        <p:spPr/>
        <p:txBody>
          <a:bodyPr/>
          <a:lstStyle/>
          <a:p>
            <a:fld id="{D8D455F8-88B1-4CA2-8F5E-F3DE7513A43B}" type="slidenum">
              <a:rPr lang="nl-BE" smtClean="0"/>
              <a:pPr/>
              <a:t>33</a:t>
            </a:fld>
            <a:endParaRPr lang="nl-BE"/>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553200" y="6064271"/>
            <a:ext cx="2133600" cy="365125"/>
          </a:xfrm>
        </p:spPr>
        <p:txBody>
          <a:bodyPr/>
          <a:lstStyle/>
          <a:p>
            <a:fld id="{D8D455F8-88B1-4CA2-8F5E-F3DE7513A43B}" type="slidenum">
              <a:rPr lang="nl-BE" smtClean="0"/>
              <a:pPr/>
              <a:t>34</a:t>
            </a:fld>
            <a:endParaRPr lang="nl-BE"/>
          </a:p>
        </p:txBody>
      </p:sp>
      <p:sp>
        <p:nvSpPr>
          <p:cNvPr id="3" name="Rounded Rectangle 2"/>
          <p:cNvSpPr/>
          <p:nvPr/>
        </p:nvSpPr>
        <p:spPr>
          <a:xfrm>
            <a:off x="642910" y="1071546"/>
            <a:ext cx="2786082" cy="928694"/>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Systems and control</a:t>
            </a:r>
            <a:endParaRPr lang="nl-BE" dirty="0"/>
          </a:p>
        </p:txBody>
      </p:sp>
      <p:sp>
        <p:nvSpPr>
          <p:cNvPr id="4" name="Title 1"/>
          <p:cNvSpPr txBox="1">
            <a:spLocks/>
          </p:cNvSpPr>
          <p:nvPr/>
        </p:nvSpPr>
        <p:spPr>
          <a:xfrm>
            <a:off x="214282" y="0"/>
            <a:ext cx="8229600" cy="1143000"/>
          </a:xfrm>
          <a:prstGeom prst="rect">
            <a:avLst/>
          </a:prstGeom>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4400" noProof="0" dirty="0" smtClean="0">
                <a:latin typeface="+mj-lt"/>
                <a:ea typeface="+mj-ea"/>
                <a:cs typeface="+mj-cs"/>
              </a:rPr>
              <a:t>Research and spinoffs </a:t>
            </a:r>
            <a:endParaRPr kumimoji="0" lang="nl-BE"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5" name="Rounded Rectangle 4"/>
          <p:cNvSpPr/>
          <p:nvPr/>
        </p:nvSpPr>
        <p:spPr>
          <a:xfrm>
            <a:off x="642910" y="2643182"/>
            <a:ext cx="2786082" cy="928694"/>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err="1" smtClean="0"/>
              <a:t>Datamining</a:t>
            </a:r>
            <a:endParaRPr lang="nl-BE" dirty="0"/>
          </a:p>
        </p:txBody>
      </p:sp>
      <p:sp>
        <p:nvSpPr>
          <p:cNvPr id="6" name="Rounded Rectangle 5"/>
          <p:cNvSpPr/>
          <p:nvPr/>
        </p:nvSpPr>
        <p:spPr>
          <a:xfrm>
            <a:off x="642910" y="4922871"/>
            <a:ext cx="2786082" cy="928694"/>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Systems Biology</a:t>
            </a:r>
          </a:p>
          <a:p>
            <a:pPr algn="ctr"/>
            <a:r>
              <a:rPr lang="en-US" dirty="0" smtClean="0"/>
              <a:t>Bioinformatics </a:t>
            </a:r>
            <a:endParaRPr lang="nl-BE" dirty="0"/>
          </a:p>
        </p:txBody>
      </p:sp>
      <p:pic>
        <p:nvPicPr>
          <p:cNvPr id="7" name="Picture 2" descr="IPCOS">
            <a:hlinkClick r:id="rId2"/>
          </p:cNvPr>
          <p:cNvPicPr>
            <a:picLocks noChangeAspect="1" noChangeArrowheads="1"/>
          </p:cNvPicPr>
          <p:nvPr/>
        </p:nvPicPr>
        <p:blipFill>
          <a:blip r:embed="rId3"/>
          <a:srcRect/>
          <a:stretch>
            <a:fillRect/>
          </a:stretch>
        </p:blipFill>
        <p:spPr bwMode="auto">
          <a:xfrm>
            <a:off x="5786446" y="857232"/>
            <a:ext cx="2326462" cy="571504"/>
          </a:xfrm>
          <a:prstGeom prst="rect">
            <a:avLst/>
          </a:prstGeom>
          <a:noFill/>
        </p:spPr>
      </p:pic>
      <p:pic>
        <p:nvPicPr>
          <p:cNvPr id="8" name="Picture 4" descr="http://lrd.kuleuven.be/_pics/logo_spinoff/data4S_3.gif">
            <a:hlinkClick r:id="rId4"/>
          </p:cNvPr>
          <p:cNvPicPr>
            <a:picLocks noChangeAspect="1" noChangeArrowheads="1"/>
          </p:cNvPicPr>
          <p:nvPr/>
        </p:nvPicPr>
        <p:blipFill>
          <a:blip r:embed="rId5"/>
          <a:srcRect/>
          <a:stretch>
            <a:fillRect/>
          </a:stretch>
        </p:blipFill>
        <p:spPr bwMode="auto">
          <a:xfrm>
            <a:off x="5972196" y="2643182"/>
            <a:ext cx="1600200" cy="552451"/>
          </a:xfrm>
          <a:prstGeom prst="rect">
            <a:avLst/>
          </a:prstGeom>
          <a:noFill/>
        </p:spPr>
      </p:pic>
      <p:pic>
        <p:nvPicPr>
          <p:cNvPr id="9" name="Picture 5" descr="http://lrd.kuleuven.be/_pics/logo_spinoff/Norkom.jpg">
            <a:hlinkClick r:id="rId6"/>
          </p:cNvPr>
          <p:cNvPicPr>
            <a:picLocks noChangeAspect="1" noChangeArrowheads="1"/>
          </p:cNvPicPr>
          <p:nvPr/>
        </p:nvPicPr>
        <p:blipFill>
          <a:blip r:embed="rId7"/>
          <a:srcRect/>
          <a:stretch>
            <a:fillRect/>
          </a:stretch>
        </p:blipFill>
        <p:spPr bwMode="auto">
          <a:xfrm>
            <a:off x="5972195" y="3143248"/>
            <a:ext cx="1579151" cy="428628"/>
          </a:xfrm>
          <a:prstGeom prst="rect">
            <a:avLst/>
          </a:prstGeom>
          <a:noFill/>
        </p:spPr>
      </p:pic>
      <p:pic>
        <p:nvPicPr>
          <p:cNvPr id="44034" name="Picture 2" descr="Transport &amp; Mobility Leuven">
            <a:hlinkClick r:id="rId8"/>
          </p:cNvPr>
          <p:cNvPicPr>
            <a:picLocks noChangeAspect="1" noChangeArrowheads="1"/>
          </p:cNvPicPr>
          <p:nvPr/>
        </p:nvPicPr>
        <p:blipFill>
          <a:blip r:embed="rId9"/>
          <a:srcRect/>
          <a:stretch>
            <a:fillRect/>
          </a:stretch>
        </p:blipFill>
        <p:spPr bwMode="auto">
          <a:xfrm>
            <a:off x="5857884" y="1571612"/>
            <a:ext cx="2286016" cy="653147"/>
          </a:xfrm>
          <a:prstGeom prst="rect">
            <a:avLst/>
          </a:prstGeom>
          <a:noFill/>
        </p:spPr>
      </p:pic>
      <p:pic>
        <p:nvPicPr>
          <p:cNvPr id="44036" name="Picture 4" descr="Silicos">
            <a:hlinkClick r:id="rId10"/>
          </p:cNvPr>
          <p:cNvPicPr>
            <a:picLocks noChangeAspect="1" noChangeArrowheads="1"/>
          </p:cNvPicPr>
          <p:nvPr/>
        </p:nvPicPr>
        <p:blipFill>
          <a:blip r:embed="rId11"/>
          <a:srcRect/>
          <a:stretch>
            <a:fillRect/>
          </a:stretch>
        </p:blipFill>
        <p:spPr bwMode="auto">
          <a:xfrm>
            <a:off x="6000760" y="4779995"/>
            <a:ext cx="1357322" cy="738988"/>
          </a:xfrm>
          <a:prstGeom prst="rect">
            <a:avLst/>
          </a:prstGeom>
          <a:noFill/>
        </p:spPr>
      </p:pic>
      <p:sp>
        <p:nvSpPr>
          <p:cNvPr id="13" name="Left-Right Arrow 12"/>
          <p:cNvSpPr/>
          <p:nvPr/>
        </p:nvSpPr>
        <p:spPr>
          <a:xfrm>
            <a:off x="4000496" y="1285860"/>
            <a:ext cx="1500198" cy="571504"/>
          </a:xfrm>
          <a:prstGeom prst="leftRightArrow">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nl-BE"/>
          </a:p>
        </p:txBody>
      </p:sp>
      <p:sp>
        <p:nvSpPr>
          <p:cNvPr id="14" name="Left-Right Arrow 13"/>
          <p:cNvSpPr/>
          <p:nvPr/>
        </p:nvSpPr>
        <p:spPr>
          <a:xfrm>
            <a:off x="4000496" y="2857496"/>
            <a:ext cx="1500198" cy="571504"/>
          </a:xfrm>
          <a:prstGeom prst="leftRightArrow">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nl-BE"/>
          </a:p>
        </p:txBody>
      </p:sp>
      <p:sp>
        <p:nvSpPr>
          <p:cNvPr id="15" name="Left-Right Arrow 14"/>
          <p:cNvSpPr/>
          <p:nvPr/>
        </p:nvSpPr>
        <p:spPr>
          <a:xfrm>
            <a:off x="4000496" y="4994309"/>
            <a:ext cx="1500198" cy="571504"/>
          </a:xfrm>
          <a:prstGeom prst="leftRightArrow">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nl-BE"/>
          </a:p>
        </p:txBody>
      </p:sp>
      <p:pic>
        <p:nvPicPr>
          <p:cNvPr id="44037" name="Picture 5"/>
          <p:cNvPicPr>
            <a:picLocks noChangeAspect="1" noChangeArrowheads="1"/>
          </p:cNvPicPr>
          <p:nvPr/>
        </p:nvPicPr>
        <p:blipFill>
          <a:blip r:embed="rId12" cstate="print"/>
          <a:srcRect/>
          <a:stretch>
            <a:fillRect/>
          </a:stretch>
        </p:blipFill>
        <p:spPr bwMode="auto">
          <a:xfrm>
            <a:off x="6000760" y="3643314"/>
            <a:ext cx="652665" cy="785818"/>
          </a:xfrm>
          <a:prstGeom prst="rect">
            <a:avLst/>
          </a:prstGeom>
          <a:noFill/>
          <a:ln w="9525">
            <a:noFill/>
            <a:miter lim="800000"/>
            <a:headEnd/>
            <a:tailEnd/>
          </a:ln>
          <a:effectLst/>
        </p:spPr>
      </p:pic>
      <p:pic>
        <p:nvPicPr>
          <p:cNvPr id="17" name="Picture 11"/>
          <p:cNvPicPr>
            <a:picLocks noChangeAspect="1" noChangeArrowheads="1"/>
          </p:cNvPicPr>
          <p:nvPr/>
        </p:nvPicPr>
        <p:blipFill>
          <a:blip r:embed="rId13" cstate="print"/>
          <a:srcRect/>
          <a:stretch>
            <a:fillRect/>
          </a:stretch>
        </p:blipFill>
        <p:spPr bwMode="auto">
          <a:xfrm>
            <a:off x="6000760" y="5857892"/>
            <a:ext cx="2643206" cy="527998"/>
          </a:xfrm>
          <a:prstGeom prst="rect">
            <a:avLst/>
          </a:prstGeom>
          <a:noFill/>
          <a:ln w="9525">
            <a:noFill/>
            <a:miter lim="800000"/>
            <a:headEnd/>
            <a:tailEnd/>
          </a:ln>
          <a:effectLst/>
        </p:spPr>
      </p:pic>
      <p:pic>
        <p:nvPicPr>
          <p:cNvPr id="18" name="Picture 5" descr="icmsforbetteruse"/>
          <p:cNvPicPr>
            <a:picLocks noChangeAspect="1" noChangeArrowheads="1"/>
          </p:cNvPicPr>
          <p:nvPr/>
        </p:nvPicPr>
        <p:blipFill>
          <a:blip r:embed="rId14"/>
          <a:srcRect/>
          <a:stretch>
            <a:fillRect/>
          </a:stretch>
        </p:blipFill>
        <p:spPr bwMode="auto">
          <a:xfrm>
            <a:off x="7072330" y="3643314"/>
            <a:ext cx="1233490" cy="782668"/>
          </a:xfrm>
          <a:prstGeom prst="rect">
            <a:avLst/>
          </a:prstGeom>
          <a:noFill/>
        </p:spPr>
      </p:pic>
      <p:cxnSp>
        <p:nvCxnSpPr>
          <p:cNvPr id="20" name="Straight Connector 19"/>
          <p:cNvCxnSpPr/>
          <p:nvPr/>
        </p:nvCxnSpPr>
        <p:spPr>
          <a:xfrm>
            <a:off x="214282" y="2357430"/>
            <a:ext cx="857256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214282" y="4643446"/>
            <a:ext cx="857256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553200" y="6142036"/>
            <a:ext cx="2133600" cy="365125"/>
          </a:xfrm>
        </p:spPr>
        <p:txBody>
          <a:bodyPr/>
          <a:lstStyle/>
          <a:p>
            <a:fld id="{D8D455F8-88B1-4CA2-8F5E-F3DE7513A43B}" type="slidenum">
              <a:rPr lang="nl-BE" smtClean="0"/>
              <a:pPr/>
              <a:t>35</a:t>
            </a:fld>
            <a:endParaRPr lang="nl-BE"/>
          </a:p>
        </p:txBody>
      </p:sp>
      <p:sp>
        <p:nvSpPr>
          <p:cNvPr id="62465" name="Rectangle 1"/>
          <p:cNvSpPr>
            <a:spLocks noChangeArrowheads="1"/>
          </p:cNvSpPr>
          <p:nvPr/>
        </p:nvSpPr>
        <p:spPr bwMode="auto">
          <a:xfrm>
            <a:off x="226174" y="142852"/>
            <a:ext cx="8417792" cy="13849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BE" sz="900" b="0" i="0" u="none" strike="noStrike" cap="none" normalizeH="0" baseline="0" dirty="0" smtClean="0">
                <a:ln>
                  <a:noFill/>
                </a:ln>
                <a:solidFill>
                  <a:schemeClr val="tx1"/>
                </a:solidFill>
                <a:effectLst/>
                <a:latin typeface="Verdana" pitchFamily="34" charset="0"/>
                <a:cs typeface="Arial" pitchFamily="34" charset="0"/>
                <a:hlinkClick r:id="rId2"/>
              </a:rPr>
              <a:t>  </a:t>
            </a:r>
            <a:r>
              <a:rPr kumimoji="0" lang="nl-BE" sz="1900" b="0" i="0" u="none" strike="noStrike" cap="none" normalizeH="0" baseline="0" dirty="0" smtClean="0">
                <a:ln>
                  <a:noFill/>
                </a:ln>
                <a:solidFill>
                  <a:schemeClr val="tx1"/>
                </a:solidFill>
                <a:effectLst/>
                <a:latin typeface="Verdana" pitchFamily="34" charset="0"/>
                <a:cs typeface="Arial" pitchFamily="34" charset="0"/>
              </a:rPr>
              <a:t> </a:t>
            </a:r>
            <a:endParaRPr kumimoji="0" lang="nl-BE" sz="1400" b="1" i="0" u="none" strike="noStrike" cap="none" normalizeH="0" baseline="0" dirty="0" smtClean="0">
              <a:ln>
                <a:noFill/>
              </a:ln>
              <a:solidFill>
                <a:schemeClr val="tx1"/>
              </a:solidFill>
              <a:effectLst/>
              <a:latin typeface="Verdana"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lang="nl-BE" sz="1400" dirty="0" smtClean="0">
                <a:latin typeface="Verdana" pitchFamily="34" charset="0"/>
                <a:cs typeface="Arial" pitchFamily="34" charset="0"/>
              </a:rPr>
              <a:t>(</a:t>
            </a:r>
            <a:r>
              <a:rPr kumimoji="0" lang="nl-BE" sz="1400" b="0" i="0" u="none" strike="noStrike" cap="none" normalizeH="0" baseline="0" dirty="0" smtClean="0">
                <a:ln>
                  <a:noFill/>
                </a:ln>
                <a:solidFill>
                  <a:schemeClr val="tx1"/>
                </a:solidFill>
                <a:effectLst/>
                <a:latin typeface="Verdana" pitchFamily="34" charset="0"/>
                <a:cs typeface="Arial" pitchFamily="34" charset="0"/>
              </a:rPr>
              <a:t>previously ISMC - Intelligent System Modeling and Control) is an engineering</a:t>
            </a:r>
            <a:r>
              <a:rPr kumimoji="0" lang="nl-BE" sz="1400" b="0" i="0" u="none" strike="noStrike" cap="none" normalizeH="0" dirty="0" smtClean="0">
                <a:ln>
                  <a:noFill/>
                </a:ln>
                <a:solidFill>
                  <a:schemeClr val="tx1"/>
                </a:solidFill>
                <a:effectLst/>
                <a:latin typeface="Verdana" pitchFamily="34" charset="0"/>
                <a:cs typeface="Arial" pitchFamily="34" charset="0"/>
              </a:rPr>
              <a:t> </a:t>
            </a:r>
            <a:r>
              <a:rPr kumimoji="0" lang="nl-BE" sz="1400" b="0" i="0" u="none" strike="noStrike" cap="none" normalizeH="0" baseline="0" dirty="0" smtClean="0">
                <a:ln>
                  <a:noFill/>
                </a:ln>
                <a:solidFill>
                  <a:schemeClr val="tx1"/>
                </a:solidFill>
                <a:effectLst/>
                <a:latin typeface="Verdana" pitchFamily="34" charset="0"/>
                <a:cs typeface="Arial" pitchFamily="34" charset="0"/>
              </a:rPr>
              <a:t>company</a:t>
            </a:r>
            <a:r>
              <a:rPr kumimoji="0" lang="nl-BE" sz="1400" b="0" i="0" u="none" strike="noStrike" cap="none" normalizeH="0" dirty="0" smtClean="0">
                <a:ln>
                  <a:noFill/>
                </a:ln>
                <a:solidFill>
                  <a:schemeClr val="tx1"/>
                </a:solidFill>
                <a:effectLst/>
                <a:latin typeface="Verdana" pitchFamily="34" charset="0"/>
                <a:cs typeface="Arial" pitchFamily="34" charset="0"/>
              </a:rPr>
              <a:t> </a:t>
            </a:r>
            <a:r>
              <a:rPr kumimoji="0" lang="nl-BE" sz="1400" b="0" i="0" u="none" strike="noStrike" cap="none" normalizeH="0" baseline="0" dirty="0" smtClean="0">
                <a:ln>
                  <a:noFill/>
                </a:ln>
                <a:solidFill>
                  <a:schemeClr val="tx1"/>
                </a:solidFill>
                <a:effectLst/>
                <a:latin typeface="Verdana" pitchFamily="34" charset="0"/>
                <a:cs typeface="Arial" pitchFamily="34" charset="0"/>
              </a:rPr>
              <a:t>that offers products and engineering services in advanced process control</a:t>
            </a:r>
            <a:r>
              <a:rPr kumimoji="0" lang="nl-BE" sz="1400" b="0" i="0" u="none" strike="noStrike" cap="none" normalizeH="0" dirty="0" smtClean="0">
                <a:ln>
                  <a:noFill/>
                </a:ln>
                <a:solidFill>
                  <a:schemeClr val="tx1"/>
                </a:solidFill>
                <a:effectLst/>
                <a:latin typeface="Verdana" pitchFamily="34" charset="0"/>
                <a:cs typeface="Arial" pitchFamily="34" charset="0"/>
              </a:rPr>
              <a:t> </a:t>
            </a:r>
            <a:r>
              <a:rPr kumimoji="0" lang="nl-BE" sz="1400" b="0" i="0" u="none" strike="noStrike" cap="none" normalizeH="0" baseline="0" dirty="0" smtClean="0">
                <a:ln>
                  <a:noFill/>
                </a:ln>
                <a:solidFill>
                  <a:schemeClr val="tx1"/>
                </a:solidFill>
                <a:effectLst/>
                <a:latin typeface="Verdana" pitchFamily="34" charset="0"/>
                <a:cs typeface="Arial" pitchFamily="34" charset="0"/>
              </a:rPr>
              <a:t>for the chemical,</a:t>
            </a:r>
            <a:r>
              <a:rPr kumimoji="0" lang="nl-BE" sz="1400" b="0" i="0" u="none" strike="noStrike" cap="none" normalizeH="0" dirty="0" smtClean="0">
                <a:ln>
                  <a:noFill/>
                </a:ln>
                <a:solidFill>
                  <a:schemeClr val="tx1"/>
                </a:solidFill>
                <a:effectLst/>
                <a:latin typeface="Verdana" pitchFamily="34" charset="0"/>
                <a:cs typeface="Arial" pitchFamily="34" charset="0"/>
              </a:rPr>
              <a:t> </a:t>
            </a:r>
            <a:r>
              <a:rPr kumimoji="0" lang="nl-BE" sz="1400" b="0" i="0" u="none" strike="noStrike" cap="none" normalizeH="0" baseline="0" dirty="0" smtClean="0">
                <a:ln>
                  <a:noFill/>
                </a:ln>
                <a:solidFill>
                  <a:schemeClr val="tx1"/>
                </a:solidFill>
                <a:effectLst/>
                <a:latin typeface="Verdana" pitchFamily="34" charset="0"/>
                <a:cs typeface="Arial" pitchFamily="34" charset="0"/>
              </a:rPr>
              <a:t>glass, power and oil industry. The company offers complete solutions</a:t>
            </a:r>
            <a:r>
              <a:rPr kumimoji="0" lang="nl-BE" sz="1400" b="0" i="0" u="none" strike="noStrike" cap="none" normalizeH="0" dirty="0" smtClean="0">
                <a:ln>
                  <a:noFill/>
                </a:ln>
                <a:solidFill>
                  <a:schemeClr val="tx1"/>
                </a:solidFill>
                <a:effectLst/>
                <a:latin typeface="Verdana" pitchFamily="34" charset="0"/>
                <a:cs typeface="Arial" pitchFamily="34" charset="0"/>
              </a:rPr>
              <a:t> </a:t>
            </a:r>
            <a:r>
              <a:rPr kumimoji="0" lang="nl-BE" sz="1400" b="0" i="0" u="none" strike="noStrike" cap="none" normalizeH="0" baseline="0" dirty="0" smtClean="0">
                <a:ln>
                  <a:noFill/>
                </a:ln>
                <a:solidFill>
                  <a:schemeClr val="tx1"/>
                </a:solidFill>
                <a:effectLst/>
                <a:latin typeface="Verdana" pitchFamily="34" charset="0"/>
                <a:cs typeface="Arial" pitchFamily="34" charset="0"/>
              </a:rPr>
              <a:t>for an optimal plant performance.</a:t>
            </a:r>
            <a:r>
              <a:rPr lang="en-US" sz="1400" dirty="0" smtClean="0">
                <a:latin typeface="Verdana" pitchFamily="34" charset="0"/>
                <a:cs typeface="Arial" pitchFamily="34" charset="0"/>
              </a:rPr>
              <a:t>     </a:t>
            </a:r>
            <a:r>
              <a:rPr kumimoji="0" lang="en-US" sz="1400" b="0" i="0" u="none" strike="noStrike" cap="none" normalizeH="0" baseline="0" dirty="0" smtClean="0">
                <a:ln>
                  <a:noFill/>
                </a:ln>
                <a:solidFill>
                  <a:schemeClr val="tx1"/>
                </a:solidFill>
                <a:effectLst/>
                <a:latin typeface="Verdana" pitchFamily="34" charset="0"/>
                <a:cs typeface="Arial" pitchFamily="34" charset="0"/>
                <a:hlinkClick r:id="rId2"/>
              </a:rPr>
              <a:t>www.ipcos.be</a:t>
            </a:r>
            <a:r>
              <a:rPr kumimoji="0" lang="en-US" sz="1400" b="0" i="0" u="none" strike="noStrike" cap="none" normalizeH="0" baseline="0" dirty="0" smtClean="0">
                <a:ln>
                  <a:noFill/>
                </a:ln>
                <a:solidFill>
                  <a:schemeClr val="tx1"/>
                </a:solidFill>
                <a:effectLst/>
                <a:latin typeface="Verdana" pitchFamily="34" charset="0"/>
                <a:cs typeface="Arial" pitchFamily="34" charset="0"/>
              </a:rPr>
              <a:t> </a:t>
            </a:r>
            <a:endParaRPr kumimoji="0" lang="nl-BE" sz="1400" b="0" i="0" u="none" strike="noStrike" cap="none" normalizeH="0" baseline="0" dirty="0" smtClean="0">
              <a:ln>
                <a:noFill/>
              </a:ln>
              <a:solidFill>
                <a:schemeClr val="tx1"/>
              </a:solidFill>
              <a:effectLst/>
              <a:latin typeface="Verdana"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nl-BE" sz="900" b="0" i="0" u="none" strike="noStrike" cap="none" normalizeH="0" baseline="0" dirty="0" smtClean="0">
              <a:ln>
                <a:noFill/>
              </a:ln>
              <a:solidFill>
                <a:schemeClr val="tx1"/>
              </a:solidFill>
              <a:effectLst/>
              <a:latin typeface="Verdana" pitchFamily="34" charset="0"/>
              <a:cs typeface="Arial" pitchFamily="34" charset="0"/>
            </a:endParaRPr>
          </a:p>
        </p:txBody>
      </p:sp>
      <p:pic>
        <p:nvPicPr>
          <p:cNvPr id="62466" name="Picture 2" descr="IPCOS">
            <a:hlinkClick r:id="rId2"/>
          </p:cNvPr>
          <p:cNvPicPr>
            <a:picLocks noChangeAspect="1" noChangeArrowheads="1"/>
          </p:cNvPicPr>
          <p:nvPr/>
        </p:nvPicPr>
        <p:blipFill>
          <a:blip r:embed="rId3"/>
          <a:srcRect/>
          <a:stretch>
            <a:fillRect/>
          </a:stretch>
        </p:blipFill>
        <p:spPr bwMode="auto">
          <a:xfrm>
            <a:off x="285719" y="171654"/>
            <a:ext cx="1240771" cy="304800"/>
          </a:xfrm>
          <a:prstGeom prst="rect">
            <a:avLst/>
          </a:prstGeom>
          <a:noFill/>
        </p:spPr>
      </p:pic>
      <p:sp>
        <p:nvSpPr>
          <p:cNvPr id="62467" name="Rectangle 3"/>
          <p:cNvSpPr>
            <a:spLocks noChangeArrowheads="1"/>
          </p:cNvSpPr>
          <p:nvPr/>
        </p:nvSpPr>
        <p:spPr bwMode="auto">
          <a:xfrm>
            <a:off x="285720" y="1500174"/>
            <a:ext cx="8286808" cy="212365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BE" sz="900" b="0" i="0" u="none" strike="noStrike" cap="none" normalizeH="0" baseline="0" dirty="0" smtClean="0">
                <a:ln>
                  <a:noFill/>
                </a:ln>
                <a:solidFill>
                  <a:schemeClr val="tx1"/>
                </a:solidFill>
                <a:effectLst/>
                <a:latin typeface="Verdana" pitchFamily="34" charset="0"/>
                <a:cs typeface="Arial" pitchFamily="34" charset="0"/>
                <a:hlinkClick r:id="rId4"/>
              </a:rPr>
              <a:t>  </a:t>
            </a:r>
            <a:r>
              <a:rPr kumimoji="0" lang="nl-BE" sz="3400" b="0" i="0" u="none" strike="noStrike" cap="none" normalizeH="0" baseline="0" dirty="0" smtClean="0">
                <a:ln>
                  <a:noFill/>
                </a:ln>
                <a:solidFill>
                  <a:schemeClr val="tx1"/>
                </a:solidFill>
                <a:effectLst/>
                <a:latin typeface="Verdana" pitchFamily="34" charset="0"/>
                <a:cs typeface="Arial" pitchFamily="34" charset="0"/>
                <a:hlinkClick r:id="rId5"/>
              </a:rPr>
              <a:t> </a:t>
            </a:r>
            <a:r>
              <a:rPr kumimoji="0" lang="nl-BE" sz="900" b="0" i="0" u="none" strike="noStrike" cap="none" normalizeH="0" baseline="0" dirty="0" smtClean="0">
                <a:ln>
                  <a:noFill/>
                </a:ln>
                <a:solidFill>
                  <a:schemeClr val="tx1"/>
                </a:solidFill>
                <a:effectLst/>
                <a:latin typeface="Verdana" pitchFamily="34" charset="0"/>
                <a:cs typeface="Arial" pitchFamily="34" charset="0"/>
                <a:hlinkClick r:id="rId5"/>
              </a:rPr>
              <a:t> </a:t>
            </a:r>
            <a:endParaRPr kumimoji="0" lang="nl-BE" sz="900" b="0" i="0" u="none" strike="noStrike" cap="none" normalizeH="0" baseline="0" dirty="0" smtClean="0">
              <a:ln>
                <a:noFill/>
              </a:ln>
              <a:solidFill>
                <a:schemeClr val="tx1"/>
              </a:solidFill>
              <a:effectLst/>
              <a:latin typeface="Verdana"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nl-BE" sz="1400" b="0" i="0" u="none" strike="noStrike" cap="none" normalizeH="0" baseline="0" dirty="0" smtClean="0">
                <a:ln>
                  <a:noFill/>
                </a:ln>
                <a:solidFill>
                  <a:schemeClr val="tx1"/>
                </a:solidFill>
                <a:effectLst/>
                <a:latin typeface="Verdana" pitchFamily="34" charset="0"/>
                <a:cs typeface="Arial" pitchFamily="34" charset="0"/>
              </a:rPr>
              <a:t>In November 2004, Norkom Technologies acquired all</a:t>
            </a:r>
            <a:r>
              <a:rPr kumimoji="0" lang="nl-BE" sz="1400" b="0" i="0" u="none" strike="noStrike" cap="none" normalizeH="0" dirty="0" smtClean="0">
                <a:ln>
                  <a:noFill/>
                </a:ln>
                <a:solidFill>
                  <a:schemeClr val="tx1"/>
                </a:solidFill>
                <a:effectLst/>
                <a:latin typeface="Verdana" pitchFamily="34" charset="0"/>
                <a:cs typeface="Arial" pitchFamily="34" charset="0"/>
              </a:rPr>
              <a:t> Data4s </a:t>
            </a:r>
            <a:r>
              <a:rPr kumimoji="0" lang="nl-BE" sz="1400" b="0" i="0" u="none" strike="noStrike" cap="none" normalizeH="0" baseline="0" dirty="0" smtClean="0">
                <a:ln>
                  <a:noFill/>
                </a:ln>
                <a:solidFill>
                  <a:schemeClr val="tx1"/>
                </a:solidFill>
                <a:effectLst/>
                <a:latin typeface="Verdana" pitchFamily="34" charset="0"/>
                <a:cs typeface="Arial" pitchFamily="34" charset="0"/>
              </a:rPr>
              <a:t>shares. Norkom Technologies is a European leader in Risk Management and Compliance software to detect and combat different types of financial crime for the Retail Banking, Insurance and Investment Banking sector. Based on Norkom's award winning technology platform, Alchemist(tm), application areas include anti money laundering, cheque and debit/credit card fraud, identity theft, and the illegal transfer of funds to named individuals and organisations.    </a:t>
            </a:r>
            <a:r>
              <a:rPr kumimoji="0" lang="nl-BE" sz="1400" b="0" i="0" u="none" strike="noStrike" cap="none" normalizeH="0" baseline="0" dirty="0" smtClean="0">
                <a:ln>
                  <a:noFill/>
                </a:ln>
                <a:solidFill>
                  <a:schemeClr val="tx1"/>
                </a:solidFill>
                <a:effectLst/>
                <a:latin typeface="Verdana" pitchFamily="34" charset="0"/>
                <a:cs typeface="Arial" pitchFamily="34" charset="0"/>
                <a:hlinkClick r:id="rId5"/>
              </a:rPr>
              <a:t>www.norkom.com</a:t>
            </a:r>
            <a:r>
              <a:rPr kumimoji="0" lang="nl-BE" sz="1400" b="0" i="0" u="none" strike="noStrike" cap="none" normalizeH="0" baseline="0" dirty="0" smtClean="0">
                <a:ln>
                  <a:noFill/>
                </a:ln>
                <a:solidFill>
                  <a:schemeClr val="tx1"/>
                </a:solidFill>
                <a:effectLst/>
                <a:latin typeface="Verdana" pitchFamily="34" charset="0"/>
                <a:cs typeface="Arial" pitchFamily="34" charset="0"/>
              </a:rPr>
              <a:t> </a:t>
            </a:r>
          </a:p>
        </p:txBody>
      </p:sp>
      <p:pic>
        <p:nvPicPr>
          <p:cNvPr id="62468" name="Picture 4" descr="http://lrd.kuleuven.be/_pics/logo_spinoff/data4S_3.gif">
            <a:hlinkClick r:id="rId4"/>
          </p:cNvPr>
          <p:cNvPicPr>
            <a:picLocks noChangeAspect="1" noChangeArrowheads="1"/>
          </p:cNvPicPr>
          <p:nvPr/>
        </p:nvPicPr>
        <p:blipFill>
          <a:blip r:embed="rId6"/>
          <a:srcRect/>
          <a:stretch>
            <a:fillRect/>
          </a:stretch>
        </p:blipFill>
        <p:spPr bwMode="auto">
          <a:xfrm>
            <a:off x="357158" y="1571612"/>
            <a:ext cx="1600200" cy="552451"/>
          </a:xfrm>
          <a:prstGeom prst="rect">
            <a:avLst/>
          </a:prstGeom>
          <a:noFill/>
        </p:spPr>
      </p:pic>
      <p:pic>
        <p:nvPicPr>
          <p:cNvPr id="62469" name="Picture 5" descr="http://lrd.kuleuven.be/_pics/logo_spinoff/Norkom.jpg">
            <a:hlinkClick r:id="rId5"/>
          </p:cNvPr>
          <p:cNvPicPr>
            <a:picLocks noChangeAspect="1" noChangeArrowheads="1"/>
          </p:cNvPicPr>
          <p:nvPr/>
        </p:nvPicPr>
        <p:blipFill>
          <a:blip r:embed="rId7"/>
          <a:srcRect/>
          <a:stretch>
            <a:fillRect/>
          </a:stretch>
        </p:blipFill>
        <p:spPr bwMode="auto">
          <a:xfrm>
            <a:off x="2143108" y="1714488"/>
            <a:ext cx="1333500" cy="361951"/>
          </a:xfrm>
          <a:prstGeom prst="rect">
            <a:avLst/>
          </a:prstGeom>
          <a:noFill/>
        </p:spPr>
      </p:pic>
      <p:sp>
        <p:nvSpPr>
          <p:cNvPr id="8" name="Rectangle 7"/>
          <p:cNvSpPr/>
          <p:nvPr/>
        </p:nvSpPr>
        <p:spPr>
          <a:xfrm>
            <a:off x="1357290" y="3857628"/>
            <a:ext cx="7215238" cy="1169551"/>
          </a:xfrm>
          <a:prstGeom prst="rect">
            <a:avLst/>
          </a:prstGeom>
        </p:spPr>
        <p:txBody>
          <a:bodyPr wrap="square">
            <a:spAutoFit/>
          </a:bodyPr>
          <a:lstStyle/>
          <a:p>
            <a:pPr algn="just"/>
            <a:r>
              <a:rPr lang="en-US" sz="1400" dirty="0" err="1" smtClean="0">
                <a:latin typeface="Verdana" pitchFamily="34" charset="0"/>
                <a:ea typeface="Verdana" pitchFamily="34" charset="0"/>
                <a:cs typeface="Verdana" pitchFamily="34" charset="0"/>
              </a:rPr>
              <a:t>Silicos</a:t>
            </a:r>
            <a:r>
              <a:rPr lang="en-US" sz="1400" dirty="0" smtClean="0">
                <a:latin typeface="Verdana" pitchFamily="34" charset="0"/>
                <a:ea typeface="Verdana" pitchFamily="34" charset="0"/>
                <a:cs typeface="Verdana" pitchFamily="34" charset="0"/>
              </a:rPr>
              <a:t> is a chemo-informatics-based biotechnology company empowering proprietary multi-target virtual screening technologies for the discovery of novel and high-quality lead compounds for the treatment of a large variety of diseases, such as cancer, infectious diseases, central nervous system and immunodeficiency diseases.          </a:t>
            </a:r>
            <a:r>
              <a:rPr lang="en-US" sz="1400" dirty="0" smtClean="0">
                <a:latin typeface="Verdana" pitchFamily="34" charset="0"/>
                <a:ea typeface="Verdana" pitchFamily="34" charset="0"/>
                <a:cs typeface="Verdana" pitchFamily="34" charset="0"/>
                <a:hlinkClick r:id="rId8"/>
              </a:rPr>
              <a:t>www.silicos.com</a:t>
            </a:r>
            <a:r>
              <a:rPr lang="en-US" sz="1400" dirty="0" smtClean="0">
                <a:latin typeface="Verdana" pitchFamily="34" charset="0"/>
                <a:ea typeface="Verdana" pitchFamily="34" charset="0"/>
                <a:cs typeface="Verdana" pitchFamily="34" charset="0"/>
              </a:rPr>
              <a:t> </a:t>
            </a:r>
            <a:endParaRPr lang="en-US" sz="1400" dirty="0">
              <a:latin typeface="Verdana" pitchFamily="34" charset="0"/>
              <a:ea typeface="Verdana" pitchFamily="34" charset="0"/>
              <a:cs typeface="Verdana" pitchFamily="34" charset="0"/>
            </a:endParaRPr>
          </a:p>
        </p:txBody>
      </p:sp>
      <p:pic>
        <p:nvPicPr>
          <p:cNvPr id="62470" name="Picture 6" descr="http://www.silicos.com/silicos_logo.png"/>
          <p:cNvPicPr>
            <a:picLocks noChangeAspect="1" noChangeArrowheads="1"/>
          </p:cNvPicPr>
          <p:nvPr/>
        </p:nvPicPr>
        <p:blipFill>
          <a:blip r:embed="rId9"/>
          <a:srcRect/>
          <a:stretch>
            <a:fillRect/>
          </a:stretch>
        </p:blipFill>
        <p:spPr bwMode="auto">
          <a:xfrm>
            <a:off x="285720" y="3929066"/>
            <a:ext cx="952500" cy="952500"/>
          </a:xfrm>
          <a:prstGeom prst="rect">
            <a:avLst/>
          </a:prstGeom>
          <a:noFill/>
        </p:spPr>
      </p:pic>
      <p:sp>
        <p:nvSpPr>
          <p:cNvPr id="10" name="Rectangle 9"/>
          <p:cNvSpPr/>
          <p:nvPr/>
        </p:nvSpPr>
        <p:spPr>
          <a:xfrm>
            <a:off x="285720" y="5690732"/>
            <a:ext cx="8215370" cy="954107"/>
          </a:xfrm>
          <a:prstGeom prst="rect">
            <a:avLst/>
          </a:prstGeom>
        </p:spPr>
        <p:txBody>
          <a:bodyPr wrap="square">
            <a:spAutoFit/>
          </a:bodyPr>
          <a:lstStyle/>
          <a:p>
            <a:pPr algn="just"/>
            <a:r>
              <a:rPr lang="en-US" sz="1400" dirty="0" smtClean="0">
                <a:latin typeface="Verdana" pitchFamily="34" charset="0"/>
                <a:ea typeface="Verdana" pitchFamily="34" charset="0"/>
                <a:cs typeface="Verdana" pitchFamily="34" charset="0"/>
              </a:rPr>
              <a:t>Transport and Mobility Leuven develops advanced models and offers advice in the areas of transport economy, traffic analysis and management, strategic transport policies, new transport technologies, freight models and spatial development issues.</a:t>
            </a:r>
          </a:p>
          <a:p>
            <a:pPr algn="just"/>
            <a:r>
              <a:rPr lang="en-US" sz="1400" dirty="0" smtClean="0">
                <a:latin typeface="Verdana" pitchFamily="34" charset="0"/>
                <a:ea typeface="Verdana" pitchFamily="34" charset="0"/>
                <a:cs typeface="Verdana" pitchFamily="34" charset="0"/>
                <a:hlinkClick r:id="rId10"/>
              </a:rPr>
              <a:t>www.tmleuven.be</a:t>
            </a:r>
            <a:r>
              <a:rPr lang="en-US" sz="1400" dirty="0" smtClean="0">
                <a:latin typeface="Verdana" pitchFamily="34" charset="0"/>
                <a:ea typeface="Verdana" pitchFamily="34" charset="0"/>
                <a:cs typeface="Verdana" pitchFamily="34" charset="0"/>
              </a:rPr>
              <a:t> </a:t>
            </a:r>
            <a:endParaRPr lang="en-US" sz="1400" dirty="0">
              <a:latin typeface="Verdana" pitchFamily="34" charset="0"/>
              <a:ea typeface="Verdana" pitchFamily="34" charset="0"/>
              <a:cs typeface="Verdana" pitchFamily="34" charset="0"/>
            </a:endParaRPr>
          </a:p>
        </p:txBody>
      </p:sp>
      <p:pic>
        <p:nvPicPr>
          <p:cNvPr id="62472" name="Picture 8" descr="Transport &amp; Mobility Leuven">
            <a:hlinkClick r:id="rId10"/>
          </p:cNvPr>
          <p:cNvPicPr>
            <a:picLocks noChangeAspect="1" noChangeArrowheads="1"/>
          </p:cNvPicPr>
          <p:nvPr/>
        </p:nvPicPr>
        <p:blipFill>
          <a:blip r:embed="rId11"/>
          <a:srcRect/>
          <a:stretch>
            <a:fillRect/>
          </a:stretch>
        </p:blipFill>
        <p:spPr bwMode="auto">
          <a:xfrm>
            <a:off x="285720" y="5286388"/>
            <a:ext cx="1466850" cy="419101"/>
          </a:xfrm>
          <a:prstGeom prst="rect">
            <a:avLst/>
          </a:prstGeom>
          <a:noFill/>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8D455F8-88B1-4CA2-8F5E-F3DE7513A43B}" type="slidenum">
              <a:rPr lang="nl-BE" smtClean="0"/>
              <a:pPr/>
              <a:t>36</a:t>
            </a:fld>
            <a:endParaRPr lang="nl-BE"/>
          </a:p>
        </p:txBody>
      </p:sp>
      <p:pic>
        <p:nvPicPr>
          <p:cNvPr id="3" name="Picture 5" descr="icmsforbetteruse"/>
          <p:cNvPicPr>
            <a:picLocks noChangeAspect="1" noChangeArrowheads="1"/>
          </p:cNvPicPr>
          <p:nvPr/>
        </p:nvPicPr>
        <p:blipFill>
          <a:blip r:embed="rId2"/>
          <a:srcRect/>
          <a:stretch>
            <a:fillRect/>
          </a:stretch>
        </p:blipFill>
        <p:spPr bwMode="auto">
          <a:xfrm>
            <a:off x="428596" y="5036541"/>
            <a:ext cx="1857388" cy="1178541"/>
          </a:xfrm>
          <a:prstGeom prst="rect">
            <a:avLst/>
          </a:prstGeom>
          <a:noFill/>
        </p:spPr>
      </p:pic>
      <p:pic>
        <p:nvPicPr>
          <p:cNvPr id="4" name="Picture 5"/>
          <p:cNvPicPr>
            <a:picLocks noChangeAspect="1" noChangeArrowheads="1"/>
          </p:cNvPicPr>
          <p:nvPr/>
        </p:nvPicPr>
        <p:blipFill>
          <a:blip r:embed="rId3" cstate="print"/>
          <a:srcRect/>
          <a:stretch>
            <a:fillRect/>
          </a:stretch>
        </p:blipFill>
        <p:spPr bwMode="auto">
          <a:xfrm>
            <a:off x="500034" y="428604"/>
            <a:ext cx="652665" cy="785818"/>
          </a:xfrm>
          <a:prstGeom prst="rect">
            <a:avLst/>
          </a:prstGeom>
          <a:noFill/>
          <a:ln w="9525">
            <a:noFill/>
            <a:miter lim="800000"/>
            <a:headEnd/>
            <a:tailEnd/>
          </a:ln>
          <a:effectLst/>
        </p:spPr>
      </p:pic>
      <p:pic>
        <p:nvPicPr>
          <p:cNvPr id="5" name="Picture 11"/>
          <p:cNvPicPr>
            <a:picLocks noChangeAspect="1" noChangeArrowheads="1"/>
          </p:cNvPicPr>
          <p:nvPr/>
        </p:nvPicPr>
        <p:blipFill>
          <a:blip r:embed="rId4" cstate="print"/>
          <a:srcRect/>
          <a:stretch>
            <a:fillRect/>
          </a:stretch>
        </p:blipFill>
        <p:spPr bwMode="auto">
          <a:xfrm>
            <a:off x="500034" y="2786058"/>
            <a:ext cx="2643206" cy="527998"/>
          </a:xfrm>
          <a:prstGeom prst="rect">
            <a:avLst/>
          </a:prstGeom>
          <a:noFill/>
          <a:ln w="9525">
            <a:noFill/>
            <a:miter lim="800000"/>
            <a:headEnd/>
            <a:tailEnd/>
          </a:ln>
          <a:effectLst/>
        </p:spPr>
      </p:pic>
      <p:sp>
        <p:nvSpPr>
          <p:cNvPr id="6" name="Rectangle 1"/>
          <p:cNvSpPr>
            <a:spLocks noChangeArrowheads="1"/>
          </p:cNvSpPr>
          <p:nvPr/>
        </p:nvSpPr>
        <p:spPr bwMode="auto">
          <a:xfrm>
            <a:off x="214282" y="1214422"/>
            <a:ext cx="8417792" cy="73866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lang="nl-BE" sz="1400" dirty="0" smtClean="0">
                <a:latin typeface="Verdana" pitchFamily="34" charset="0"/>
                <a:cs typeface="Arial" pitchFamily="34" charset="0"/>
              </a:rPr>
              <a:t>Dsquare offers datamining solutions for the process and manufacturing industry with software products and services. Our mission:” Exploiting all availabledata sources to gain process insight, using top of class technology and people”. </a:t>
            </a:r>
            <a:r>
              <a:rPr lang="en-US" sz="1400" dirty="0" smtClean="0">
                <a:latin typeface="Verdana" pitchFamily="34" charset="0"/>
                <a:cs typeface="Arial" pitchFamily="34" charset="0"/>
              </a:rPr>
              <a:t>     </a:t>
            </a:r>
            <a:r>
              <a:rPr kumimoji="0" lang="en-US" sz="1400" b="0" i="0" u="none" strike="noStrike" cap="none" normalizeH="0" baseline="0" dirty="0" smtClean="0">
                <a:ln>
                  <a:noFill/>
                </a:ln>
                <a:solidFill>
                  <a:schemeClr val="tx1"/>
                </a:solidFill>
                <a:effectLst/>
                <a:latin typeface="Verdana" pitchFamily="34" charset="0"/>
                <a:cs typeface="Arial" pitchFamily="34" charset="0"/>
                <a:hlinkClick r:id="rId5"/>
              </a:rPr>
              <a:t>www.dsquare.be</a:t>
            </a:r>
            <a:r>
              <a:rPr kumimoji="0" lang="en-US" sz="1400" b="0" i="0" u="none" strike="noStrike" cap="none" normalizeH="0" dirty="0" smtClean="0">
                <a:ln>
                  <a:noFill/>
                </a:ln>
                <a:solidFill>
                  <a:schemeClr val="tx1"/>
                </a:solidFill>
                <a:effectLst/>
                <a:latin typeface="Verdana" pitchFamily="34" charset="0"/>
                <a:cs typeface="Arial" pitchFamily="34" charset="0"/>
              </a:rPr>
              <a:t> </a:t>
            </a:r>
            <a:endParaRPr kumimoji="0" lang="nl-BE" sz="1400" b="0" i="0" u="none" strike="noStrike" cap="none" normalizeH="0" baseline="0" dirty="0" smtClean="0">
              <a:ln>
                <a:noFill/>
              </a:ln>
              <a:solidFill>
                <a:schemeClr val="tx1"/>
              </a:solidFill>
              <a:effectLst/>
              <a:latin typeface="Verdana" pitchFamily="34" charset="0"/>
              <a:cs typeface="Arial" pitchFamily="34" charset="0"/>
            </a:endParaRPr>
          </a:p>
        </p:txBody>
      </p:sp>
      <p:sp>
        <p:nvSpPr>
          <p:cNvPr id="7" name="Rectangle 1"/>
          <p:cNvSpPr>
            <a:spLocks noChangeArrowheads="1"/>
          </p:cNvSpPr>
          <p:nvPr/>
        </p:nvSpPr>
        <p:spPr bwMode="auto">
          <a:xfrm>
            <a:off x="369050" y="3333279"/>
            <a:ext cx="8417792" cy="20313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lang="en-US" sz="1400" dirty="0" err="1" smtClean="0">
                <a:latin typeface="Verdana" pitchFamily="34" charset="0"/>
                <a:cs typeface="Arial" pitchFamily="34" charset="0"/>
              </a:rPr>
              <a:t>Cartagenia</a:t>
            </a:r>
            <a:r>
              <a:rPr lang="en-US" sz="1400" dirty="0" smtClean="0">
                <a:latin typeface="Verdana" pitchFamily="34" charset="0"/>
                <a:cs typeface="Arial" pitchFamily="34" charset="0"/>
              </a:rPr>
              <a:t> will offer </a:t>
            </a:r>
            <a:r>
              <a:rPr lang="nl-BE" sz="1400" dirty="0" smtClean="0">
                <a:latin typeface="Verdana" pitchFamily="34" charset="0"/>
                <a:cs typeface="Arial" pitchFamily="34" charset="0"/>
              </a:rPr>
              <a:t>a </a:t>
            </a:r>
            <a:r>
              <a:rPr lang="en-US" sz="1400" dirty="0" smtClean="0">
                <a:latin typeface="Verdana" pitchFamily="34" charset="0"/>
                <a:ea typeface="Verdana" pitchFamily="34" charset="0"/>
                <a:cs typeface="Verdana" pitchFamily="34" charset="0"/>
              </a:rPr>
              <a:t>collaborative </a:t>
            </a:r>
            <a:r>
              <a:rPr lang="en-US" sz="1400" dirty="0" smtClean="0">
                <a:latin typeface="Verdana" pitchFamily="34" charset="0"/>
                <a:ea typeface="Verdana" pitchFamily="34" charset="0"/>
                <a:cs typeface="Verdana" pitchFamily="34" charset="0"/>
              </a:rPr>
              <a:t>lab </a:t>
            </a:r>
            <a:r>
              <a:rPr lang="en-US" sz="1400" b="1" dirty="0" smtClean="0">
                <a:latin typeface="Verdana" pitchFamily="34" charset="0"/>
                <a:ea typeface="Verdana" pitchFamily="34" charset="0"/>
                <a:cs typeface="Verdana" pitchFamily="34" charset="0"/>
              </a:rPr>
              <a:t>web</a:t>
            </a:r>
            <a:r>
              <a:rPr lang="en-US" sz="1400" dirty="0" smtClean="0">
                <a:latin typeface="Verdana" pitchFamily="34" charset="0"/>
                <a:ea typeface="Verdana" pitchFamily="34" charset="0"/>
                <a:cs typeface="Verdana" pitchFamily="34" charset="0"/>
              </a:rPr>
              <a:t> </a:t>
            </a:r>
            <a:r>
              <a:rPr lang="en-US" sz="1400" b="1" dirty="0" smtClean="0">
                <a:latin typeface="Verdana" pitchFamily="34" charset="0"/>
                <a:ea typeface="Verdana" pitchFamily="34" charset="0"/>
                <a:cs typeface="Verdana" pitchFamily="34" charset="0"/>
              </a:rPr>
              <a:t>tool set</a:t>
            </a:r>
            <a:r>
              <a:rPr lang="en-US" sz="1400" dirty="0" smtClean="0">
                <a:latin typeface="Verdana" pitchFamily="34" charset="0"/>
                <a:ea typeface="Verdana" pitchFamily="34" charset="0"/>
                <a:cs typeface="Verdana" pitchFamily="34" charset="0"/>
              </a:rPr>
              <a:t>, </a:t>
            </a:r>
            <a:r>
              <a:rPr lang="en-US" sz="1400" dirty="0" smtClean="0">
                <a:latin typeface="Verdana" pitchFamily="34" charset="0"/>
                <a:ea typeface="Verdana" pitchFamily="34" charset="0"/>
                <a:cs typeface="Verdana" pitchFamily="34" charset="0"/>
              </a:rPr>
              <a:t>supporting genetic </a:t>
            </a:r>
            <a:r>
              <a:rPr lang="en-US" sz="1400" dirty="0" smtClean="0">
                <a:latin typeface="Verdana" pitchFamily="34" charset="0"/>
                <a:ea typeface="Verdana" pitchFamily="34" charset="0"/>
                <a:cs typeface="Verdana" pitchFamily="34" charset="0"/>
              </a:rPr>
              <a:t>diagnostics in clinical practice &amp; </a:t>
            </a:r>
            <a:r>
              <a:rPr lang="en-US" sz="1400" dirty="0" smtClean="0">
                <a:latin typeface="Verdana" pitchFamily="34" charset="0"/>
                <a:ea typeface="Verdana" pitchFamily="34" charset="0"/>
                <a:cs typeface="Verdana" pitchFamily="34" charset="0"/>
              </a:rPr>
              <a:t>research, storage </a:t>
            </a:r>
            <a:r>
              <a:rPr lang="en-US" sz="1400" dirty="0" smtClean="0">
                <a:latin typeface="Verdana" pitchFamily="34" charset="0"/>
                <a:ea typeface="Verdana" pitchFamily="34" charset="0"/>
                <a:cs typeface="Verdana" pitchFamily="34" charset="0"/>
              </a:rPr>
              <a:t>of patient and experiment </a:t>
            </a:r>
            <a:r>
              <a:rPr lang="en-US" sz="1400" dirty="0" smtClean="0">
                <a:latin typeface="Verdana" pitchFamily="34" charset="0"/>
                <a:ea typeface="Verdana" pitchFamily="34" charset="0"/>
                <a:cs typeface="Verdana" pitchFamily="34" charset="0"/>
              </a:rPr>
              <a:t>data, search</a:t>
            </a:r>
            <a:r>
              <a:rPr lang="en-US" sz="1400" dirty="0" smtClean="0">
                <a:latin typeface="Verdana" pitchFamily="34" charset="0"/>
                <a:ea typeface="Verdana" pitchFamily="34" charset="0"/>
                <a:cs typeface="Verdana" pitchFamily="34" charset="0"/>
              </a:rPr>
              <a:t>, </a:t>
            </a:r>
            <a:r>
              <a:rPr lang="en-US" sz="1400" dirty="0" smtClean="0">
                <a:latin typeface="Verdana" pitchFamily="34" charset="0"/>
                <a:ea typeface="Verdana" pitchFamily="34" charset="0"/>
                <a:cs typeface="Verdana" pitchFamily="34" charset="0"/>
              </a:rPr>
              <a:t>reporting</a:t>
            </a:r>
            <a:r>
              <a:rPr lang="en-US" sz="1400" dirty="0" smtClean="0">
                <a:latin typeface="Verdana" pitchFamily="34" charset="0"/>
                <a:ea typeface="Verdana" pitchFamily="34" charset="0"/>
                <a:cs typeface="Verdana" pitchFamily="34" charset="0"/>
              </a:rPr>
              <a:t>, </a:t>
            </a:r>
            <a:r>
              <a:rPr lang="en-US" sz="1400" dirty="0" smtClean="0">
                <a:latin typeface="Verdana" pitchFamily="34" charset="0"/>
                <a:ea typeface="Verdana" pitchFamily="34" charset="0"/>
                <a:cs typeface="Verdana" pitchFamily="34" charset="0"/>
              </a:rPr>
              <a:t>data mining</a:t>
            </a:r>
            <a:r>
              <a:rPr lang="en-US" sz="1400" dirty="0" smtClean="0">
                <a:latin typeface="Verdana" pitchFamily="34" charset="0"/>
                <a:ea typeface="Verdana" pitchFamily="34" charset="0"/>
                <a:cs typeface="Verdana" pitchFamily="34" charset="0"/>
              </a:rPr>
              <a:t>, visualization, intelligent diagnosis support, Genome </a:t>
            </a:r>
            <a:r>
              <a:rPr lang="en-US" sz="1400" dirty="0" smtClean="0">
                <a:latin typeface="Verdana" pitchFamily="34" charset="0"/>
                <a:ea typeface="Verdana" pitchFamily="34" charset="0"/>
                <a:cs typeface="Verdana" pitchFamily="34" charset="0"/>
              </a:rPr>
              <a:t>Annotation and significantly </a:t>
            </a:r>
            <a:r>
              <a:rPr lang="en-US" sz="1400" dirty="0" smtClean="0">
                <a:latin typeface="Verdana" pitchFamily="34" charset="0"/>
                <a:ea typeface="Verdana" pitchFamily="34" charset="0"/>
                <a:cs typeface="Verdana" pitchFamily="34" charset="0"/>
              </a:rPr>
              <a:t>increase lab workflow </a:t>
            </a:r>
            <a:r>
              <a:rPr lang="en-US" sz="1400" dirty="0" smtClean="0">
                <a:latin typeface="Verdana" pitchFamily="34" charset="0"/>
                <a:ea typeface="Verdana" pitchFamily="34" charset="0"/>
                <a:cs typeface="Verdana" pitchFamily="34" charset="0"/>
              </a:rPr>
              <a:t>speed; </a:t>
            </a:r>
            <a:r>
              <a:rPr lang="en-US" sz="1400" b="1" dirty="0" smtClean="0">
                <a:latin typeface="Verdana" pitchFamily="34" charset="0"/>
                <a:ea typeface="Verdana" pitchFamily="34" charset="0"/>
                <a:cs typeface="Verdana" pitchFamily="34" charset="0"/>
              </a:rPr>
              <a:t>Services </a:t>
            </a:r>
            <a:r>
              <a:rPr lang="en-US" sz="1400" dirty="0" smtClean="0">
                <a:latin typeface="Verdana" pitchFamily="34" charset="0"/>
                <a:ea typeface="Verdana" pitchFamily="34" charset="0"/>
                <a:cs typeface="Verdana" pitchFamily="34" charset="0"/>
              </a:rPr>
              <a:t>and</a:t>
            </a:r>
            <a:r>
              <a:rPr lang="en-US" sz="1400" b="1" dirty="0" smtClean="0">
                <a:latin typeface="Verdana" pitchFamily="34" charset="0"/>
                <a:ea typeface="Verdana" pitchFamily="34" charset="0"/>
                <a:cs typeface="Verdana" pitchFamily="34" charset="0"/>
              </a:rPr>
              <a:t> </a:t>
            </a:r>
            <a:r>
              <a:rPr lang="en-US" sz="1400" b="1" dirty="0" smtClean="0">
                <a:latin typeface="Verdana" pitchFamily="34" charset="0"/>
                <a:ea typeface="Verdana" pitchFamily="34" charset="0"/>
                <a:cs typeface="Verdana" pitchFamily="34" charset="0"/>
              </a:rPr>
              <a:t>support </a:t>
            </a:r>
            <a:r>
              <a:rPr lang="en-US" sz="1400" dirty="0" smtClean="0">
                <a:latin typeface="Verdana" pitchFamily="34" charset="0"/>
                <a:ea typeface="Verdana" pitchFamily="34" charset="0"/>
                <a:cs typeface="Verdana" pitchFamily="34" charset="0"/>
              </a:rPr>
              <a:t>will include Distributed </a:t>
            </a:r>
            <a:r>
              <a:rPr lang="en-US" sz="1400" dirty="0" smtClean="0">
                <a:latin typeface="Verdana" pitchFamily="34" charset="0"/>
                <a:ea typeface="Verdana" pitchFamily="34" charset="0"/>
                <a:cs typeface="Verdana" pitchFamily="34" charset="0"/>
              </a:rPr>
              <a:t>Hosting, </a:t>
            </a:r>
            <a:r>
              <a:rPr lang="en-US" sz="1400" dirty="0" smtClean="0">
                <a:latin typeface="Verdana" pitchFamily="34" charset="0"/>
                <a:ea typeface="Verdana" pitchFamily="34" charset="0"/>
                <a:cs typeface="Verdana" pitchFamily="34" charset="0"/>
              </a:rPr>
              <a:t>Secure Storage</a:t>
            </a:r>
            <a:r>
              <a:rPr lang="en-US" sz="1400" dirty="0" smtClean="0">
                <a:latin typeface="Verdana" pitchFamily="34" charset="0"/>
                <a:ea typeface="Verdana" pitchFamily="34" charset="0"/>
                <a:cs typeface="Verdana" pitchFamily="34" charset="0"/>
              </a:rPr>
              <a:t>, </a:t>
            </a:r>
            <a:r>
              <a:rPr lang="en-US" sz="1400" dirty="0" smtClean="0">
                <a:latin typeface="Verdana" pitchFamily="34" charset="0"/>
                <a:ea typeface="Verdana" pitchFamily="34" charset="0"/>
                <a:cs typeface="Verdana" pitchFamily="34" charset="0"/>
              </a:rPr>
              <a:t>Data </a:t>
            </a:r>
            <a:r>
              <a:rPr lang="en-US" sz="1400" dirty="0" smtClean="0">
                <a:latin typeface="Verdana" pitchFamily="34" charset="0"/>
                <a:ea typeface="Verdana" pitchFamily="34" charset="0"/>
                <a:cs typeface="Verdana" pitchFamily="34" charset="0"/>
              </a:rPr>
              <a:t>Protection, Backup and </a:t>
            </a:r>
            <a:r>
              <a:rPr lang="en-US" sz="1400" dirty="0" smtClean="0">
                <a:latin typeface="Verdana" pitchFamily="34" charset="0"/>
                <a:ea typeface="Verdana" pitchFamily="34" charset="0"/>
                <a:cs typeface="Verdana" pitchFamily="34" charset="0"/>
              </a:rPr>
              <a:t>Recovery Expertise </a:t>
            </a:r>
            <a:r>
              <a:rPr lang="en-US" sz="1400" dirty="0" smtClean="0">
                <a:latin typeface="Verdana" pitchFamily="34" charset="0"/>
                <a:ea typeface="Verdana" pitchFamily="34" charset="0"/>
                <a:cs typeface="Verdana" pitchFamily="34" charset="0"/>
              </a:rPr>
              <a:t>and support in </a:t>
            </a:r>
            <a:r>
              <a:rPr lang="en-US" sz="1400" dirty="0" smtClean="0">
                <a:latin typeface="Verdana" pitchFamily="34" charset="0"/>
                <a:ea typeface="Verdana" pitchFamily="34" charset="0"/>
                <a:cs typeface="Verdana" pitchFamily="34" charset="0"/>
              </a:rPr>
              <a:t>genetic analysis  pipeline </a:t>
            </a:r>
            <a:r>
              <a:rPr lang="en-US" sz="1400" dirty="0" smtClean="0">
                <a:latin typeface="Verdana" pitchFamily="34" charset="0"/>
                <a:ea typeface="Verdana" pitchFamily="34" charset="0"/>
                <a:cs typeface="Verdana" pitchFamily="34" charset="0"/>
              </a:rPr>
              <a:t>setup and </a:t>
            </a:r>
            <a:r>
              <a:rPr lang="en-US" sz="1400" dirty="0" smtClean="0">
                <a:latin typeface="Verdana" pitchFamily="34" charset="0"/>
                <a:ea typeface="Verdana" pitchFamily="34" charset="0"/>
                <a:cs typeface="Verdana" pitchFamily="34" charset="0"/>
              </a:rPr>
              <a:t>management.      </a:t>
            </a:r>
            <a:r>
              <a:rPr lang="en-US" sz="1400" dirty="0" smtClean="0">
                <a:latin typeface="Verdana" pitchFamily="34" charset="0"/>
                <a:ea typeface="Verdana" pitchFamily="34" charset="0"/>
                <a:cs typeface="Verdana" pitchFamily="34" charset="0"/>
                <a:hlinkClick r:id="rId6"/>
              </a:rPr>
              <a:t>www.cartagenia.com</a:t>
            </a:r>
            <a:r>
              <a:rPr lang="en-US" sz="1400" dirty="0" smtClean="0">
                <a:latin typeface="Verdana" pitchFamily="34" charset="0"/>
                <a:ea typeface="Verdana" pitchFamily="34" charset="0"/>
                <a:cs typeface="Verdana" pitchFamily="34" charset="0"/>
              </a:rPr>
              <a:t> </a:t>
            </a:r>
            <a:endParaRPr lang="en-US" sz="1400" dirty="0" smtClean="0">
              <a:latin typeface="Verdana" pitchFamily="34" charset="0"/>
              <a:ea typeface="Verdana" pitchFamily="34" charset="0"/>
              <a:cs typeface="Verdana"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lang="nl-BE" sz="1400" dirty="0" smtClean="0">
              <a:latin typeface="Verdana" pitchFamily="34"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lang="nl-BE" sz="1400" dirty="0" smtClean="0">
              <a:latin typeface="Verdana" pitchFamily="34"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nl-BE" sz="1400" b="0" i="0" u="none" strike="noStrike" cap="none" normalizeH="0" baseline="0" dirty="0" smtClean="0">
              <a:ln>
                <a:noFill/>
              </a:ln>
              <a:solidFill>
                <a:schemeClr val="tx1"/>
              </a:solidFill>
              <a:effectLst/>
              <a:latin typeface="Verdana" pitchFamily="34" charset="0"/>
              <a:cs typeface="Arial" pitchFamily="34" charset="0"/>
            </a:endParaRPr>
          </a:p>
        </p:txBody>
      </p:sp>
      <p:sp>
        <p:nvSpPr>
          <p:cNvPr id="8" name="Rectangle 1"/>
          <p:cNvSpPr>
            <a:spLocks noChangeArrowheads="1"/>
          </p:cNvSpPr>
          <p:nvPr/>
        </p:nvSpPr>
        <p:spPr bwMode="auto">
          <a:xfrm>
            <a:off x="2571736" y="5476418"/>
            <a:ext cx="5988900" cy="73866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lang="nl-BE" sz="1400" dirty="0" smtClean="0">
                <a:latin typeface="Verdana" pitchFamily="34" charset="0"/>
                <a:cs typeface="Arial" pitchFamily="34" charset="0"/>
              </a:rPr>
              <a:t>Spin-in company: TT (text-mining technology) for shares. </a:t>
            </a:r>
          </a:p>
          <a:p>
            <a:pPr marL="0" marR="0" lvl="0" indent="0" algn="just" defTabSz="914400" rtl="0" eaLnBrk="1" fontAlgn="base" latinLnBrk="0" hangingPunct="1">
              <a:lnSpc>
                <a:spcPct val="100000"/>
              </a:lnSpc>
              <a:spcBef>
                <a:spcPct val="0"/>
              </a:spcBef>
              <a:spcAft>
                <a:spcPct val="0"/>
              </a:spcAft>
              <a:buClrTx/>
              <a:buSzTx/>
              <a:buFontTx/>
              <a:buNone/>
              <a:tabLst/>
            </a:pPr>
            <a:r>
              <a:rPr lang="nl-BE" sz="1400" dirty="0" smtClean="0">
                <a:latin typeface="Verdana" pitchFamily="34" charset="0"/>
                <a:cs typeface="Arial" pitchFamily="34" charset="0"/>
              </a:rPr>
              <a:t>ICMS is a text-mining and information management, processing and retrieval company. </a:t>
            </a:r>
            <a:r>
              <a:rPr lang="en-US" sz="1400" dirty="0" smtClean="0">
                <a:latin typeface="Verdana" pitchFamily="34" charset="0"/>
                <a:cs typeface="Arial" pitchFamily="34" charset="0"/>
              </a:rPr>
              <a:t> </a:t>
            </a:r>
            <a:r>
              <a:rPr lang="en-US" sz="1400" dirty="0" smtClean="0">
                <a:latin typeface="Verdana" pitchFamily="34" charset="0"/>
                <a:cs typeface="Arial" pitchFamily="34" charset="0"/>
                <a:hlinkClick r:id="rId7"/>
              </a:rPr>
              <a:t>www.icms.be</a:t>
            </a:r>
            <a:r>
              <a:rPr lang="en-US" sz="1400" dirty="0" smtClean="0">
                <a:latin typeface="Verdana" pitchFamily="34" charset="0"/>
                <a:cs typeface="Arial" pitchFamily="34" charset="0"/>
              </a:rPr>
              <a:t> </a:t>
            </a:r>
            <a:endParaRPr kumimoji="0" lang="nl-BE" sz="1400" b="0" i="0" u="none" strike="noStrike" cap="none" normalizeH="0" baseline="0" dirty="0" smtClean="0">
              <a:ln>
                <a:noFill/>
              </a:ln>
              <a:solidFill>
                <a:schemeClr val="tx1"/>
              </a:solidFill>
              <a:effectLst/>
              <a:latin typeface="Verdana" pitchFamily="34" charset="0"/>
              <a:cs typeface="Arial" pitchFamily="34"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8D455F8-88B1-4CA2-8F5E-F3DE7513A43B}" type="slidenum">
              <a:rPr lang="nl-BE" smtClean="0"/>
              <a:pPr/>
              <a:t>37</a:t>
            </a:fld>
            <a:endParaRPr lang="nl-BE"/>
          </a:p>
        </p:txBody>
      </p:sp>
      <p:sp>
        <p:nvSpPr>
          <p:cNvPr id="3" name="TextBox 2"/>
          <p:cNvSpPr txBox="1"/>
          <p:nvPr/>
        </p:nvSpPr>
        <p:spPr>
          <a:xfrm>
            <a:off x="2214546" y="1928802"/>
            <a:ext cx="4206601" cy="4247317"/>
          </a:xfrm>
          <a:prstGeom prst="rect">
            <a:avLst/>
          </a:prstGeom>
          <a:noFill/>
        </p:spPr>
        <p:txBody>
          <a:bodyPr wrap="none" rtlCol="0">
            <a:spAutoFit/>
          </a:bodyPr>
          <a:lstStyle/>
          <a:p>
            <a:r>
              <a:rPr lang="en-US" dirty="0" smtClean="0"/>
              <a:t>IPCOS (Belgium, Netherlands)	50</a:t>
            </a:r>
          </a:p>
          <a:p>
            <a:endParaRPr lang="en-US" dirty="0" smtClean="0"/>
          </a:p>
          <a:p>
            <a:r>
              <a:rPr lang="en-US" dirty="0" smtClean="0"/>
              <a:t>NORKOM (Belgium)			40</a:t>
            </a:r>
          </a:p>
          <a:p>
            <a:endParaRPr lang="en-US" dirty="0" smtClean="0"/>
          </a:p>
          <a:p>
            <a:r>
              <a:rPr lang="en-US" dirty="0" smtClean="0"/>
              <a:t>TML				10</a:t>
            </a:r>
          </a:p>
          <a:p>
            <a:endParaRPr lang="en-US" dirty="0" smtClean="0"/>
          </a:p>
          <a:p>
            <a:r>
              <a:rPr lang="en-US" dirty="0" smtClean="0"/>
              <a:t>SILICOS				   5 </a:t>
            </a:r>
          </a:p>
          <a:p>
            <a:endParaRPr lang="en-US" dirty="0" smtClean="0"/>
          </a:p>
          <a:p>
            <a:r>
              <a:rPr lang="en-US" dirty="0" smtClean="0"/>
              <a:t>DSQUARE				   5</a:t>
            </a:r>
          </a:p>
          <a:p>
            <a:endParaRPr lang="en-US" dirty="0" smtClean="0"/>
          </a:p>
          <a:p>
            <a:endParaRPr lang="en-US" dirty="0" smtClean="0"/>
          </a:p>
          <a:p>
            <a:r>
              <a:rPr lang="en-US" dirty="0" smtClean="0"/>
              <a:t>Total 2008		</a:t>
            </a:r>
            <a:r>
              <a:rPr lang="en-US" dirty="0" smtClean="0"/>
              <a:t> </a:t>
            </a:r>
            <a:r>
              <a:rPr lang="en-US" dirty="0" smtClean="0"/>
              <a:t>               110</a:t>
            </a:r>
          </a:p>
          <a:p>
            <a:endParaRPr lang="en-US" dirty="0" smtClean="0"/>
          </a:p>
          <a:p>
            <a:endParaRPr lang="en-US" dirty="0" smtClean="0"/>
          </a:p>
          <a:p>
            <a:endParaRPr lang="nl-BE" dirty="0"/>
          </a:p>
        </p:txBody>
      </p:sp>
      <p:sp>
        <p:nvSpPr>
          <p:cNvPr id="4" name="TextBox 3"/>
          <p:cNvSpPr txBox="1"/>
          <p:nvPr/>
        </p:nvSpPr>
        <p:spPr>
          <a:xfrm>
            <a:off x="500034" y="428604"/>
            <a:ext cx="2801793" cy="461665"/>
          </a:xfrm>
          <a:prstGeom prst="rect">
            <a:avLst/>
          </a:prstGeom>
          <a:noFill/>
        </p:spPr>
        <p:txBody>
          <a:bodyPr wrap="none" rtlCol="0">
            <a:spAutoFit/>
          </a:bodyPr>
          <a:lstStyle/>
          <a:p>
            <a:r>
              <a:rPr lang="en-US" sz="2400" dirty="0" smtClean="0"/>
              <a:t>Direct employment   </a:t>
            </a:r>
            <a:endParaRPr lang="nl-BE" sz="2400"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8D455F8-88B1-4CA2-8F5E-F3DE7513A43B}" type="slidenum">
              <a:rPr lang="nl-BE" smtClean="0"/>
              <a:pPr/>
              <a:t>38</a:t>
            </a:fld>
            <a:endParaRPr lang="nl-BE"/>
          </a:p>
        </p:txBody>
      </p:sp>
      <p:sp>
        <p:nvSpPr>
          <p:cNvPr id="3" name="TextBox 2"/>
          <p:cNvSpPr txBox="1"/>
          <p:nvPr/>
        </p:nvSpPr>
        <p:spPr>
          <a:xfrm>
            <a:off x="500034" y="428604"/>
            <a:ext cx="3748655" cy="461665"/>
          </a:xfrm>
          <a:prstGeom prst="rect">
            <a:avLst/>
          </a:prstGeom>
          <a:noFill/>
        </p:spPr>
        <p:txBody>
          <a:bodyPr wrap="none" rtlCol="0">
            <a:spAutoFit/>
          </a:bodyPr>
          <a:lstStyle/>
          <a:p>
            <a:r>
              <a:rPr lang="en-US" sz="2400" dirty="0" smtClean="0"/>
              <a:t>How to start up a start-up  ? </a:t>
            </a:r>
            <a:endParaRPr lang="nl-BE" sz="2400" dirty="0"/>
          </a:p>
        </p:txBody>
      </p:sp>
      <p:sp>
        <p:nvSpPr>
          <p:cNvPr id="4" name="Rounded Rectangle 3"/>
          <p:cNvSpPr/>
          <p:nvPr/>
        </p:nvSpPr>
        <p:spPr>
          <a:xfrm>
            <a:off x="142844" y="1428736"/>
            <a:ext cx="2786082" cy="3357586"/>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r>
              <a:rPr lang="en-US" b="1" dirty="0" smtClean="0"/>
              <a:t>Private partners</a:t>
            </a:r>
          </a:p>
          <a:p>
            <a:r>
              <a:rPr lang="en-US" b="1" dirty="0" smtClean="0"/>
              <a:t>	</a:t>
            </a:r>
            <a:r>
              <a:rPr lang="en-US" b="1" i="1" dirty="0" smtClean="0"/>
              <a:t>Cash</a:t>
            </a:r>
            <a:r>
              <a:rPr lang="en-US" b="1" dirty="0" smtClean="0"/>
              <a:t> </a:t>
            </a:r>
          </a:p>
          <a:p>
            <a:endParaRPr lang="en-US" dirty="0" smtClean="0"/>
          </a:p>
          <a:p>
            <a:r>
              <a:rPr lang="en-US" dirty="0" smtClean="0"/>
              <a:t>Professor(s)</a:t>
            </a:r>
          </a:p>
          <a:p>
            <a:r>
              <a:rPr lang="en-US" dirty="0" smtClean="0"/>
              <a:t>PhDs/</a:t>
            </a:r>
            <a:r>
              <a:rPr lang="en-US" dirty="0" err="1" smtClean="0"/>
              <a:t>Postdoc</a:t>
            </a:r>
            <a:endParaRPr lang="en-US" dirty="0" smtClean="0"/>
          </a:p>
          <a:p>
            <a:r>
              <a:rPr lang="en-US" dirty="0" smtClean="0"/>
              <a:t>External people</a:t>
            </a:r>
          </a:p>
          <a:p>
            <a:endParaRPr lang="en-US" dirty="0" smtClean="0"/>
          </a:p>
          <a:p>
            <a:r>
              <a:rPr lang="en-US" dirty="0" smtClean="0"/>
              <a:t>Friends, family </a:t>
            </a:r>
            <a:endParaRPr lang="nl-BE" dirty="0"/>
          </a:p>
        </p:txBody>
      </p:sp>
      <p:sp>
        <p:nvSpPr>
          <p:cNvPr id="5" name="Rounded Rectangle 4"/>
          <p:cNvSpPr/>
          <p:nvPr/>
        </p:nvSpPr>
        <p:spPr>
          <a:xfrm>
            <a:off x="3214678" y="1428736"/>
            <a:ext cx="2786082" cy="3357586"/>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r>
              <a:rPr lang="en-US" b="1" dirty="0" smtClean="0"/>
              <a:t>University</a:t>
            </a:r>
          </a:p>
          <a:p>
            <a:r>
              <a:rPr lang="en-US" b="1" dirty="0" smtClean="0"/>
              <a:t>	</a:t>
            </a:r>
            <a:r>
              <a:rPr lang="en-US" b="1" i="1" dirty="0" smtClean="0"/>
              <a:t>Cash</a:t>
            </a:r>
          </a:p>
          <a:p>
            <a:r>
              <a:rPr lang="en-US" b="1" i="1" dirty="0" smtClean="0"/>
              <a:t>	</a:t>
            </a:r>
            <a:r>
              <a:rPr lang="en-US" b="1" i="1" dirty="0" smtClean="0"/>
              <a:t>IP - Inventors</a:t>
            </a:r>
          </a:p>
          <a:p>
            <a:endParaRPr lang="en-US" dirty="0" smtClean="0"/>
          </a:p>
          <a:p>
            <a:r>
              <a:rPr lang="en-US" dirty="0" smtClean="0"/>
              <a:t>Professor(s)</a:t>
            </a:r>
          </a:p>
          <a:p>
            <a:r>
              <a:rPr lang="en-US" dirty="0" smtClean="0"/>
              <a:t>Inventors</a:t>
            </a:r>
          </a:p>
          <a:p>
            <a:endParaRPr lang="en-US" dirty="0" smtClean="0"/>
          </a:p>
          <a:p>
            <a:r>
              <a:rPr lang="en-US" dirty="0" smtClean="0"/>
              <a:t>LRD Research division </a:t>
            </a:r>
          </a:p>
          <a:p>
            <a:endParaRPr lang="en-US" dirty="0" smtClean="0"/>
          </a:p>
        </p:txBody>
      </p:sp>
      <p:sp>
        <p:nvSpPr>
          <p:cNvPr id="7" name="Rounded Rectangle 6"/>
          <p:cNvSpPr/>
          <p:nvPr/>
        </p:nvSpPr>
        <p:spPr>
          <a:xfrm>
            <a:off x="6286512" y="1428736"/>
            <a:ext cx="2786082" cy="3357586"/>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r>
              <a:rPr lang="en-US" b="1" dirty="0" smtClean="0"/>
              <a:t>VC/Seed Money</a:t>
            </a:r>
          </a:p>
          <a:p>
            <a:r>
              <a:rPr lang="en-US" b="1" dirty="0" smtClean="0"/>
              <a:t>	</a:t>
            </a:r>
            <a:r>
              <a:rPr lang="en-US" b="1" i="1" dirty="0" smtClean="0"/>
              <a:t>Cash</a:t>
            </a:r>
          </a:p>
          <a:p>
            <a:r>
              <a:rPr lang="en-US" b="1" i="1" dirty="0" smtClean="0"/>
              <a:t>	</a:t>
            </a:r>
            <a:endParaRPr lang="en-US" b="1" i="1" dirty="0" smtClean="0"/>
          </a:p>
          <a:p>
            <a:endParaRPr lang="en-US" dirty="0" smtClean="0"/>
          </a:p>
          <a:p>
            <a:r>
              <a:rPr lang="en-US" dirty="0" err="1" smtClean="0"/>
              <a:t>Gemma</a:t>
            </a:r>
            <a:r>
              <a:rPr lang="en-US" dirty="0" smtClean="0"/>
              <a:t> </a:t>
            </a:r>
            <a:r>
              <a:rPr lang="en-US" dirty="0" err="1" smtClean="0"/>
              <a:t>Frisius</a:t>
            </a:r>
            <a:endParaRPr lang="en-US" dirty="0" smtClean="0"/>
          </a:p>
          <a:p>
            <a:endParaRPr lang="en-US" dirty="0" smtClean="0"/>
          </a:p>
          <a:p>
            <a:r>
              <a:rPr lang="en-US" dirty="0" smtClean="0"/>
              <a:t>Other Equity Funds</a:t>
            </a:r>
          </a:p>
          <a:p>
            <a:endParaRPr lang="en-US" dirty="0" smtClean="0"/>
          </a:p>
          <a:p>
            <a:endParaRPr lang="en-US" dirty="0" smtClean="0"/>
          </a:p>
        </p:txBody>
      </p:sp>
      <p:sp>
        <p:nvSpPr>
          <p:cNvPr id="8" name="TextBox 7"/>
          <p:cNvSpPr txBox="1"/>
          <p:nvPr/>
        </p:nvSpPr>
        <p:spPr>
          <a:xfrm>
            <a:off x="2500298" y="5786454"/>
            <a:ext cx="5979009" cy="369332"/>
          </a:xfrm>
          <a:prstGeom prst="rect">
            <a:avLst/>
          </a:prstGeom>
          <a:noFill/>
        </p:spPr>
        <p:txBody>
          <a:bodyPr wrap="none" rtlCol="0">
            <a:spAutoFit/>
          </a:bodyPr>
          <a:lstStyle/>
          <a:p>
            <a:r>
              <a:rPr lang="en-US" dirty="0" smtClean="0"/>
              <a:t>Start-up process and ingredients different for every start-up !</a:t>
            </a:r>
            <a:endParaRPr lang="nl-BE"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Contents</a:t>
            </a:r>
            <a:endParaRPr lang="nl-BE" dirty="0"/>
          </a:p>
        </p:txBody>
      </p:sp>
      <p:sp>
        <p:nvSpPr>
          <p:cNvPr id="3" name="Slide Number Placeholder 2"/>
          <p:cNvSpPr>
            <a:spLocks noGrp="1"/>
          </p:cNvSpPr>
          <p:nvPr>
            <p:ph type="sldNum" sz="quarter" idx="12"/>
          </p:nvPr>
        </p:nvSpPr>
        <p:spPr/>
        <p:txBody>
          <a:bodyPr/>
          <a:lstStyle/>
          <a:p>
            <a:fld id="{D8D455F8-88B1-4CA2-8F5E-F3DE7513A43B}" type="slidenum">
              <a:rPr lang="nl-BE" smtClean="0"/>
              <a:pPr/>
              <a:t>39</a:t>
            </a:fld>
            <a:endParaRPr lang="nl-BE"/>
          </a:p>
        </p:txBody>
      </p:sp>
      <p:sp>
        <p:nvSpPr>
          <p:cNvPr id="4" name="TextBox 3"/>
          <p:cNvSpPr txBox="1"/>
          <p:nvPr/>
        </p:nvSpPr>
        <p:spPr>
          <a:xfrm>
            <a:off x="785786" y="2037228"/>
            <a:ext cx="7429552" cy="2677656"/>
          </a:xfrm>
          <a:prstGeom prst="rect">
            <a:avLst/>
          </a:prstGeom>
          <a:noFill/>
        </p:spPr>
        <p:txBody>
          <a:bodyPr wrap="square" rtlCol="0">
            <a:spAutoFit/>
          </a:bodyPr>
          <a:lstStyle/>
          <a:p>
            <a:r>
              <a:rPr lang="en-US" sz="2400" dirty="0" smtClean="0"/>
              <a:t>Where are we ? </a:t>
            </a:r>
          </a:p>
          <a:p>
            <a:endParaRPr lang="en-US" sz="2400" dirty="0" smtClean="0"/>
          </a:p>
          <a:p>
            <a:r>
              <a:rPr lang="en-US" sz="2400" dirty="0" smtClean="0"/>
              <a:t>From research to spinoff </a:t>
            </a:r>
            <a:endParaRPr lang="en-US" sz="2400" dirty="0" smtClean="0"/>
          </a:p>
          <a:p>
            <a:endParaRPr lang="en-US" sz="2400" dirty="0" smtClean="0"/>
          </a:p>
          <a:p>
            <a:r>
              <a:rPr lang="en-US" sz="2400" dirty="0" smtClean="0"/>
              <a:t>Environment </a:t>
            </a:r>
            <a:r>
              <a:rPr lang="en-US" sz="2400" dirty="0" smtClean="0"/>
              <a:t>and networks </a:t>
            </a:r>
            <a:endParaRPr lang="en-US" sz="2400" dirty="0" smtClean="0"/>
          </a:p>
          <a:p>
            <a:endParaRPr lang="en-US" sz="2400" dirty="0" smtClean="0"/>
          </a:p>
          <a:p>
            <a:r>
              <a:rPr lang="en-US" sz="2400" dirty="0" smtClean="0"/>
              <a:t>Afterthoughts </a:t>
            </a:r>
            <a:endParaRPr lang="nl-BE" sz="24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033" descr="Associatie K.U.Leuven">
            <a:hlinkClick r:id="rId3"/>
          </p:cNvPr>
          <p:cNvPicPr>
            <a:picLocks noChangeAspect="1" noChangeArrowheads="1"/>
          </p:cNvPicPr>
          <p:nvPr/>
        </p:nvPicPr>
        <p:blipFill>
          <a:blip r:embed="rId4"/>
          <a:srcRect/>
          <a:stretch>
            <a:fillRect/>
          </a:stretch>
        </p:blipFill>
        <p:spPr bwMode="auto">
          <a:xfrm>
            <a:off x="638146" y="714356"/>
            <a:ext cx="7715250" cy="3717925"/>
          </a:xfrm>
          <a:prstGeom prst="rect">
            <a:avLst/>
          </a:prstGeom>
          <a:noFill/>
        </p:spPr>
      </p:pic>
      <p:graphicFrame>
        <p:nvGraphicFramePr>
          <p:cNvPr id="4" name="Object 1034"/>
          <p:cNvGraphicFramePr>
            <a:graphicFrameLocks noChangeAspect="1"/>
          </p:cNvGraphicFramePr>
          <p:nvPr/>
        </p:nvGraphicFramePr>
        <p:xfrm>
          <a:off x="428596" y="4787881"/>
          <a:ext cx="1368425" cy="1243012"/>
        </p:xfrm>
        <a:graphic>
          <a:graphicData uri="http://schemas.openxmlformats.org/presentationml/2006/ole">
            <p:oleObj spid="_x0000_s2050" name="Document" r:id="rId5" imgW="1363320" imgH="1242720" progId="Word.Document.8">
              <p:embed/>
            </p:oleObj>
          </a:graphicData>
        </a:graphic>
      </p:graphicFrame>
      <p:pic>
        <p:nvPicPr>
          <p:cNvPr id="5" name="Picture 1035"/>
          <p:cNvPicPr>
            <a:picLocks noChangeAspect="1" noChangeArrowheads="1"/>
          </p:cNvPicPr>
          <p:nvPr/>
        </p:nvPicPr>
        <p:blipFill>
          <a:blip r:embed="rId6"/>
          <a:srcRect/>
          <a:stretch>
            <a:fillRect/>
          </a:stretch>
        </p:blipFill>
        <p:spPr bwMode="auto">
          <a:xfrm>
            <a:off x="6219796" y="4787881"/>
            <a:ext cx="2209800" cy="1143000"/>
          </a:xfrm>
          <a:prstGeom prst="rect">
            <a:avLst/>
          </a:prstGeom>
          <a:noFill/>
          <a:ln w="9525">
            <a:noFill/>
            <a:miter lim="800000"/>
            <a:headEnd/>
            <a:tailEnd/>
          </a:ln>
          <a:effectLst/>
        </p:spPr>
      </p:pic>
      <p:sp>
        <p:nvSpPr>
          <p:cNvPr id="6" name="Text Box 1036"/>
          <p:cNvSpPr txBox="1">
            <a:spLocks noChangeArrowheads="1"/>
          </p:cNvSpPr>
          <p:nvPr/>
        </p:nvSpPr>
        <p:spPr bwMode="auto">
          <a:xfrm>
            <a:off x="1901796" y="4730731"/>
            <a:ext cx="2062163" cy="1465262"/>
          </a:xfrm>
          <a:prstGeom prst="rect">
            <a:avLst/>
          </a:prstGeom>
          <a:noFill/>
          <a:ln w="9525" algn="ctr">
            <a:noFill/>
            <a:miter lim="800000"/>
            <a:headEnd type="none" w="sm" len="sm"/>
            <a:tailEnd type="none" w="sm" len="sm"/>
          </a:ln>
          <a:effectLst/>
        </p:spPr>
        <p:txBody>
          <a:bodyPr wrap="none">
            <a:spAutoFit/>
          </a:bodyPr>
          <a:lstStyle/>
          <a:p>
            <a:pPr algn="l" eaLnBrk="0" hangingPunct="0"/>
            <a:r>
              <a:rPr lang="nl-BE" sz="1800">
                <a:solidFill>
                  <a:schemeClr val="tx1"/>
                </a:solidFill>
                <a:latin typeface="Comic Sans MS" pitchFamily="66" charset="0"/>
              </a:rPr>
              <a:t>1985 :</a:t>
            </a:r>
          </a:p>
          <a:p>
            <a:pPr algn="l" eaLnBrk="0" hangingPunct="0"/>
            <a:r>
              <a:rPr lang="nl-BE" sz="1800">
                <a:solidFill>
                  <a:schemeClr val="tx1"/>
                </a:solidFill>
                <a:latin typeface="Comic Sans MS" pitchFamily="66" charset="0"/>
              </a:rPr>
              <a:t>38 European </a:t>
            </a:r>
          </a:p>
          <a:p>
            <a:pPr algn="l" eaLnBrk="0" hangingPunct="0"/>
            <a:r>
              <a:rPr lang="nl-BE" sz="1800">
                <a:solidFill>
                  <a:schemeClr val="tx1"/>
                </a:solidFill>
                <a:latin typeface="Comic Sans MS" pitchFamily="66" charset="0"/>
              </a:rPr>
              <a:t>long-estbablished</a:t>
            </a:r>
          </a:p>
          <a:p>
            <a:pPr algn="l" eaLnBrk="0" hangingPunct="0"/>
            <a:r>
              <a:rPr lang="nl-BE" sz="1800">
                <a:solidFill>
                  <a:schemeClr val="tx1"/>
                </a:solidFill>
                <a:latin typeface="Comic Sans MS" pitchFamily="66" charset="0"/>
              </a:rPr>
              <a:t>multidisciplinary </a:t>
            </a:r>
          </a:p>
          <a:p>
            <a:pPr algn="l" eaLnBrk="0" hangingPunct="0"/>
            <a:r>
              <a:rPr lang="nl-BE" sz="1800">
                <a:solidFill>
                  <a:schemeClr val="tx1"/>
                </a:solidFill>
                <a:latin typeface="Comic Sans MS" pitchFamily="66" charset="0"/>
              </a:rPr>
              <a:t>universities</a:t>
            </a:r>
            <a:endParaRPr lang="nl-NL" sz="1800">
              <a:solidFill>
                <a:schemeClr val="tx1"/>
              </a:solidFill>
              <a:latin typeface="Comic Sans MS" pitchFamily="66" charset="0"/>
            </a:endParaRPr>
          </a:p>
        </p:txBody>
      </p:sp>
      <p:sp>
        <p:nvSpPr>
          <p:cNvPr id="7" name="Text Box 1037"/>
          <p:cNvSpPr txBox="1">
            <a:spLocks noChangeArrowheads="1"/>
          </p:cNvSpPr>
          <p:nvPr/>
        </p:nvSpPr>
        <p:spPr bwMode="auto">
          <a:xfrm>
            <a:off x="4651346" y="4735493"/>
            <a:ext cx="1539875" cy="1465263"/>
          </a:xfrm>
          <a:prstGeom prst="rect">
            <a:avLst/>
          </a:prstGeom>
          <a:noFill/>
          <a:ln w="9525" algn="ctr">
            <a:noFill/>
            <a:miter lim="800000"/>
            <a:headEnd type="none" w="sm" len="sm"/>
            <a:tailEnd type="none" w="sm" len="sm"/>
          </a:ln>
          <a:effectLst/>
        </p:spPr>
        <p:txBody>
          <a:bodyPr wrap="none">
            <a:spAutoFit/>
          </a:bodyPr>
          <a:lstStyle/>
          <a:p>
            <a:pPr algn="r" eaLnBrk="0" hangingPunct="0"/>
            <a:r>
              <a:rPr lang="nl-BE" sz="1800">
                <a:solidFill>
                  <a:schemeClr val="tx1"/>
                </a:solidFill>
                <a:latin typeface="Comic Sans MS" pitchFamily="66" charset="0"/>
              </a:rPr>
              <a:t>2002:</a:t>
            </a:r>
          </a:p>
          <a:p>
            <a:pPr algn="r" eaLnBrk="0" hangingPunct="0"/>
            <a:r>
              <a:rPr lang="nl-BE" sz="1800">
                <a:solidFill>
                  <a:schemeClr val="tx1"/>
                </a:solidFill>
                <a:latin typeface="Comic Sans MS" pitchFamily="66" charset="0"/>
              </a:rPr>
              <a:t>12 European </a:t>
            </a:r>
          </a:p>
          <a:p>
            <a:pPr algn="r" eaLnBrk="0" hangingPunct="0"/>
            <a:r>
              <a:rPr lang="nl-BE" sz="1800">
                <a:solidFill>
                  <a:schemeClr val="tx1"/>
                </a:solidFill>
                <a:latin typeface="Comic Sans MS" pitchFamily="66" charset="0"/>
              </a:rPr>
              <a:t>research-</a:t>
            </a:r>
          </a:p>
          <a:p>
            <a:pPr algn="r" eaLnBrk="0" hangingPunct="0"/>
            <a:r>
              <a:rPr lang="nl-BE" sz="1800">
                <a:solidFill>
                  <a:schemeClr val="tx1"/>
                </a:solidFill>
                <a:latin typeface="Comic Sans MS" pitchFamily="66" charset="0"/>
              </a:rPr>
              <a:t>intensive</a:t>
            </a:r>
          </a:p>
          <a:p>
            <a:pPr algn="r" eaLnBrk="0" hangingPunct="0"/>
            <a:r>
              <a:rPr lang="nl-BE" sz="1800">
                <a:solidFill>
                  <a:schemeClr val="tx1"/>
                </a:solidFill>
                <a:latin typeface="Comic Sans MS" pitchFamily="66" charset="0"/>
              </a:rPr>
              <a:t>universities</a:t>
            </a:r>
            <a:endParaRPr lang="nl-NL" sz="1800">
              <a:solidFill>
                <a:schemeClr val="tx1"/>
              </a:solidFill>
              <a:latin typeface="Comic Sans MS" pitchFamily="66" charset="0"/>
            </a:endParaRPr>
          </a:p>
        </p:txBody>
      </p:sp>
      <p:sp>
        <p:nvSpPr>
          <p:cNvPr id="8" name="Slide Number Placeholder 7"/>
          <p:cNvSpPr>
            <a:spLocks noGrp="1"/>
          </p:cNvSpPr>
          <p:nvPr>
            <p:ph type="sldNum" sz="quarter" idx="12"/>
          </p:nvPr>
        </p:nvSpPr>
        <p:spPr/>
        <p:txBody>
          <a:bodyPr/>
          <a:lstStyle/>
          <a:p>
            <a:fld id="{D8D455F8-88B1-4CA2-8F5E-F3DE7513A43B}" type="slidenum">
              <a:rPr lang="nl-BE" smtClean="0"/>
              <a:pPr/>
              <a:t>4</a:t>
            </a:fld>
            <a:endParaRPr lang="nl-BE"/>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1490" y="-24"/>
            <a:ext cx="8229600" cy="1143000"/>
          </a:xfrm>
        </p:spPr>
        <p:txBody>
          <a:bodyPr/>
          <a:lstStyle/>
          <a:p>
            <a:pPr algn="l"/>
            <a:r>
              <a:rPr lang="en-US" dirty="0" smtClean="0"/>
              <a:t>Environment </a:t>
            </a:r>
            <a:endParaRPr lang="nl-BE" dirty="0"/>
          </a:p>
        </p:txBody>
      </p:sp>
      <p:sp>
        <p:nvSpPr>
          <p:cNvPr id="3" name="TextBox 2"/>
          <p:cNvSpPr txBox="1"/>
          <p:nvPr/>
        </p:nvSpPr>
        <p:spPr>
          <a:xfrm>
            <a:off x="357158" y="1000108"/>
            <a:ext cx="7786742" cy="5632311"/>
          </a:xfrm>
          <a:prstGeom prst="rect">
            <a:avLst/>
          </a:prstGeom>
          <a:noFill/>
        </p:spPr>
        <p:txBody>
          <a:bodyPr wrap="square" rtlCol="0">
            <a:spAutoFit/>
          </a:bodyPr>
          <a:lstStyle/>
          <a:p>
            <a:r>
              <a:rPr lang="en-US" b="1" dirty="0" smtClean="0"/>
              <a:t>Research climate  @ university </a:t>
            </a:r>
          </a:p>
          <a:p>
            <a:pPr lvl="1">
              <a:buFontTx/>
              <a:buChar char="-"/>
            </a:pPr>
            <a:r>
              <a:rPr lang="en-US" dirty="0" smtClean="0"/>
              <a:t>Major funding sources: IAP, GOA, </a:t>
            </a:r>
            <a:r>
              <a:rPr lang="en-US" dirty="0" err="1" smtClean="0"/>
              <a:t>CoE</a:t>
            </a:r>
            <a:r>
              <a:rPr lang="en-US" dirty="0" smtClean="0"/>
              <a:t>, </a:t>
            </a:r>
            <a:r>
              <a:rPr lang="en-US" dirty="0" err="1" smtClean="0"/>
              <a:t>Methusalem</a:t>
            </a:r>
            <a:r>
              <a:rPr lang="en-US" dirty="0" smtClean="0"/>
              <a:t> (?) </a:t>
            </a:r>
            <a:endParaRPr lang="en-US" dirty="0" smtClean="0"/>
          </a:p>
          <a:p>
            <a:pPr lvl="1">
              <a:buFontTx/>
              <a:buChar char="-"/>
            </a:pPr>
            <a:r>
              <a:rPr lang="en-US" dirty="0" smtClean="0"/>
              <a:t>IOF</a:t>
            </a:r>
          </a:p>
          <a:p>
            <a:pPr lvl="1">
              <a:buFontTx/>
              <a:buChar char="-"/>
            </a:pPr>
            <a:r>
              <a:rPr lang="en-US" dirty="0" smtClean="0"/>
              <a:t>Networks: </a:t>
            </a:r>
            <a:r>
              <a:rPr lang="en-US" dirty="0" err="1" smtClean="0"/>
              <a:t>BioSCENTer</a:t>
            </a:r>
            <a:r>
              <a:rPr lang="en-US" dirty="0" smtClean="0"/>
              <a:t> </a:t>
            </a:r>
          </a:p>
          <a:p>
            <a:r>
              <a:rPr lang="en-US" b="1" dirty="0" smtClean="0"/>
              <a:t>LRD</a:t>
            </a:r>
          </a:p>
          <a:p>
            <a:pPr lvl="1">
              <a:buFontTx/>
              <a:buChar char="-"/>
            </a:pPr>
            <a:r>
              <a:rPr lang="en-US" dirty="0" smtClean="0"/>
              <a:t>TTO</a:t>
            </a:r>
          </a:p>
          <a:p>
            <a:pPr lvl="1">
              <a:buFontTx/>
              <a:buChar char="-"/>
            </a:pPr>
            <a:r>
              <a:rPr lang="en-US" dirty="0" smtClean="0"/>
              <a:t>Spinoff tradition (I was part of the learning process) </a:t>
            </a:r>
          </a:p>
          <a:p>
            <a:pPr lvl="1">
              <a:buFontTx/>
              <a:buChar char="-"/>
            </a:pPr>
            <a:r>
              <a:rPr lang="en-US" dirty="0" err="1" smtClean="0"/>
              <a:t>Gemma</a:t>
            </a:r>
            <a:r>
              <a:rPr lang="en-US" dirty="0" smtClean="0"/>
              <a:t> </a:t>
            </a:r>
            <a:r>
              <a:rPr lang="en-US" dirty="0" err="1" smtClean="0"/>
              <a:t>Frisius</a:t>
            </a:r>
            <a:r>
              <a:rPr lang="en-US" dirty="0" smtClean="0"/>
              <a:t> </a:t>
            </a:r>
          </a:p>
          <a:p>
            <a:pPr lvl="1">
              <a:buFontTx/>
              <a:buChar char="-"/>
            </a:pPr>
            <a:r>
              <a:rPr lang="en-US" dirty="0" smtClean="0"/>
              <a:t>Entrepreneurial: University wide master course: ‘</a:t>
            </a:r>
            <a:r>
              <a:rPr lang="en-US" dirty="0" err="1" smtClean="0"/>
              <a:t>Initiatie</a:t>
            </a:r>
            <a:r>
              <a:rPr lang="en-US" dirty="0" smtClean="0"/>
              <a:t> tot </a:t>
            </a:r>
            <a:r>
              <a:rPr lang="en-US" dirty="0" err="1" smtClean="0"/>
              <a:t>ondernemen</a:t>
            </a:r>
            <a:r>
              <a:rPr lang="en-US" dirty="0" smtClean="0"/>
              <a:t>’ </a:t>
            </a:r>
          </a:p>
          <a:p>
            <a:r>
              <a:rPr lang="en-US" b="1" dirty="0" smtClean="0"/>
              <a:t>Leuven High-Tech Valley </a:t>
            </a:r>
          </a:p>
          <a:p>
            <a:pPr marL="457200" lvl="2">
              <a:buFontTx/>
              <a:buChar char="-"/>
            </a:pPr>
            <a:r>
              <a:rPr lang="en-US" dirty="0" smtClean="0"/>
              <a:t>Local networks: L.inc, DSP Valley, </a:t>
            </a:r>
            <a:r>
              <a:rPr lang="en-US" dirty="0" smtClean="0"/>
              <a:t>L-SEC, … </a:t>
            </a:r>
          </a:p>
          <a:p>
            <a:pPr marL="457200" lvl="2">
              <a:buFontTx/>
              <a:buChar char="-"/>
            </a:pPr>
            <a:r>
              <a:rPr lang="en-US" dirty="0" smtClean="0"/>
              <a:t>Interregional: ELAT,… </a:t>
            </a:r>
            <a:endParaRPr lang="en-US" dirty="0" smtClean="0"/>
          </a:p>
          <a:p>
            <a:r>
              <a:rPr lang="en-US" b="1" dirty="0" smtClean="0"/>
              <a:t>Flanders </a:t>
            </a:r>
          </a:p>
          <a:p>
            <a:pPr lvl="1">
              <a:buFontTx/>
              <a:buChar char="-"/>
            </a:pPr>
            <a:r>
              <a:rPr lang="en-US" dirty="0" smtClean="0"/>
              <a:t> Science policy: Budget growing since 1995 </a:t>
            </a:r>
          </a:p>
          <a:p>
            <a:pPr lvl="1">
              <a:buFontTx/>
              <a:buChar char="-"/>
            </a:pPr>
            <a:r>
              <a:rPr lang="en-US" dirty="0" smtClean="0"/>
              <a:t> Strategic Research Institutes: IMEC (</a:t>
            </a:r>
            <a:r>
              <a:rPr lang="en-US" dirty="0" err="1" smtClean="0"/>
              <a:t>nano</a:t>
            </a:r>
            <a:r>
              <a:rPr lang="en-US" dirty="0" smtClean="0"/>
              <a:t>), VIB (biotech), IBBT (broadband)</a:t>
            </a:r>
          </a:p>
          <a:p>
            <a:pPr lvl="1">
              <a:buFontTx/>
              <a:buChar char="-"/>
            </a:pPr>
            <a:r>
              <a:rPr lang="en-US" dirty="0" smtClean="0"/>
              <a:t> Competence poles: FMTC (</a:t>
            </a:r>
            <a:r>
              <a:rPr lang="en-US" dirty="0" err="1" smtClean="0"/>
              <a:t>Mechatronics</a:t>
            </a:r>
            <a:r>
              <a:rPr lang="en-US" dirty="0" smtClean="0"/>
              <a:t>), Flanders Drive, </a:t>
            </a:r>
            <a:r>
              <a:rPr lang="en-US" dirty="0" smtClean="0"/>
              <a:t>Flanders-Bio,…</a:t>
            </a:r>
            <a:endParaRPr lang="en-US" dirty="0" smtClean="0"/>
          </a:p>
          <a:p>
            <a:pPr lvl="1">
              <a:buFontTx/>
              <a:buChar char="-"/>
            </a:pPr>
            <a:r>
              <a:rPr lang="en-US" dirty="0" smtClean="0"/>
              <a:t> role of IWT: spinoff kick-off projects (up to 65 % funding) </a:t>
            </a:r>
          </a:p>
          <a:p>
            <a:pPr lvl="1">
              <a:buFontTx/>
              <a:buChar char="-"/>
            </a:pPr>
            <a:r>
              <a:rPr lang="en-US" dirty="0" smtClean="0"/>
              <a:t> government seed-money/VC </a:t>
            </a:r>
            <a:r>
              <a:rPr lang="en-US" dirty="0" smtClean="0"/>
              <a:t>incentives</a:t>
            </a:r>
            <a:endParaRPr lang="en-US" dirty="0" smtClean="0"/>
          </a:p>
          <a:p>
            <a:r>
              <a:rPr lang="en-US" b="1" dirty="0" smtClean="0"/>
              <a:t>Belgium </a:t>
            </a:r>
          </a:p>
          <a:p>
            <a:r>
              <a:rPr lang="en-US" dirty="0" smtClean="0"/>
              <a:t>- ‘</a:t>
            </a:r>
            <a:r>
              <a:rPr lang="en-US" dirty="0" err="1" smtClean="0"/>
              <a:t>defiscalisation</a:t>
            </a:r>
            <a:r>
              <a:rPr lang="en-US" dirty="0" smtClean="0"/>
              <a:t>’-measures for R&amp;D in companies </a:t>
            </a:r>
          </a:p>
        </p:txBody>
      </p:sp>
      <p:sp>
        <p:nvSpPr>
          <p:cNvPr id="4" name="Slide Number Placeholder 3"/>
          <p:cNvSpPr>
            <a:spLocks noGrp="1"/>
          </p:cNvSpPr>
          <p:nvPr>
            <p:ph type="sldNum" sz="quarter" idx="12"/>
          </p:nvPr>
        </p:nvSpPr>
        <p:spPr/>
        <p:txBody>
          <a:bodyPr/>
          <a:lstStyle/>
          <a:p>
            <a:fld id="{D8D455F8-88B1-4CA2-8F5E-F3DE7513A43B}" type="slidenum">
              <a:rPr lang="nl-BE" smtClean="0"/>
              <a:pPr/>
              <a:t>40</a:t>
            </a:fld>
            <a:endParaRPr lang="nl-BE"/>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8D455F8-88B1-4CA2-8F5E-F3DE7513A43B}" type="slidenum">
              <a:rPr lang="nl-BE" smtClean="0"/>
              <a:pPr/>
              <a:t>41</a:t>
            </a:fld>
            <a:endParaRPr lang="nl-BE"/>
          </a:p>
        </p:txBody>
      </p:sp>
      <p:pic>
        <p:nvPicPr>
          <p:cNvPr id="43010" name="Picture 2" descr="number spin-offs"/>
          <p:cNvPicPr>
            <a:picLocks noChangeAspect="1" noChangeArrowheads="1"/>
          </p:cNvPicPr>
          <p:nvPr/>
        </p:nvPicPr>
        <p:blipFill>
          <a:blip r:embed="rId2"/>
          <a:srcRect/>
          <a:stretch>
            <a:fillRect/>
          </a:stretch>
        </p:blipFill>
        <p:spPr bwMode="auto">
          <a:xfrm>
            <a:off x="142844" y="1558057"/>
            <a:ext cx="4000528" cy="2420985"/>
          </a:xfrm>
          <a:prstGeom prst="rect">
            <a:avLst/>
          </a:prstGeom>
          <a:noFill/>
        </p:spPr>
      </p:pic>
      <p:sp>
        <p:nvSpPr>
          <p:cNvPr id="4" name="Rectangle 3"/>
          <p:cNvSpPr/>
          <p:nvPr/>
        </p:nvSpPr>
        <p:spPr>
          <a:xfrm>
            <a:off x="4286248" y="1986685"/>
            <a:ext cx="5143536" cy="2031325"/>
          </a:xfrm>
          <a:prstGeom prst="rect">
            <a:avLst/>
          </a:prstGeom>
        </p:spPr>
        <p:txBody>
          <a:bodyPr wrap="square">
            <a:spAutoFit/>
          </a:bodyPr>
          <a:lstStyle/>
          <a:p>
            <a:r>
              <a:rPr lang="en-US" dirty="0" smtClean="0"/>
              <a:t>development of business plan </a:t>
            </a:r>
          </a:p>
          <a:p>
            <a:r>
              <a:rPr lang="en-US" dirty="0" smtClean="0"/>
              <a:t>protection and exploitation of intellectual property </a:t>
            </a:r>
          </a:p>
          <a:p>
            <a:r>
              <a:rPr lang="en-US" dirty="0" smtClean="0"/>
              <a:t>finding investors </a:t>
            </a:r>
          </a:p>
          <a:p>
            <a:r>
              <a:rPr lang="en-US" dirty="0" smtClean="0"/>
              <a:t>negotiation &amp; legal support </a:t>
            </a:r>
          </a:p>
          <a:p>
            <a:r>
              <a:rPr lang="en-US" dirty="0" smtClean="0"/>
              <a:t>finding infrastructure </a:t>
            </a:r>
          </a:p>
          <a:p>
            <a:r>
              <a:rPr lang="en-US" dirty="0" smtClean="0"/>
              <a:t>management of growth of the spin-off company </a:t>
            </a:r>
          </a:p>
          <a:p>
            <a:r>
              <a:rPr lang="en-US" dirty="0" smtClean="0"/>
              <a:t>stimulating networking &amp; clustering </a:t>
            </a:r>
            <a:endParaRPr lang="en-US" dirty="0"/>
          </a:p>
        </p:txBody>
      </p:sp>
      <p:pic>
        <p:nvPicPr>
          <p:cNvPr id="43011" name="Picture 3" descr="K.U.Leuven Research and Development"/>
          <p:cNvPicPr>
            <a:picLocks noChangeAspect="1" noChangeArrowheads="1"/>
          </p:cNvPicPr>
          <p:nvPr/>
        </p:nvPicPr>
        <p:blipFill>
          <a:blip r:embed="rId3"/>
          <a:srcRect/>
          <a:stretch>
            <a:fillRect/>
          </a:stretch>
        </p:blipFill>
        <p:spPr bwMode="auto">
          <a:xfrm>
            <a:off x="642910" y="214290"/>
            <a:ext cx="1304925" cy="714375"/>
          </a:xfrm>
          <a:prstGeom prst="rect">
            <a:avLst/>
          </a:prstGeom>
          <a:noFill/>
        </p:spPr>
      </p:pic>
      <p:sp>
        <p:nvSpPr>
          <p:cNvPr id="7" name="Rectangle 6"/>
          <p:cNvSpPr/>
          <p:nvPr/>
        </p:nvSpPr>
        <p:spPr>
          <a:xfrm>
            <a:off x="357158" y="5006000"/>
            <a:ext cx="4572000" cy="646331"/>
          </a:xfrm>
          <a:prstGeom prst="rect">
            <a:avLst/>
          </a:prstGeom>
        </p:spPr>
        <p:txBody>
          <a:bodyPr>
            <a:spAutoFit/>
          </a:bodyPr>
          <a:lstStyle/>
          <a:p>
            <a:r>
              <a:rPr lang="en-US" b="1" dirty="0" smtClean="0"/>
              <a:t>IOF Industrial Research Fund </a:t>
            </a:r>
            <a:endParaRPr lang="nl-BE" b="1" dirty="0" smtClean="0"/>
          </a:p>
          <a:p>
            <a:r>
              <a:rPr lang="en-US" b="1" i="1" dirty="0" smtClean="0"/>
              <a:t>A bridge between university and industry </a:t>
            </a:r>
            <a:endParaRPr lang="nl-BE" dirty="0"/>
          </a:p>
        </p:txBody>
      </p:sp>
      <p:sp>
        <p:nvSpPr>
          <p:cNvPr id="8" name="TextBox 7"/>
          <p:cNvSpPr txBox="1"/>
          <p:nvPr/>
        </p:nvSpPr>
        <p:spPr>
          <a:xfrm>
            <a:off x="4429124" y="4929198"/>
            <a:ext cx="4018857" cy="1754326"/>
          </a:xfrm>
          <a:prstGeom prst="rect">
            <a:avLst/>
          </a:prstGeom>
          <a:noFill/>
        </p:spPr>
        <p:txBody>
          <a:bodyPr wrap="none" rtlCol="0">
            <a:spAutoFit/>
          </a:bodyPr>
          <a:lstStyle/>
          <a:p>
            <a:r>
              <a:rPr lang="en-US" dirty="0" smtClean="0"/>
              <a:t>Project types:</a:t>
            </a:r>
          </a:p>
          <a:p>
            <a:r>
              <a:rPr lang="en-US" dirty="0" smtClean="0"/>
              <a:t>	- leverage platforms</a:t>
            </a:r>
          </a:p>
          <a:p>
            <a:r>
              <a:rPr lang="en-US" dirty="0" smtClean="0"/>
              <a:t>	- knowledge building platforms</a:t>
            </a:r>
          </a:p>
          <a:p>
            <a:r>
              <a:rPr lang="en-US" dirty="0" smtClean="0"/>
              <a:t>People:</a:t>
            </a:r>
          </a:p>
          <a:p>
            <a:r>
              <a:rPr lang="en-US" dirty="0" smtClean="0"/>
              <a:t>	- industrial research fellows </a:t>
            </a:r>
          </a:p>
          <a:p>
            <a:r>
              <a:rPr lang="en-US" dirty="0" smtClean="0"/>
              <a:t>	- evaluated every 5 years </a:t>
            </a:r>
            <a:endParaRPr lang="nl-BE"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8D455F8-88B1-4CA2-8F5E-F3DE7513A43B}" type="slidenum">
              <a:rPr lang="nl-BE" smtClean="0"/>
              <a:pPr/>
              <a:t>42</a:t>
            </a:fld>
            <a:endParaRPr lang="nl-BE"/>
          </a:p>
        </p:txBody>
      </p:sp>
      <p:pic>
        <p:nvPicPr>
          <p:cNvPr id="3" name="Picture 12" descr="http://www.novum-agri.com/kaart%20Europa.jpg"/>
          <p:cNvPicPr>
            <a:picLocks noChangeAspect="1" noChangeArrowheads="1"/>
          </p:cNvPicPr>
          <p:nvPr/>
        </p:nvPicPr>
        <p:blipFill>
          <a:blip r:embed="rId2"/>
          <a:srcRect/>
          <a:stretch>
            <a:fillRect/>
          </a:stretch>
        </p:blipFill>
        <p:spPr bwMode="auto">
          <a:xfrm>
            <a:off x="3733800" y="1905000"/>
            <a:ext cx="1828800" cy="1296988"/>
          </a:xfrm>
          <a:prstGeom prst="rect">
            <a:avLst/>
          </a:prstGeom>
          <a:noFill/>
        </p:spPr>
      </p:pic>
      <p:sp>
        <p:nvSpPr>
          <p:cNvPr id="4" name="Text Box 15"/>
          <p:cNvSpPr txBox="1">
            <a:spLocks noChangeArrowheads="1"/>
          </p:cNvSpPr>
          <p:nvPr/>
        </p:nvSpPr>
        <p:spPr bwMode="auto">
          <a:xfrm>
            <a:off x="3581400" y="3214688"/>
            <a:ext cx="2078839" cy="369332"/>
          </a:xfrm>
          <a:prstGeom prst="rect">
            <a:avLst/>
          </a:prstGeom>
          <a:noFill/>
          <a:ln w="9525">
            <a:noFill/>
            <a:miter lim="800000"/>
            <a:headEnd/>
            <a:tailEnd/>
          </a:ln>
          <a:effectLst/>
        </p:spPr>
        <p:txBody>
          <a:bodyPr wrap="none">
            <a:spAutoFit/>
          </a:bodyPr>
          <a:lstStyle/>
          <a:p>
            <a:r>
              <a:rPr lang="en-US" b="1" dirty="0" smtClean="0"/>
              <a:t>Geography/logistics</a:t>
            </a:r>
            <a:endParaRPr lang="en-GB" sz="1800" b="1" dirty="0"/>
          </a:p>
        </p:txBody>
      </p:sp>
      <p:pic>
        <p:nvPicPr>
          <p:cNvPr id="5" name="Picture 21" descr="http://www.opbrussel.be/media/dbimages/dgo_logo_steunVLG.gif"/>
          <p:cNvPicPr>
            <a:picLocks noChangeAspect="1" noChangeArrowheads="1"/>
          </p:cNvPicPr>
          <p:nvPr/>
        </p:nvPicPr>
        <p:blipFill>
          <a:blip r:embed="rId3"/>
          <a:srcRect/>
          <a:stretch>
            <a:fillRect/>
          </a:stretch>
        </p:blipFill>
        <p:spPr bwMode="auto">
          <a:xfrm>
            <a:off x="6477000" y="1905000"/>
            <a:ext cx="1981200" cy="735013"/>
          </a:xfrm>
          <a:prstGeom prst="rect">
            <a:avLst/>
          </a:prstGeom>
          <a:noFill/>
        </p:spPr>
      </p:pic>
      <p:pic>
        <p:nvPicPr>
          <p:cNvPr id="6" name="Picture 23" descr="http://www.shipmate.nl/f/p/land/belgie.gif"/>
          <p:cNvPicPr>
            <a:picLocks noChangeAspect="1" noChangeArrowheads="1"/>
          </p:cNvPicPr>
          <p:nvPr/>
        </p:nvPicPr>
        <p:blipFill>
          <a:blip r:embed="rId4"/>
          <a:srcRect/>
          <a:stretch>
            <a:fillRect/>
          </a:stretch>
        </p:blipFill>
        <p:spPr bwMode="auto">
          <a:xfrm>
            <a:off x="6477000" y="2971800"/>
            <a:ext cx="1981200" cy="685800"/>
          </a:xfrm>
          <a:prstGeom prst="rect">
            <a:avLst/>
          </a:prstGeom>
          <a:noFill/>
        </p:spPr>
      </p:pic>
      <p:pic>
        <p:nvPicPr>
          <p:cNvPr id="7" name="Picture 25" descr="http://europa.eu.int/abc/symbols/emblem/images/europ_flag/blanc.jpg"/>
          <p:cNvPicPr>
            <a:picLocks noChangeAspect="1" noChangeArrowheads="1"/>
          </p:cNvPicPr>
          <p:nvPr/>
        </p:nvPicPr>
        <p:blipFill>
          <a:blip r:embed="rId5"/>
          <a:srcRect/>
          <a:stretch>
            <a:fillRect/>
          </a:stretch>
        </p:blipFill>
        <p:spPr bwMode="auto">
          <a:xfrm>
            <a:off x="6477000" y="3921125"/>
            <a:ext cx="1981200" cy="955675"/>
          </a:xfrm>
          <a:prstGeom prst="rect">
            <a:avLst/>
          </a:prstGeom>
          <a:noFill/>
        </p:spPr>
      </p:pic>
      <p:pic>
        <p:nvPicPr>
          <p:cNvPr id="8" name="Picture 33" descr="http://www.bizonvzw.be/pics/av.jpg"/>
          <p:cNvPicPr>
            <a:picLocks noChangeAspect="1" noChangeArrowheads="1"/>
          </p:cNvPicPr>
          <p:nvPr/>
        </p:nvPicPr>
        <p:blipFill>
          <a:blip r:embed="rId6"/>
          <a:srcRect/>
          <a:stretch>
            <a:fillRect/>
          </a:stretch>
        </p:blipFill>
        <p:spPr bwMode="auto">
          <a:xfrm>
            <a:off x="1066800" y="1905000"/>
            <a:ext cx="2362200" cy="1295400"/>
          </a:xfrm>
          <a:prstGeom prst="rect">
            <a:avLst/>
          </a:prstGeom>
          <a:noFill/>
        </p:spPr>
      </p:pic>
      <p:sp>
        <p:nvSpPr>
          <p:cNvPr id="9" name="Text Box 34"/>
          <p:cNvSpPr txBox="1">
            <a:spLocks noChangeArrowheads="1"/>
          </p:cNvSpPr>
          <p:nvPr/>
        </p:nvSpPr>
        <p:spPr bwMode="auto">
          <a:xfrm>
            <a:off x="990600" y="3214688"/>
            <a:ext cx="1960730" cy="369332"/>
          </a:xfrm>
          <a:prstGeom prst="rect">
            <a:avLst/>
          </a:prstGeom>
          <a:noFill/>
          <a:ln w="9525">
            <a:noFill/>
            <a:miter lim="800000"/>
            <a:headEnd/>
            <a:tailEnd/>
          </a:ln>
          <a:effectLst/>
        </p:spPr>
        <p:txBody>
          <a:bodyPr wrap="none">
            <a:spAutoFit/>
          </a:bodyPr>
          <a:lstStyle/>
          <a:p>
            <a:r>
              <a:rPr lang="en-US" b="1" dirty="0" smtClean="0"/>
              <a:t>People and talents</a:t>
            </a:r>
            <a:endParaRPr lang="en-GB" sz="1800" b="1" dirty="0"/>
          </a:p>
        </p:txBody>
      </p:sp>
      <p:pic>
        <p:nvPicPr>
          <p:cNvPr id="10" name="Picture 36" descr="http://www.internationaalondernemen.nl/images/themas/Innovatie/Innovatie.jpg"/>
          <p:cNvPicPr>
            <a:picLocks noChangeAspect="1" noChangeArrowheads="1"/>
          </p:cNvPicPr>
          <p:nvPr/>
        </p:nvPicPr>
        <p:blipFill>
          <a:blip r:embed="rId7"/>
          <a:srcRect/>
          <a:stretch>
            <a:fillRect/>
          </a:stretch>
        </p:blipFill>
        <p:spPr bwMode="auto">
          <a:xfrm>
            <a:off x="1143000" y="3657600"/>
            <a:ext cx="4495800" cy="1889125"/>
          </a:xfrm>
          <a:prstGeom prst="rect">
            <a:avLst/>
          </a:prstGeom>
          <a:noFill/>
        </p:spPr>
      </p:pic>
      <p:sp>
        <p:nvSpPr>
          <p:cNvPr id="11" name="Text Box 37"/>
          <p:cNvSpPr txBox="1">
            <a:spLocks noChangeArrowheads="1"/>
          </p:cNvSpPr>
          <p:nvPr/>
        </p:nvSpPr>
        <p:spPr bwMode="auto">
          <a:xfrm>
            <a:off x="2266950" y="5653088"/>
            <a:ext cx="2367186" cy="369332"/>
          </a:xfrm>
          <a:prstGeom prst="rect">
            <a:avLst/>
          </a:prstGeom>
          <a:noFill/>
          <a:ln w="9525">
            <a:noFill/>
            <a:miter lim="800000"/>
            <a:headEnd/>
            <a:tailEnd/>
          </a:ln>
          <a:effectLst/>
        </p:spPr>
        <p:txBody>
          <a:bodyPr wrap="none">
            <a:spAutoFit/>
          </a:bodyPr>
          <a:lstStyle/>
          <a:p>
            <a:r>
              <a:rPr lang="en-US" sz="1800" b="1" dirty="0" smtClean="0"/>
              <a:t>Innovation as a culture</a:t>
            </a:r>
            <a:endParaRPr lang="en-GB" sz="1800" b="1" dirty="0"/>
          </a:p>
        </p:txBody>
      </p:sp>
      <p:sp>
        <p:nvSpPr>
          <p:cNvPr id="12" name="Text Box 38"/>
          <p:cNvSpPr txBox="1">
            <a:spLocks noChangeArrowheads="1"/>
          </p:cNvSpPr>
          <p:nvPr/>
        </p:nvSpPr>
        <p:spPr bwMode="auto">
          <a:xfrm>
            <a:off x="6553200" y="5105400"/>
            <a:ext cx="1437445" cy="369332"/>
          </a:xfrm>
          <a:prstGeom prst="rect">
            <a:avLst/>
          </a:prstGeom>
          <a:noFill/>
          <a:ln w="9525">
            <a:noFill/>
            <a:miter lim="800000"/>
            <a:headEnd/>
            <a:tailEnd/>
          </a:ln>
          <a:effectLst/>
        </p:spPr>
        <p:txBody>
          <a:bodyPr wrap="none">
            <a:spAutoFit/>
          </a:bodyPr>
          <a:lstStyle/>
          <a:p>
            <a:r>
              <a:rPr lang="en-US" b="1" dirty="0" smtClean="0"/>
              <a:t>governments</a:t>
            </a:r>
            <a:endParaRPr lang="en-GB" sz="1800" b="1" dirty="0"/>
          </a:p>
        </p:txBody>
      </p:sp>
      <p:sp>
        <p:nvSpPr>
          <p:cNvPr id="13" name="Title 1"/>
          <p:cNvSpPr txBox="1">
            <a:spLocks/>
          </p:cNvSpPr>
          <p:nvPr/>
        </p:nvSpPr>
        <p:spPr>
          <a:xfrm>
            <a:off x="285720" y="214290"/>
            <a:ext cx="8229600" cy="1143000"/>
          </a:xfrm>
          <a:prstGeom prst="rect">
            <a:avLst/>
          </a:prstGeom>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4400" dirty="0" smtClean="0">
                <a:latin typeface="+mj-lt"/>
                <a:ea typeface="+mj-ea"/>
                <a:cs typeface="+mj-cs"/>
              </a:rPr>
              <a:t>Flanders in action  (VIA) </a:t>
            </a:r>
            <a:endParaRPr kumimoji="0" lang="nl-BE" sz="44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8D455F8-88B1-4CA2-8F5E-F3DE7513A43B}" type="slidenum">
              <a:rPr lang="nl-BE" smtClean="0"/>
              <a:pPr/>
              <a:t>43</a:t>
            </a:fld>
            <a:endParaRPr lang="nl-BE"/>
          </a:p>
        </p:txBody>
      </p:sp>
      <p:pic>
        <p:nvPicPr>
          <p:cNvPr id="3" name="Picture 4" descr="clusterNutsJpeg"/>
          <p:cNvPicPr>
            <a:picLocks noChangeAspect="1" noChangeArrowheads="1"/>
          </p:cNvPicPr>
          <p:nvPr/>
        </p:nvPicPr>
        <p:blipFill>
          <a:blip r:embed="rId2"/>
          <a:srcRect/>
          <a:stretch>
            <a:fillRect/>
          </a:stretch>
        </p:blipFill>
        <p:spPr bwMode="auto">
          <a:xfrm>
            <a:off x="539750" y="333375"/>
            <a:ext cx="8135938" cy="6000750"/>
          </a:xfrm>
          <a:prstGeom prst="rect">
            <a:avLst/>
          </a:prstGeom>
          <a:noFill/>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8D455F8-88B1-4CA2-8F5E-F3DE7513A43B}" type="slidenum">
              <a:rPr lang="nl-BE" smtClean="0"/>
              <a:pPr/>
              <a:t>44</a:t>
            </a:fld>
            <a:endParaRPr lang="nl-BE"/>
          </a:p>
        </p:txBody>
      </p:sp>
      <p:graphicFrame>
        <p:nvGraphicFramePr>
          <p:cNvPr id="3" name="Group 3"/>
          <p:cNvGraphicFramePr>
            <a:graphicFrameLocks/>
          </p:cNvGraphicFramePr>
          <p:nvPr/>
        </p:nvGraphicFramePr>
        <p:xfrm>
          <a:off x="142844" y="928670"/>
          <a:ext cx="8785225" cy="5254626"/>
        </p:xfrm>
        <a:graphic>
          <a:graphicData uri="http://schemas.openxmlformats.org/drawingml/2006/table">
            <a:tbl>
              <a:tblPr/>
              <a:tblGrid>
                <a:gridCol w="4033838"/>
                <a:gridCol w="1223962"/>
                <a:gridCol w="1223963"/>
                <a:gridCol w="1152525"/>
                <a:gridCol w="1150937"/>
              </a:tblGrid>
              <a:tr h="647700">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nl-NL" sz="1000" b="0" i="0" u="none" strike="noStrike" cap="none" normalizeH="0" baseline="0" smtClean="0">
                          <a:ln>
                            <a:noFill/>
                          </a:ln>
                          <a:solidFill>
                            <a:srgbClr val="5F5F5F"/>
                          </a:solidFill>
                          <a:effectLst/>
                          <a:latin typeface="Arial" pitchFamily="34" charset="0"/>
                          <a:cs typeface="Arial" pitchFamily="34" charset="0"/>
                        </a:rPr>
                        <a:t> (groen=1°kwartiel groep 125 regio’s)</a:t>
                      </a:r>
                      <a:endParaRPr kumimoji="0" lang="nl-NL" sz="1000" b="0" i="0" u="none" strike="noStrike" cap="none" normalizeH="0" baseline="0" smtClean="0">
                        <a:ln>
                          <a:noFill/>
                        </a:ln>
                        <a:solidFill>
                          <a:srgbClr val="5F5F5F"/>
                        </a:solidFill>
                        <a:effectLst/>
                        <a:latin typeface="Arial" pitchFamily="34" charset="0"/>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nl-NL" sz="1000" b="0" i="0" u="none" strike="noStrike" cap="none" normalizeH="0" baseline="0" smtClean="0">
                          <a:ln>
                            <a:noFill/>
                          </a:ln>
                          <a:solidFill>
                            <a:srgbClr val="5F5F5F"/>
                          </a:solidFill>
                          <a:effectLst/>
                          <a:latin typeface="Arial" pitchFamily="34" charset="0"/>
                          <a:cs typeface="Arial" pitchFamily="34" charset="0"/>
                        </a:rPr>
                        <a:t>EU-25</a:t>
                      </a:r>
                    </a:p>
                    <a:p>
                      <a:pPr marL="342900" marR="0" lvl="0" indent="-342900" algn="ctr" defTabSz="914400" rtl="0" eaLnBrk="1" fontAlgn="b" latinLnBrk="0" hangingPunct="1">
                        <a:lnSpc>
                          <a:spcPct val="100000"/>
                        </a:lnSpc>
                        <a:spcBef>
                          <a:spcPct val="0"/>
                        </a:spcBef>
                        <a:spcAft>
                          <a:spcPct val="0"/>
                        </a:spcAft>
                        <a:buClrTx/>
                        <a:buSzTx/>
                        <a:buFontTx/>
                        <a:buNone/>
                        <a:tabLst/>
                      </a:pPr>
                      <a:r>
                        <a:rPr kumimoji="0" lang="nl-NL" sz="1000" b="0" i="0" u="none" strike="noStrike" cap="none" normalizeH="0" baseline="0" smtClean="0">
                          <a:ln>
                            <a:noFill/>
                          </a:ln>
                          <a:solidFill>
                            <a:srgbClr val="5F5F5F"/>
                          </a:solidFill>
                          <a:effectLst/>
                          <a:latin typeface="Arial" pitchFamily="34" charset="0"/>
                          <a:cs typeface="Arial" pitchFamily="34" charset="0"/>
                        </a:rPr>
                        <a:t>Gemidd. </a:t>
                      </a:r>
                      <a:endParaRPr kumimoji="0" lang="nl-NL" sz="1000" b="0" i="0" u="none" strike="noStrike" cap="none" normalizeH="0" baseline="0" smtClean="0">
                        <a:ln>
                          <a:noFill/>
                        </a:ln>
                        <a:solidFill>
                          <a:srgbClr val="5F5F5F"/>
                        </a:solidFill>
                        <a:effectLst/>
                        <a:latin typeface="Arial" pitchFamily="34" charset="0"/>
                      </a:endParaRPr>
                    </a:p>
                  </a:txBody>
                  <a:tcPr marL="90000" marR="90000" marT="46800" marB="46800"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nl-NL" sz="1000" b="0" i="0" u="none" strike="noStrike" cap="none" normalizeH="0" baseline="0" smtClean="0">
                          <a:ln>
                            <a:noFill/>
                          </a:ln>
                          <a:solidFill>
                            <a:srgbClr val="5F5F5F"/>
                          </a:solidFill>
                          <a:effectLst/>
                          <a:latin typeface="Arial" pitchFamily="34" charset="0"/>
                          <a:cs typeface="Arial" pitchFamily="34" charset="0"/>
                        </a:rPr>
                        <a:t>Vlaanderen</a:t>
                      </a:r>
                      <a:endParaRPr kumimoji="0" lang="nl-NL" sz="1000" b="0" i="0" u="none" strike="noStrike" cap="none" normalizeH="0" baseline="0" smtClean="0">
                        <a:ln>
                          <a:noFill/>
                        </a:ln>
                        <a:solidFill>
                          <a:srgbClr val="5F5F5F"/>
                        </a:solidFill>
                        <a:effectLst/>
                        <a:latin typeface="Arial" pitchFamily="34" charset="0"/>
                      </a:endParaRPr>
                    </a:p>
                  </a:txBody>
                  <a:tcPr marL="90000" marR="90000" marT="46800" marB="46800"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nl-NL" sz="1000" b="0" i="0" u="none" strike="noStrike" cap="none" normalizeH="0" baseline="0" smtClean="0">
                          <a:ln>
                            <a:noFill/>
                          </a:ln>
                          <a:solidFill>
                            <a:srgbClr val="5F5F5F"/>
                          </a:solidFill>
                          <a:effectLst/>
                          <a:latin typeface="Arial" pitchFamily="34" charset="0"/>
                          <a:cs typeface="Arial" pitchFamily="34" charset="0"/>
                        </a:rPr>
                        <a:t>Baden-Würt</a:t>
                      </a:r>
                      <a:endParaRPr kumimoji="0" lang="nl-NL" sz="1000" b="0" i="0" u="none" strike="noStrike" cap="none" normalizeH="0" baseline="0" smtClean="0">
                        <a:ln>
                          <a:noFill/>
                        </a:ln>
                        <a:solidFill>
                          <a:srgbClr val="5F5F5F"/>
                        </a:solidFill>
                        <a:effectLst/>
                        <a:latin typeface="Arial" pitchFamily="34" charset="0"/>
                      </a:endParaRPr>
                    </a:p>
                  </a:txBody>
                  <a:tcPr marL="90000" marR="90000" marT="46800" marB="46800"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nl-NL" sz="1000" b="0" i="0" u="none" strike="noStrike" cap="none" normalizeH="0" baseline="0" smtClean="0">
                          <a:ln>
                            <a:noFill/>
                          </a:ln>
                          <a:solidFill>
                            <a:srgbClr val="5F5F5F"/>
                          </a:solidFill>
                          <a:effectLst/>
                          <a:latin typeface="Arial" pitchFamily="34" charset="0"/>
                          <a:cs typeface="Arial" pitchFamily="34" charset="0"/>
                        </a:rPr>
                        <a:t>positie t.o.v. 125</a:t>
                      </a:r>
                      <a:endParaRPr kumimoji="0" lang="nl-NL" sz="1000" b="0" i="0" u="none" strike="noStrike" cap="none" normalizeH="0" baseline="0" smtClean="0">
                        <a:ln>
                          <a:noFill/>
                        </a:ln>
                        <a:solidFill>
                          <a:srgbClr val="5F5F5F"/>
                        </a:solidFill>
                        <a:effectLst/>
                        <a:latin typeface="Arial" pitchFamily="34" charset="0"/>
                      </a:endParaRPr>
                    </a:p>
                  </a:txBody>
                  <a:tcPr marL="90000" marR="90000" marT="46800" marB="46800"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4800">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nl-NL" sz="1000" b="0" i="0" u="none" strike="noStrike" cap="none" normalizeH="0" baseline="0" smtClean="0">
                          <a:ln>
                            <a:noFill/>
                          </a:ln>
                          <a:solidFill>
                            <a:srgbClr val="5F5F5F"/>
                          </a:solidFill>
                          <a:effectLst/>
                          <a:latin typeface="Arial" pitchFamily="34" charset="0"/>
                          <a:cs typeface="Arial" pitchFamily="34" charset="0"/>
                        </a:rPr>
                        <a:t>BBP/inw</a:t>
                      </a:r>
                      <a:endParaRPr kumimoji="0" lang="nl-NL" sz="1000" b="0" i="0" u="none" strike="noStrike" cap="none" normalizeH="0" baseline="0" smtClean="0">
                        <a:ln>
                          <a:noFill/>
                        </a:ln>
                        <a:solidFill>
                          <a:srgbClr val="5F5F5F"/>
                        </a:solidFill>
                        <a:effectLst/>
                        <a:latin typeface="Arial" pitchFamily="34" charset="0"/>
                      </a:endParaRPr>
                    </a:p>
                  </a:txBody>
                  <a:tcPr marL="90000" marR="90000" marT="46800" marB="46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FF00"/>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nl-NL" sz="1000" b="0" i="0" u="none" strike="noStrike" cap="none" normalizeH="0" baseline="0" smtClean="0">
                          <a:ln>
                            <a:noFill/>
                          </a:ln>
                          <a:solidFill>
                            <a:srgbClr val="5F5F5F"/>
                          </a:solidFill>
                          <a:effectLst/>
                          <a:latin typeface="Arial" pitchFamily="34" charset="0"/>
                          <a:cs typeface="Arial" pitchFamily="34" charset="0"/>
                        </a:rPr>
                        <a:t>21.738</a:t>
                      </a:r>
                      <a:endParaRPr kumimoji="0" lang="nl-NL" sz="1000" b="0" i="0" u="none" strike="noStrike" cap="none" normalizeH="0" baseline="0" smtClean="0">
                        <a:ln>
                          <a:noFill/>
                        </a:ln>
                        <a:solidFill>
                          <a:srgbClr val="5F5F5F"/>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nl-NL" sz="1000" b="0" i="0" u="none" strike="noStrike" cap="none" normalizeH="0" baseline="0" smtClean="0">
                          <a:ln>
                            <a:noFill/>
                          </a:ln>
                          <a:solidFill>
                            <a:srgbClr val="5F5F5F"/>
                          </a:solidFill>
                          <a:effectLst/>
                          <a:latin typeface="Arial" pitchFamily="34" charset="0"/>
                          <a:cs typeface="Arial" pitchFamily="34" charset="0"/>
                        </a:rPr>
                        <a:t>25.405</a:t>
                      </a:r>
                      <a:endParaRPr kumimoji="0" lang="nl-NL" sz="1000" b="0" i="0" u="none" strike="noStrike" cap="none" normalizeH="0" baseline="0" smtClean="0">
                        <a:ln>
                          <a:noFill/>
                        </a:ln>
                        <a:solidFill>
                          <a:srgbClr val="5F5F5F"/>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nl-NL" sz="1000" b="0" i="0" u="none" strike="noStrike" cap="none" normalizeH="0" baseline="0" smtClean="0">
                          <a:ln>
                            <a:noFill/>
                          </a:ln>
                          <a:solidFill>
                            <a:srgbClr val="5F5F5F"/>
                          </a:solidFill>
                          <a:effectLst/>
                          <a:latin typeface="Arial" pitchFamily="34" charset="0"/>
                          <a:cs typeface="Arial" pitchFamily="34" charset="0"/>
                        </a:rPr>
                        <a:t>26.691</a:t>
                      </a:r>
                      <a:endParaRPr kumimoji="0" lang="nl-NL" sz="1000" b="0" i="0" u="none" strike="noStrike" cap="none" normalizeH="0" baseline="0" smtClean="0">
                        <a:ln>
                          <a:noFill/>
                        </a:ln>
                        <a:solidFill>
                          <a:srgbClr val="5F5F5F"/>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nl-BE" sz="1000" b="0" i="0" u="none" strike="noStrike" cap="none" normalizeH="0" baseline="0" smtClean="0">
                          <a:ln>
                            <a:noFill/>
                          </a:ln>
                          <a:solidFill>
                            <a:srgbClr val="5F5F5F"/>
                          </a:solidFill>
                          <a:effectLst/>
                          <a:latin typeface="Arial" pitchFamily="34" charset="0"/>
                          <a:cs typeface="Arial" pitchFamily="34" charset="0"/>
                        </a:rPr>
                        <a:t>32</a:t>
                      </a:r>
                      <a:endParaRPr kumimoji="0" lang="nl-NL" sz="1000" b="0" i="0" u="none" strike="noStrike" cap="none" normalizeH="0" baseline="0" smtClean="0">
                        <a:ln>
                          <a:noFill/>
                        </a:ln>
                        <a:solidFill>
                          <a:srgbClr val="5F5F5F"/>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FF00"/>
                    </a:solidFill>
                  </a:tcPr>
                </a:tc>
              </a:tr>
              <a:tr h="323850">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nl-NL" sz="1000" b="0" i="0" u="none" strike="noStrike" cap="none" normalizeH="0" baseline="0" smtClean="0">
                          <a:ln>
                            <a:noFill/>
                          </a:ln>
                          <a:solidFill>
                            <a:srgbClr val="5F5F5F"/>
                          </a:solidFill>
                          <a:effectLst/>
                          <a:latin typeface="Arial" pitchFamily="34" charset="0"/>
                          <a:cs typeface="Arial" pitchFamily="34" charset="0"/>
                        </a:rPr>
                        <a:t>werkgelegenheidsgraad (in %)</a:t>
                      </a:r>
                      <a:endParaRPr kumimoji="0" lang="nl-NL" sz="1000" b="0" i="0" u="none" strike="noStrike" cap="none" normalizeH="0" baseline="0" smtClean="0">
                        <a:ln>
                          <a:noFill/>
                        </a:ln>
                        <a:solidFill>
                          <a:srgbClr val="5F5F5F"/>
                        </a:solidFill>
                        <a:effectLst/>
                        <a:latin typeface="Arial" pitchFamily="34" charset="0"/>
                      </a:endParaRPr>
                    </a:p>
                  </a:txBody>
                  <a:tcPr marL="90000" marR="90000" marT="46800" marB="46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nl-NL" sz="1000" b="0" i="0" u="none" strike="noStrike" cap="none" normalizeH="0" baseline="0" smtClean="0">
                          <a:ln>
                            <a:noFill/>
                          </a:ln>
                          <a:solidFill>
                            <a:srgbClr val="5F5F5F"/>
                          </a:solidFill>
                          <a:effectLst/>
                          <a:latin typeface="Arial" pitchFamily="34" charset="0"/>
                          <a:cs typeface="Arial" pitchFamily="34" charset="0"/>
                        </a:rPr>
                        <a:t>64,90</a:t>
                      </a:r>
                      <a:endParaRPr kumimoji="0" lang="nl-NL" sz="1000" b="0" i="0" u="none" strike="noStrike" cap="none" normalizeH="0" baseline="0" smtClean="0">
                        <a:ln>
                          <a:noFill/>
                        </a:ln>
                        <a:solidFill>
                          <a:srgbClr val="5F5F5F"/>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nl-NL" sz="1000" b="0" i="0" u="none" strike="noStrike" cap="none" normalizeH="0" baseline="0" smtClean="0">
                          <a:ln>
                            <a:noFill/>
                          </a:ln>
                          <a:solidFill>
                            <a:srgbClr val="5F5F5F"/>
                          </a:solidFill>
                          <a:effectLst/>
                          <a:latin typeface="Arial" pitchFamily="34" charset="0"/>
                          <a:cs typeface="Arial" pitchFamily="34" charset="0"/>
                        </a:rPr>
                        <a:t>60,1</a:t>
                      </a:r>
                      <a:endParaRPr kumimoji="0" lang="nl-NL" sz="1000" b="0" i="0" u="none" strike="noStrike" cap="none" normalizeH="0" baseline="0" smtClean="0">
                        <a:ln>
                          <a:noFill/>
                        </a:ln>
                        <a:solidFill>
                          <a:srgbClr val="5F5F5F"/>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nl-NL" sz="1000" b="0" i="0" u="none" strike="noStrike" cap="none" normalizeH="0" baseline="0" smtClean="0">
                          <a:ln>
                            <a:noFill/>
                          </a:ln>
                          <a:solidFill>
                            <a:srgbClr val="5F5F5F"/>
                          </a:solidFill>
                          <a:effectLst/>
                          <a:latin typeface="Arial" pitchFamily="34" charset="0"/>
                          <a:cs typeface="Arial" pitchFamily="34" charset="0"/>
                        </a:rPr>
                        <a:t>75,2</a:t>
                      </a:r>
                      <a:endParaRPr kumimoji="0" lang="nl-NL" sz="1000" b="0" i="0" u="none" strike="noStrike" cap="none" normalizeH="0" baseline="0" smtClean="0">
                        <a:ln>
                          <a:noFill/>
                        </a:ln>
                        <a:solidFill>
                          <a:srgbClr val="5F5F5F"/>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nl-NL" sz="1000" b="0" i="0" u="none" strike="noStrike" cap="none" normalizeH="0" baseline="0" smtClean="0">
                          <a:ln>
                            <a:noFill/>
                          </a:ln>
                          <a:solidFill>
                            <a:srgbClr val="5F5F5F"/>
                          </a:solidFill>
                          <a:effectLst/>
                          <a:latin typeface="Arial" pitchFamily="34" charset="0"/>
                          <a:cs typeface="Arial" pitchFamily="34" charset="0"/>
                        </a:rPr>
                        <a:t>85</a:t>
                      </a:r>
                      <a:endParaRPr kumimoji="0" lang="nl-NL" sz="1000" b="0" i="0" u="none" strike="noStrike" cap="none" normalizeH="0" baseline="0" smtClean="0">
                        <a:ln>
                          <a:noFill/>
                        </a:ln>
                        <a:solidFill>
                          <a:srgbClr val="5F5F5F"/>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25438">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nl-NL" sz="1000" b="0" i="0" u="none" strike="noStrike" cap="none" normalizeH="0" baseline="0" smtClean="0">
                          <a:ln>
                            <a:noFill/>
                          </a:ln>
                          <a:solidFill>
                            <a:srgbClr val="5F5F5F"/>
                          </a:solidFill>
                          <a:effectLst/>
                          <a:latin typeface="Arial" pitchFamily="34" charset="0"/>
                          <a:cs typeface="Arial" pitchFamily="34" charset="0"/>
                        </a:rPr>
                        <a:t>werkloosheidsgraad(in %)</a:t>
                      </a:r>
                      <a:endParaRPr kumimoji="0" lang="nl-NL" sz="1000" b="0" i="0" u="none" strike="noStrike" cap="none" normalizeH="0" baseline="0" smtClean="0">
                        <a:ln>
                          <a:noFill/>
                        </a:ln>
                        <a:solidFill>
                          <a:srgbClr val="5F5F5F"/>
                        </a:solidFill>
                        <a:effectLst/>
                        <a:latin typeface="Arial" pitchFamily="34" charset="0"/>
                      </a:endParaRPr>
                    </a:p>
                  </a:txBody>
                  <a:tcPr marL="90000" marR="90000" marT="46800" marB="46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FF00"/>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nl-NL" sz="1000" b="0" i="0" u="none" strike="noStrike" cap="none" normalizeH="0" baseline="0" smtClean="0">
                          <a:ln>
                            <a:noFill/>
                          </a:ln>
                          <a:solidFill>
                            <a:srgbClr val="5F5F5F"/>
                          </a:solidFill>
                          <a:effectLst/>
                          <a:latin typeface="Arial" pitchFamily="34" charset="0"/>
                          <a:cs typeface="Arial" pitchFamily="34" charset="0"/>
                        </a:rPr>
                        <a:t>9,00</a:t>
                      </a:r>
                      <a:endParaRPr kumimoji="0" lang="nl-NL" sz="1000" b="0" i="0" u="none" strike="noStrike" cap="none" normalizeH="0" baseline="0" smtClean="0">
                        <a:ln>
                          <a:noFill/>
                        </a:ln>
                        <a:solidFill>
                          <a:srgbClr val="5F5F5F"/>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nl-NL" sz="1000" b="0" i="0" u="none" strike="noStrike" cap="none" normalizeH="0" baseline="0" smtClean="0">
                          <a:ln>
                            <a:noFill/>
                          </a:ln>
                          <a:solidFill>
                            <a:srgbClr val="5F5F5F"/>
                          </a:solidFill>
                          <a:effectLst/>
                          <a:latin typeface="Arial" pitchFamily="34" charset="0"/>
                          <a:cs typeface="Arial" pitchFamily="34" charset="0"/>
                        </a:rPr>
                        <a:t>5,4</a:t>
                      </a:r>
                      <a:endParaRPr kumimoji="0" lang="nl-NL" sz="1000" b="0" i="0" u="none" strike="noStrike" cap="none" normalizeH="0" baseline="0" smtClean="0">
                        <a:ln>
                          <a:noFill/>
                        </a:ln>
                        <a:solidFill>
                          <a:srgbClr val="5F5F5F"/>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nl-NL" sz="1000" b="0" i="0" u="none" strike="noStrike" cap="none" normalizeH="0" baseline="0" smtClean="0">
                          <a:ln>
                            <a:noFill/>
                          </a:ln>
                          <a:solidFill>
                            <a:srgbClr val="5F5F5F"/>
                          </a:solidFill>
                          <a:effectLst/>
                          <a:latin typeface="Arial" pitchFamily="34" charset="0"/>
                          <a:cs typeface="Arial" pitchFamily="34" charset="0"/>
                        </a:rPr>
                        <a:t>7,1</a:t>
                      </a:r>
                      <a:endParaRPr kumimoji="0" lang="nl-NL" sz="1000" b="0" i="0" u="none" strike="noStrike" cap="none" normalizeH="0" baseline="0" smtClean="0">
                        <a:ln>
                          <a:noFill/>
                        </a:ln>
                        <a:solidFill>
                          <a:srgbClr val="5F5F5F"/>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nl-NL" sz="1000" b="0" i="0" u="none" strike="noStrike" cap="none" normalizeH="0" baseline="0" smtClean="0">
                          <a:ln>
                            <a:noFill/>
                          </a:ln>
                          <a:solidFill>
                            <a:srgbClr val="5F5F5F"/>
                          </a:solidFill>
                          <a:effectLst/>
                          <a:latin typeface="Arial" pitchFamily="34" charset="0"/>
                          <a:cs typeface="Arial" pitchFamily="34" charset="0"/>
                        </a:rPr>
                        <a:t>32</a:t>
                      </a:r>
                      <a:endParaRPr kumimoji="0" lang="nl-NL" sz="1000" b="0" i="0" u="none" strike="noStrike" cap="none" normalizeH="0" baseline="0" smtClean="0">
                        <a:ln>
                          <a:noFill/>
                        </a:ln>
                        <a:solidFill>
                          <a:srgbClr val="5F5F5F"/>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FF00"/>
                    </a:solidFill>
                  </a:tcPr>
                </a:tc>
              </a:tr>
              <a:tr h="323850">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nl-NL" sz="1000" b="0" i="0" u="none" strike="noStrike" cap="none" normalizeH="0" baseline="0" smtClean="0">
                          <a:ln>
                            <a:noFill/>
                          </a:ln>
                          <a:solidFill>
                            <a:srgbClr val="5F5F5F"/>
                          </a:solidFill>
                          <a:effectLst/>
                          <a:latin typeface="Arial" pitchFamily="34" charset="0"/>
                          <a:cs typeface="Arial" pitchFamily="34" charset="0"/>
                        </a:rPr>
                        <a:t>arbeidsproductiviteit (in euro)</a:t>
                      </a:r>
                      <a:endParaRPr kumimoji="0" lang="nl-NL" sz="1000" b="0" i="0" u="none" strike="noStrike" cap="none" normalizeH="0" baseline="0" smtClean="0">
                        <a:ln>
                          <a:noFill/>
                        </a:ln>
                        <a:solidFill>
                          <a:srgbClr val="5F5F5F"/>
                        </a:solidFill>
                        <a:effectLst/>
                        <a:latin typeface="Arial" pitchFamily="34" charset="0"/>
                      </a:endParaRPr>
                    </a:p>
                  </a:txBody>
                  <a:tcPr marL="90000" marR="90000" marT="46800" marB="46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FF00"/>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nl-NL" sz="1000" b="0" i="0" u="none" strike="noStrike" cap="none" normalizeH="0" baseline="0" smtClean="0">
                          <a:ln>
                            <a:noFill/>
                          </a:ln>
                          <a:solidFill>
                            <a:srgbClr val="5F5F5F"/>
                          </a:solidFill>
                          <a:effectLst/>
                          <a:latin typeface="Arial" pitchFamily="34" charset="0"/>
                          <a:cs typeface="Arial" pitchFamily="34" charset="0"/>
                        </a:rPr>
                        <a:t>49.896</a:t>
                      </a:r>
                      <a:endParaRPr kumimoji="0" lang="nl-NL" sz="1000" b="0" i="0" u="none" strike="noStrike" cap="none" normalizeH="0" baseline="0" smtClean="0">
                        <a:ln>
                          <a:noFill/>
                        </a:ln>
                        <a:solidFill>
                          <a:srgbClr val="5F5F5F"/>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nl-NL" sz="1000" b="0" i="0" u="none" strike="noStrike" cap="none" normalizeH="0" baseline="0" smtClean="0">
                          <a:ln>
                            <a:noFill/>
                          </a:ln>
                          <a:solidFill>
                            <a:srgbClr val="5F5F5F"/>
                          </a:solidFill>
                          <a:effectLst/>
                          <a:latin typeface="Arial" pitchFamily="34" charset="0"/>
                          <a:cs typeface="Arial" pitchFamily="34" charset="0"/>
                        </a:rPr>
                        <a:t>64.202</a:t>
                      </a:r>
                      <a:endParaRPr kumimoji="0" lang="nl-NL" sz="1000" b="0" i="0" u="none" strike="noStrike" cap="none" normalizeH="0" baseline="0" smtClean="0">
                        <a:ln>
                          <a:noFill/>
                        </a:ln>
                        <a:solidFill>
                          <a:srgbClr val="5F5F5F"/>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nl-NL" sz="1000" b="0" i="0" u="none" strike="noStrike" cap="none" normalizeH="0" baseline="0" smtClean="0">
                          <a:ln>
                            <a:noFill/>
                          </a:ln>
                          <a:solidFill>
                            <a:srgbClr val="5F5F5F"/>
                          </a:solidFill>
                          <a:effectLst/>
                          <a:latin typeface="Arial" pitchFamily="34" charset="0"/>
                          <a:cs typeface="Arial" pitchFamily="34" charset="0"/>
                        </a:rPr>
                        <a:t>52.984</a:t>
                      </a:r>
                      <a:endParaRPr kumimoji="0" lang="nl-NL" sz="1000" b="0" i="0" u="none" strike="noStrike" cap="none" normalizeH="0" baseline="0" smtClean="0">
                        <a:ln>
                          <a:noFill/>
                        </a:ln>
                        <a:solidFill>
                          <a:srgbClr val="5F5F5F"/>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nl-NL" sz="1000" b="0" i="0" u="none" strike="noStrike" cap="none" normalizeH="0" baseline="0" smtClean="0">
                          <a:ln>
                            <a:noFill/>
                          </a:ln>
                          <a:solidFill>
                            <a:srgbClr val="5F5F5F"/>
                          </a:solidFill>
                          <a:effectLst/>
                          <a:latin typeface="Arial" pitchFamily="34" charset="0"/>
                          <a:cs typeface="Arial" pitchFamily="34" charset="0"/>
                        </a:rPr>
                        <a:t>10</a:t>
                      </a:r>
                      <a:endParaRPr kumimoji="0" lang="nl-NL" sz="1000" b="0" i="0" u="none" strike="noStrike" cap="none" normalizeH="0" baseline="0" smtClean="0">
                        <a:ln>
                          <a:noFill/>
                        </a:ln>
                        <a:solidFill>
                          <a:srgbClr val="5F5F5F"/>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FF00"/>
                    </a:solidFill>
                  </a:tcPr>
                </a:tc>
              </a:tr>
              <a:tr h="323850">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nl-NL" sz="1000" b="0" i="0" u="none" strike="noStrike" cap="none" normalizeH="0" baseline="0" smtClean="0">
                          <a:ln>
                            <a:noFill/>
                          </a:ln>
                          <a:solidFill>
                            <a:srgbClr val="5F5F5F"/>
                          </a:solidFill>
                          <a:effectLst/>
                          <a:latin typeface="Arial" pitchFamily="34" charset="0"/>
                          <a:cs typeface="Arial" pitchFamily="34" charset="0"/>
                        </a:rPr>
                        <a:t>arbeidseenheidkost (in euro)</a:t>
                      </a:r>
                      <a:endParaRPr kumimoji="0" lang="nl-NL" sz="1000" b="0" i="0" u="none" strike="noStrike" cap="none" normalizeH="0" baseline="0" smtClean="0">
                        <a:ln>
                          <a:noFill/>
                        </a:ln>
                        <a:solidFill>
                          <a:srgbClr val="5F5F5F"/>
                        </a:solidFill>
                        <a:effectLst/>
                        <a:latin typeface="Arial" pitchFamily="34" charset="0"/>
                      </a:endParaRPr>
                    </a:p>
                  </a:txBody>
                  <a:tcPr marL="90000" marR="90000" marT="46800" marB="46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nl-NL" sz="1000" b="0" i="0" u="none" strike="noStrike" cap="none" normalizeH="0" baseline="0" smtClean="0">
                          <a:ln>
                            <a:noFill/>
                          </a:ln>
                          <a:solidFill>
                            <a:srgbClr val="5F5F5F"/>
                          </a:solidFill>
                          <a:effectLst/>
                          <a:latin typeface="Arial" pitchFamily="34" charset="0"/>
                          <a:cs typeface="Arial" pitchFamily="34" charset="0"/>
                        </a:rPr>
                        <a:t>29.655</a:t>
                      </a:r>
                      <a:endParaRPr kumimoji="0" lang="nl-NL" sz="1000" b="0" i="0" u="none" strike="noStrike" cap="none" normalizeH="0" baseline="0" smtClean="0">
                        <a:ln>
                          <a:noFill/>
                        </a:ln>
                        <a:solidFill>
                          <a:srgbClr val="5F5F5F"/>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nl-NL" sz="1000" b="0" i="0" u="none" strike="noStrike" cap="none" normalizeH="0" baseline="0" smtClean="0">
                          <a:ln>
                            <a:noFill/>
                          </a:ln>
                          <a:solidFill>
                            <a:srgbClr val="5F5F5F"/>
                          </a:solidFill>
                          <a:effectLst/>
                          <a:latin typeface="Arial" pitchFamily="34" charset="0"/>
                          <a:cs typeface="Arial" pitchFamily="34" charset="0"/>
                        </a:rPr>
                        <a:t>40.541</a:t>
                      </a:r>
                      <a:endParaRPr kumimoji="0" lang="nl-NL" sz="1000" b="0" i="0" u="none" strike="noStrike" cap="none" normalizeH="0" baseline="0" smtClean="0">
                        <a:ln>
                          <a:noFill/>
                        </a:ln>
                        <a:solidFill>
                          <a:srgbClr val="5F5F5F"/>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nl-NL" sz="1000" b="0" i="0" u="none" strike="noStrike" cap="none" normalizeH="0" baseline="0" smtClean="0">
                          <a:ln>
                            <a:noFill/>
                          </a:ln>
                          <a:solidFill>
                            <a:srgbClr val="5F5F5F"/>
                          </a:solidFill>
                          <a:effectLst/>
                          <a:latin typeface="Arial" pitchFamily="34" charset="0"/>
                          <a:cs typeface="Arial" pitchFamily="34" charset="0"/>
                        </a:rPr>
                        <a:t>35.280</a:t>
                      </a:r>
                      <a:endParaRPr kumimoji="0" lang="nl-NL" sz="1000" b="0" i="0" u="none" strike="noStrike" cap="none" normalizeH="0" baseline="0" smtClean="0">
                        <a:ln>
                          <a:noFill/>
                        </a:ln>
                        <a:solidFill>
                          <a:srgbClr val="5F5F5F"/>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nl-NL" sz="1000" b="0" i="0" u="none" strike="noStrike" cap="none" normalizeH="0" baseline="0" smtClean="0">
                          <a:ln>
                            <a:noFill/>
                          </a:ln>
                          <a:solidFill>
                            <a:srgbClr val="5F5F5F"/>
                          </a:solidFill>
                          <a:effectLst/>
                          <a:latin typeface="Arial" pitchFamily="34" charset="0"/>
                          <a:cs typeface="Arial" pitchFamily="34" charset="0"/>
                        </a:rPr>
                        <a:t>119</a:t>
                      </a:r>
                      <a:endParaRPr kumimoji="0" lang="nl-NL" sz="1000" b="0" i="0" u="none" strike="noStrike" cap="none" normalizeH="0" baseline="0" smtClean="0">
                        <a:ln>
                          <a:noFill/>
                        </a:ln>
                        <a:solidFill>
                          <a:srgbClr val="5F5F5F"/>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23850">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nl-NL" sz="1000" b="0" i="0" u="none" strike="noStrike" cap="none" normalizeH="0" baseline="0" smtClean="0">
                          <a:ln>
                            <a:noFill/>
                          </a:ln>
                          <a:solidFill>
                            <a:srgbClr val="5F5F5F"/>
                          </a:solidFill>
                          <a:effectLst/>
                          <a:latin typeface="Arial" pitchFamily="34" charset="0"/>
                          <a:cs typeface="Arial" pitchFamily="34" charset="0"/>
                        </a:rPr>
                        <a:t>loonkost per eenheid product</a:t>
                      </a:r>
                      <a:endParaRPr kumimoji="0" lang="nl-NL" sz="1000" b="0" i="0" u="none" strike="noStrike" cap="none" normalizeH="0" baseline="0" smtClean="0">
                        <a:ln>
                          <a:noFill/>
                        </a:ln>
                        <a:solidFill>
                          <a:srgbClr val="5F5F5F"/>
                        </a:solidFill>
                        <a:effectLst/>
                        <a:latin typeface="Arial" pitchFamily="34" charset="0"/>
                      </a:endParaRPr>
                    </a:p>
                  </a:txBody>
                  <a:tcPr marL="90000" marR="90000" marT="46800" marB="46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nl-NL" sz="1000" b="0" i="0" u="none" strike="noStrike" cap="none" normalizeH="0" baseline="0" smtClean="0">
                          <a:ln>
                            <a:noFill/>
                          </a:ln>
                          <a:solidFill>
                            <a:srgbClr val="5F5F5F"/>
                          </a:solidFill>
                          <a:effectLst/>
                          <a:latin typeface="Arial" pitchFamily="34" charset="0"/>
                          <a:cs typeface="Arial" pitchFamily="34" charset="0"/>
                        </a:rPr>
                        <a:t>0,56</a:t>
                      </a:r>
                      <a:endParaRPr kumimoji="0" lang="nl-NL" sz="1000" b="0" i="0" u="none" strike="noStrike" cap="none" normalizeH="0" baseline="0" smtClean="0">
                        <a:ln>
                          <a:noFill/>
                        </a:ln>
                        <a:solidFill>
                          <a:srgbClr val="5F5F5F"/>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nl-NL" sz="1000" b="0" i="0" u="none" strike="noStrike" cap="none" normalizeH="0" baseline="0" smtClean="0">
                          <a:ln>
                            <a:noFill/>
                          </a:ln>
                          <a:solidFill>
                            <a:srgbClr val="5F5F5F"/>
                          </a:solidFill>
                          <a:effectLst/>
                          <a:latin typeface="Arial" pitchFamily="34" charset="0"/>
                          <a:cs typeface="Arial" pitchFamily="34" charset="0"/>
                        </a:rPr>
                        <a:t>0,57</a:t>
                      </a:r>
                      <a:endParaRPr kumimoji="0" lang="nl-NL" sz="1000" b="0" i="0" u="none" strike="noStrike" cap="none" normalizeH="0" baseline="0" smtClean="0">
                        <a:ln>
                          <a:noFill/>
                        </a:ln>
                        <a:solidFill>
                          <a:srgbClr val="5F5F5F"/>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nl-NL" sz="1000" b="0" i="0" u="none" strike="noStrike" cap="none" normalizeH="0" baseline="0" smtClean="0">
                          <a:ln>
                            <a:noFill/>
                          </a:ln>
                          <a:solidFill>
                            <a:srgbClr val="5F5F5F"/>
                          </a:solidFill>
                          <a:effectLst/>
                          <a:latin typeface="Arial" pitchFamily="34" charset="0"/>
                          <a:cs typeface="Arial" pitchFamily="34" charset="0"/>
                        </a:rPr>
                        <a:t>0,6</a:t>
                      </a:r>
                      <a:endParaRPr kumimoji="0" lang="nl-NL" sz="1000" b="0" i="0" u="none" strike="noStrike" cap="none" normalizeH="0" baseline="0" smtClean="0">
                        <a:ln>
                          <a:noFill/>
                        </a:ln>
                        <a:solidFill>
                          <a:srgbClr val="5F5F5F"/>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nl-NL" sz="1000" b="0" i="0" u="none" strike="noStrike" cap="none" normalizeH="0" baseline="0" smtClean="0">
                          <a:ln>
                            <a:noFill/>
                          </a:ln>
                          <a:solidFill>
                            <a:srgbClr val="5F5F5F"/>
                          </a:solidFill>
                          <a:effectLst/>
                          <a:latin typeface="Arial" pitchFamily="34" charset="0"/>
                          <a:cs typeface="Arial" pitchFamily="34" charset="0"/>
                        </a:rPr>
                        <a:t>75</a:t>
                      </a:r>
                      <a:endParaRPr kumimoji="0" lang="nl-NL" sz="1000" b="0" i="0" u="none" strike="noStrike" cap="none" normalizeH="0" baseline="0" smtClean="0">
                        <a:ln>
                          <a:noFill/>
                        </a:ln>
                        <a:solidFill>
                          <a:srgbClr val="5F5F5F"/>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17525">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nl-NL" sz="1000" b="0" i="0" u="none" strike="noStrike" cap="none" normalizeH="0" baseline="0" smtClean="0">
                          <a:ln>
                            <a:noFill/>
                          </a:ln>
                          <a:solidFill>
                            <a:srgbClr val="5F5F5F"/>
                          </a:solidFill>
                          <a:effectLst/>
                          <a:latin typeface="Arial" pitchFamily="34" charset="0"/>
                          <a:cs typeface="Arial" pitchFamily="34" charset="0"/>
                        </a:rPr>
                        <a:t>aandeel werkenden in (M)HT industrie en KI diensten</a:t>
                      </a:r>
                      <a:endParaRPr kumimoji="0" lang="nl-NL" sz="1000" b="0" i="0" u="none" strike="noStrike" cap="none" normalizeH="0" baseline="0" smtClean="0">
                        <a:ln>
                          <a:noFill/>
                        </a:ln>
                        <a:solidFill>
                          <a:srgbClr val="5F5F5F"/>
                        </a:solidFill>
                        <a:effectLst/>
                        <a:latin typeface="Arial" pitchFamily="34" charset="0"/>
                      </a:endParaRPr>
                    </a:p>
                  </a:txBody>
                  <a:tcPr marL="90000" marR="90000" marT="46800" marB="46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FF00"/>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nl-NL" sz="1000" b="0" i="0" u="none" strike="noStrike" cap="none" normalizeH="0" baseline="0" smtClean="0">
                          <a:ln>
                            <a:noFill/>
                          </a:ln>
                          <a:solidFill>
                            <a:srgbClr val="5F5F5F"/>
                          </a:solidFill>
                          <a:effectLst/>
                          <a:latin typeface="Arial" pitchFamily="34" charset="0"/>
                          <a:cs typeface="Arial" pitchFamily="34" charset="0"/>
                        </a:rPr>
                        <a:t>10</a:t>
                      </a:r>
                      <a:endParaRPr kumimoji="0" lang="nl-NL" sz="1000" b="0" i="0" u="none" strike="noStrike" cap="none" normalizeH="0" baseline="0" smtClean="0">
                        <a:ln>
                          <a:noFill/>
                        </a:ln>
                        <a:solidFill>
                          <a:srgbClr val="5F5F5F"/>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nl-NL" sz="1000" b="0" i="0" u="none" strike="noStrike" cap="none" normalizeH="0" baseline="0" smtClean="0">
                          <a:ln>
                            <a:noFill/>
                          </a:ln>
                          <a:solidFill>
                            <a:srgbClr val="5F5F5F"/>
                          </a:solidFill>
                          <a:effectLst/>
                          <a:latin typeface="Arial" pitchFamily="34" charset="0"/>
                          <a:cs typeface="Arial" pitchFamily="34" charset="0"/>
                        </a:rPr>
                        <a:t>11,9</a:t>
                      </a:r>
                      <a:endParaRPr kumimoji="0" lang="nl-NL" sz="1000" b="0" i="0" u="none" strike="noStrike" cap="none" normalizeH="0" baseline="0" smtClean="0">
                        <a:ln>
                          <a:noFill/>
                        </a:ln>
                        <a:solidFill>
                          <a:srgbClr val="5F5F5F"/>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nl-NL" sz="1000" b="0" i="0" u="none" strike="noStrike" cap="none" normalizeH="0" baseline="0" smtClean="0">
                          <a:ln>
                            <a:noFill/>
                          </a:ln>
                          <a:solidFill>
                            <a:srgbClr val="5F5F5F"/>
                          </a:solidFill>
                          <a:effectLst/>
                          <a:latin typeface="Arial" pitchFamily="34" charset="0"/>
                          <a:cs typeface="Arial" pitchFamily="34" charset="0"/>
                        </a:rPr>
                        <a:t>21,5</a:t>
                      </a:r>
                      <a:endParaRPr kumimoji="0" lang="nl-NL" sz="1000" b="0" i="0" u="none" strike="noStrike" cap="none" normalizeH="0" baseline="0" smtClean="0">
                        <a:ln>
                          <a:noFill/>
                        </a:ln>
                        <a:solidFill>
                          <a:srgbClr val="5F5F5F"/>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nl-NL" sz="1000" b="0" i="0" u="none" strike="noStrike" cap="none" normalizeH="0" baseline="0" smtClean="0">
                          <a:ln>
                            <a:noFill/>
                          </a:ln>
                          <a:solidFill>
                            <a:srgbClr val="5F5F5F"/>
                          </a:solidFill>
                          <a:effectLst/>
                          <a:latin typeface="Arial" pitchFamily="34" charset="0"/>
                          <a:cs typeface="Arial" pitchFamily="34" charset="0"/>
                        </a:rPr>
                        <a:t>25</a:t>
                      </a:r>
                      <a:endParaRPr kumimoji="0" lang="nl-NL" sz="1000" b="0" i="0" u="none" strike="noStrike" cap="none" normalizeH="0" baseline="0" smtClean="0">
                        <a:ln>
                          <a:noFill/>
                        </a:ln>
                        <a:solidFill>
                          <a:srgbClr val="5F5F5F"/>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FF00"/>
                    </a:solidFill>
                  </a:tcPr>
                </a:tc>
              </a:tr>
              <a:tr h="517525">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nl-NL" sz="1000" b="0" i="0" u="none" strike="noStrike" cap="none" normalizeH="0" baseline="0" smtClean="0">
                          <a:ln>
                            <a:noFill/>
                          </a:ln>
                          <a:solidFill>
                            <a:srgbClr val="5F5F5F"/>
                          </a:solidFill>
                          <a:effectLst/>
                          <a:latin typeface="Arial" pitchFamily="34" charset="0"/>
                          <a:cs typeface="Arial" pitchFamily="34" charset="0"/>
                        </a:rPr>
                        <a:t>aandeel werkenden met hoger opleidingsniveau (in%)</a:t>
                      </a:r>
                      <a:endParaRPr kumimoji="0" lang="nl-NL" sz="1000" b="0" i="0" u="none" strike="noStrike" cap="none" normalizeH="0" baseline="0" smtClean="0">
                        <a:ln>
                          <a:noFill/>
                        </a:ln>
                        <a:solidFill>
                          <a:srgbClr val="5F5F5F"/>
                        </a:solidFill>
                        <a:effectLst/>
                        <a:latin typeface="Arial" pitchFamily="34" charset="0"/>
                      </a:endParaRPr>
                    </a:p>
                  </a:txBody>
                  <a:tcPr marL="90000" marR="90000" marT="46800" marB="46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FF00"/>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nl-NL" sz="1000" b="0" i="0" u="none" strike="noStrike" cap="none" normalizeH="0" baseline="0" smtClean="0">
                          <a:ln>
                            <a:noFill/>
                          </a:ln>
                          <a:solidFill>
                            <a:srgbClr val="5F5F5F"/>
                          </a:solidFill>
                          <a:effectLst/>
                          <a:latin typeface="Arial" pitchFamily="34" charset="0"/>
                          <a:cs typeface="Arial" pitchFamily="34" charset="0"/>
                        </a:rPr>
                        <a:t>29,2</a:t>
                      </a:r>
                      <a:endParaRPr kumimoji="0" lang="nl-NL" sz="1000" b="0" i="0" u="none" strike="noStrike" cap="none" normalizeH="0" baseline="0" smtClean="0">
                        <a:ln>
                          <a:noFill/>
                        </a:ln>
                        <a:solidFill>
                          <a:srgbClr val="5F5F5F"/>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nl-NL" sz="1000" b="0" i="0" u="none" strike="noStrike" cap="none" normalizeH="0" baseline="0" smtClean="0">
                          <a:ln>
                            <a:noFill/>
                          </a:ln>
                          <a:solidFill>
                            <a:srgbClr val="5F5F5F"/>
                          </a:solidFill>
                          <a:effectLst/>
                          <a:latin typeface="Arial" pitchFamily="34" charset="0"/>
                          <a:cs typeface="Arial" pitchFamily="34" charset="0"/>
                        </a:rPr>
                        <a:t>35,5</a:t>
                      </a:r>
                      <a:endParaRPr kumimoji="0" lang="nl-NL" sz="1000" b="0" i="0" u="none" strike="noStrike" cap="none" normalizeH="0" baseline="0" smtClean="0">
                        <a:ln>
                          <a:noFill/>
                        </a:ln>
                        <a:solidFill>
                          <a:srgbClr val="5F5F5F"/>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nl-NL" sz="1000" b="0" i="0" u="none" strike="noStrike" cap="none" normalizeH="0" baseline="0" smtClean="0">
                          <a:ln>
                            <a:noFill/>
                          </a:ln>
                          <a:solidFill>
                            <a:srgbClr val="5F5F5F"/>
                          </a:solidFill>
                          <a:effectLst/>
                          <a:latin typeface="Arial" pitchFamily="34" charset="0"/>
                          <a:cs typeface="Arial" pitchFamily="34" charset="0"/>
                        </a:rPr>
                        <a:t>26,6</a:t>
                      </a:r>
                      <a:endParaRPr kumimoji="0" lang="nl-NL" sz="1000" b="0" i="0" u="none" strike="noStrike" cap="none" normalizeH="0" baseline="0" smtClean="0">
                        <a:ln>
                          <a:noFill/>
                        </a:ln>
                        <a:solidFill>
                          <a:srgbClr val="5F5F5F"/>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nl-BE" sz="1000" b="0" i="0" u="none" strike="noStrike" cap="none" normalizeH="0" baseline="0" smtClean="0">
                          <a:ln>
                            <a:noFill/>
                          </a:ln>
                          <a:solidFill>
                            <a:srgbClr val="5F5F5F"/>
                          </a:solidFill>
                          <a:effectLst/>
                          <a:latin typeface="Arial" pitchFamily="34" charset="0"/>
                          <a:cs typeface="Arial" pitchFamily="34" charset="0"/>
                        </a:rPr>
                        <a:t>10</a:t>
                      </a:r>
                      <a:endParaRPr kumimoji="0" lang="nl-NL" sz="1000" b="0" i="0" u="none" strike="noStrike" cap="none" normalizeH="0" baseline="0" smtClean="0">
                        <a:ln>
                          <a:noFill/>
                        </a:ln>
                        <a:solidFill>
                          <a:srgbClr val="5F5F5F"/>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FF00"/>
                    </a:solidFill>
                  </a:tcPr>
                </a:tc>
              </a:tr>
              <a:tr h="349250">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nl-NL" sz="1000" b="0" i="0" u="none" strike="noStrike" cap="none" normalizeH="0" baseline="0" smtClean="0">
                          <a:ln>
                            <a:noFill/>
                          </a:ln>
                          <a:solidFill>
                            <a:srgbClr val="5F5F5F"/>
                          </a:solidFill>
                          <a:effectLst/>
                          <a:latin typeface="Arial" pitchFamily="34" charset="0"/>
                          <a:cs typeface="Arial" pitchFamily="34" charset="0"/>
                        </a:rPr>
                        <a:t>aandeel levenslang leren (in %)</a:t>
                      </a:r>
                      <a:endParaRPr kumimoji="0" lang="nl-NL" sz="1000" b="0" i="0" u="none" strike="noStrike" cap="none" normalizeH="0" baseline="0" smtClean="0">
                        <a:ln>
                          <a:noFill/>
                        </a:ln>
                        <a:solidFill>
                          <a:srgbClr val="5F5F5F"/>
                        </a:solidFill>
                        <a:effectLst/>
                        <a:latin typeface="Arial" pitchFamily="34" charset="0"/>
                      </a:endParaRPr>
                    </a:p>
                  </a:txBody>
                  <a:tcPr marL="90000" marR="90000" marT="46800" marB="46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nl-NL" sz="1000" b="0" i="0" u="none" strike="noStrike" cap="none" normalizeH="0" baseline="0" smtClean="0">
                          <a:ln>
                            <a:noFill/>
                          </a:ln>
                          <a:solidFill>
                            <a:srgbClr val="5F5F5F"/>
                          </a:solidFill>
                          <a:effectLst/>
                          <a:latin typeface="Arial" pitchFamily="34" charset="0"/>
                          <a:cs typeface="Arial" pitchFamily="34" charset="0"/>
                        </a:rPr>
                        <a:t>8,6</a:t>
                      </a:r>
                      <a:endParaRPr kumimoji="0" lang="nl-NL" sz="1000" b="0" i="0" u="none" strike="noStrike" cap="none" normalizeH="0" baseline="0" smtClean="0">
                        <a:ln>
                          <a:noFill/>
                        </a:ln>
                        <a:solidFill>
                          <a:srgbClr val="5F5F5F"/>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nl-NL" sz="1000" b="0" i="0" u="none" strike="noStrike" cap="none" normalizeH="0" baseline="0" smtClean="0">
                          <a:ln>
                            <a:noFill/>
                          </a:ln>
                          <a:solidFill>
                            <a:srgbClr val="5F5F5F"/>
                          </a:solidFill>
                          <a:effectLst/>
                          <a:latin typeface="Arial" pitchFamily="34" charset="0"/>
                          <a:cs typeface="Arial" pitchFamily="34" charset="0"/>
                        </a:rPr>
                        <a:t>        9,8</a:t>
                      </a:r>
                      <a:endParaRPr kumimoji="0" lang="nl-NL" sz="1000" b="0" i="0" u="none" strike="noStrike" cap="none" normalizeH="0" baseline="0" smtClean="0">
                        <a:ln>
                          <a:noFill/>
                        </a:ln>
                        <a:solidFill>
                          <a:srgbClr val="5F5F5F"/>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nl-BE" sz="1000" b="0" i="0" u="none" strike="noStrike" cap="none" normalizeH="0" baseline="0" smtClean="0">
                          <a:ln>
                            <a:noFill/>
                          </a:ln>
                          <a:solidFill>
                            <a:srgbClr val="5F5F5F"/>
                          </a:solidFill>
                          <a:effectLst/>
                          <a:latin typeface="Arial" pitchFamily="34" charset="0"/>
                        </a:rPr>
                        <a:t>            8,5</a:t>
                      </a:r>
                      <a:endParaRPr kumimoji="0" lang="nl-NL" sz="1000" b="0" i="0" u="none" strike="noStrike" cap="none" normalizeH="0" baseline="0" smtClean="0">
                        <a:ln>
                          <a:noFill/>
                        </a:ln>
                        <a:solidFill>
                          <a:srgbClr val="5F5F5F"/>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nl-BE" sz="1000" b="0" i="0" u="none" strike="noStrike" cap="none" normalizeH="0" baseline="0" smtClean="0">
                          <a:ln>
                            <a:noFill/>
                          </a:ln>
                          <a:solidFill>
                            <a:srgbClr val="5F5F5F"/>
                          </a:solidFill>
                          <a:effectLst/>
                          <a:latin typeface="Arial" pitchFamily="34" charset="0"/>
                        </a:rPr>
                        <a:t>26</a:t>
                      </a:r>
                      <a:endParaRPr kumimoji="0" lang="nl-NL" sz="1000" b="0" i="0" u="none" strike="noStrike" cap="none" normalizeH="0" baseline="0" smtClean="0">
                        <a:ln>
                          <a:noFill/>
                        </a:ln>
                        <a:solidFill>
                          <a:srgbClr val="5F5F5F"/>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23850">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nl-NL" sz="1000" b="0" i="0" u="none" strike="noStrike" cap="none" normalizeH="0" baseline="0" smtClean="0">
                          <a:ln>
                            <a:noFill/>
                          </a:ln>
                          <a:solidFill>
                            <a:srgbClr val="5F5F5F"/>
                          </a:solidFill>
                          <a:effectLst/>
                          <a:latin typeface="Arial" pitchFamily="34" charset="0"/>
                          <a:cs typeface="Arial" pitchFamily="34" charset="0"/>
                        </a:rPr>
                        <a:t>aantal patentaanvragen per milj inwoners</a:t>
                      </a:r>
                      <a:endParaRPr kumimoji="0" lang="nl-NL" sz="1000" b="0" i="0" u="none" strike="noStrike" cap="none" normalizeH="0" baseline="0" smtClean="0">
                        <a:ln>
                          <a:noFill/>
                        </a:ln>
                        <a:solidFill>
                          <a:srgbClr val="5F5F5F"/>
                        </a:solidFill>
                        <a:effectLst/>
                        <a:latin typeface="Arial" pitchFamily="34" charset="0"/>
                      </a:endParaRPr>
                    </a:p>
                  </a:txBody>
                  <a:tcPr marL="90000" marR="90000" marT="46800" marB="46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FF00"/>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nl-NL" sz="1000" b="0" i="0" u="none" strike="noStrike" cap="none" normalizeH="0" baseline="0" smtClean="0">
                          <a:ln>
                            <a:noFill/>
                          </a:ln>
                          <a:solidFill>
                            <a:srgbClr val="5F5F5F"/>
                          </a:solidFill>
                          <a:effectLst/>
                          <a:latin typeface="Arial" pitchFamily="34" charset="0"/>
                          <a:cs typeface="Arial" pitchFamily="34" charset="0"/>
                        </a:rPr>
                        <a:t>131</a:t>
                      </a:r>
                      <a:endParaRPr kumimoji="0" lang="nl-NL" sz="1000" b="0" i="0" u="none" strike="noStrike" cap="none" normalizeH="0" baseline="0" smtClean="0">
                        <a:ln>
                          <a:noFill/>
                        </a:ln>
                        <a:solidFill>
                          <a:srgbClr val="5F5F5F"/>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nl-NL" sz="1000" b="0" i="0" u="none" strike="noStrike" cap="none" normalizeH="0" baseline="0" smtClean="0">
                          <a:ln>
                            <a:noFill/>
                          </a:ln>
                          <a:solidFill>
                            <a:srgbClr val="5F5F5F"/>
                          </a:solidFill>
                          <a:effectLst/>
                          <a:latin typeface="Arial" pitchFamily="34" charset="0"/>
                          <a:cs typeface="Arial" pitchFamily="34" charset="0"/>
                        </a:rPr>
                        <a:t>161</a:t>
                      </a:r>
                      <a:endParaRPr kumimoji="0" lang="nl-NL" sz="1000" b="0" i="0" u="none" strike="noStrike" cap="none" normalizeH="0" baseline="0" smtClean="0">
                        <a:ln>
                          <a:noFill/>
                        </a:ln>
                        <a:solidFill>
                          <a:srgbClr val="5F5F5F"/>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nl-BE" sz="1000" b="0" i="0" u="none" strike="noStrike" cap="none" normalizeH="0" baseline="0" smtClean="0">
                          <a:ln>
                            <a:noFill/>
                          </a:ln>
                          <a:solidFill>
                            <a:srgbClr val="5F5F5F"/>
                          </a:solidFill>
                          <a:effectLst/>
                          <a:latin typeface="Arial" pitchFamily="34" charset="0"/>
                          <a:cs typeface="Arial" pitchFamily="34" charset="0"/>
                        </a:rPr>
                        <a:t>600</a:t>
                      </a:r>
                      <a:endParaRPr kumimoji="0" lang="nl-NL" sz="1000" b="0" i="0" u="none" strike="noStrike" cap="none" normalizeH="0" baseline="0" smtClean="0">
                        <a:ln>
                          <a:noFill/>
                        </a:ln>
                        <a:solidFill>
                          <a:srgbClr val="5F5F5F"/>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nl-NL" sz="1000" b="0" i="0" u="none" strike="noStrike" cap="none" normalizeH="0" baseline="0" smtClean="0">
                          <a:ln>
                            <a:noFill/>
                          </a:ln>
                          <a:solidFill>
                            <a:srgbClr val="5F5F5F"/>
                          </a:solidFill>
                          <a:effectLst/>
                          <a:latin typeface="Arial" pitchFamily="34" charset="0"/>
                          <a:cs typeface="Arial" pitchFamily="34" charset="0"/>
                        </a:rPr>
                        <a:t>23</a:t>
                      </a:r>
                      <a:endParaRPr kumimoji="0" lang="nl-NL" sz="1000" b="0" i="0" u="none" strike="noStrike" cap="none" normalizeH="0" baseline="0" smtClean="0">
                        <a:ln>
                          <a:noFill/>
                        </a:ln>
                        <a:solidFill>
                          <a:srgbClr val="5F5F5F"/>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FF00"/>
                    </a:solidFill>
                  </a:tcPr>
                </a:tc>
              </a:tr>
              <a:tr h="325438">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nl-NL" sz="1000" b="0" i="0" u="none" strike="noStrike" cap="none" normalizeH="0" baseline="0" smtClean="0">
                          <a:ln>
                            <a:noFill/>
                          </a:ln>
                          <a:solidFill>
                            <a:srgbClr val="5F5F5F"/>
                          </a:solidFill>
                          <a:effectLst/>
                          <a:latin typeface="Arial" pitchFamily="34" charset="0"/>
                          <a:cs typeface="Arial" pitchFamily="34" charset="0"/>
                        </a:rPr>
                        <a:t>totale O&amp;O uitgaven in %BBP</a:t>
                      </a:r>
                      <a:endParaRPr kumimoji="0" lang="nl-NL" sz="1000" b="0" i="0" u="none" strike="noStrike" cap="none" normalizeH="0" baseline="0" smtClean="0">
                        <a:ln>
                          <a:noFill/>
                        </a:ln>
                        <a:solidFill>
                          <a:srgbClr val="5F5F5F"/>
                        </a:solidFill>
                        <a:effectLst/>
                        <a:latin typeface="Arial" pitchFamily="34" charset="0"/>
                      </a:endParaRPr>
                    </a:p>
                  </a:txBody>
                  <a:tcPr marL="90000" marR="90000" marT="46800" marB="46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nl-NL" sz="1000" b="0" i="0" u="none" strike="noStrike" cap="none" normalizeH="0" baseline="0" smtClean="0">
                          <a:ln>
                            <a:noFill/>
                          </a:ln>
                          <a:solidFill>
                            <a:srgbClr val="5F5F5F"/>
                          </a:solidFill>
                          <a:effectLst/>
                          <a:latin typeface="Arial" pitchFamily="34" charset="0"/>
                          <a:cs typeface="Arial" pitchFamily="34" charset="0"/>
                        </a:rPr>
                        <a:t>1,8</a:t>
                      </a:r>
                      <a:endParaRPr kumimoji="0" lang="nl-NL" sz="1000" b="0" i="0" u="none" strike="noStrike" cap="none" normalizeH="0" baseline="0" smtClean="0">
                        <a:ln>
                          <a:noFill/>
                        </a:ln>
                        <a:solidFill>
                          <a:srgbClr val="5F5F5F"/>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nl-NL" sz="1000" b="0" i="0" u="none" strike="noStrike" cap="none" normalizeH="0" baseline="0" smtClean="0">
                          <a:ln>
                            <a:noFill/>
                          </a:ln>
                          <a:solidFill>
                            <a:srgbClr val="5F5F5F"/>
                          </a:solidFill>
                          <a:effectLst/>
                          <a:latin typeface="Arial" pitchFamily="34" charset="0"/>
                          <a:cs typeface="Arial" pitchFamily="34" charset="0"/>
                        </a:rPr>
                        <a:t> 2,08</a:t>
                      </a:r>
                      <a:endParaRPr kumimoji="0" lang="nl-NL" sz="1000" b="0" i="0" u="none" strike="noStrike" cap="none" normalizeH="0" baseline="0" smtClean="0">
                        <a:ln>
                          <a:noFill/>
                        </a:ln>
                        <a:solidFill>
                          <a:srgbClr val="5F5F5F"/>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nl-NL" sz="1000" b="0" i="0" u="none" strike="noStrike" cap="none" normalizeH="0" baseline="0" smtClean="0">
                          <a:ln>
                            <a:noFill/>
                          </a:ln>
                          <a:solidFill>
                            <a:srgbClr val="5F5F5F"/>
                          </a:solidFill>
                          <a:effectLst/>
                          <a:latin typeface="Arial" pitchFamily="34" charset="0"/>
                          <a:cs typeface="Arial" pitchFamily="34" charset="0"/>
                        </a:rPr>
                        <a:t>          3,88</a:t>
                      </a:r>
                      <a:endParaRPr kumimoji="0" lang="nl-NL" sz="1000" b="0" i="0" u="none" strike="noStrike" cap="none" normalizeH="0" baseline="0" smtClean="0">
                        <a:ln>
                          <a:noFill/>
                        </a:ln>
                        <a:solidFill>
                          <a:srgbClr val="5F5F5F"/>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nl-NL" sz="1000" b="0" i="0" u="none" strike="noStrike" cap="none" normalizeH="0" baseline="0" smtClean="0">
                          <a:ln>
                            <a:noFill/>
                          </a:ln>
                          <a:solidFill>
                            <a:srgbClr val="5F5F5F"/>
                          </a:solidFill>
                          <a:effectLst/>
                          <a:latin typeface="Arial" pitchFamily="34" charset="0"/>
                          <a:cs typeface="Arial" pitchFamily="34" charset="0"/>
                        </a:rPr>
                        <a:t> 21</a:t>
                      </a:r>
                      <a:endParaRPr kumimoji="0" lang="nl-NL" sz="1000" b="0" i="0" u="none" strike="noStrike" cap="none" normalizeH="0" baseline="0" smtClean="0">
                        <a:ln>
                          <a:noFill/>
                        </a:ln>
                        <a:solidFill>
                          <a:srgbClr val="5F5F5F"/>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23850">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nl-NL" sz="1000" b="0" i="0" u="none" strike="noStrike" cap="none" normalizeH="0" baseline="0" smtClean="0">
                          <a:ln>
                            <a:noFill/>
                          </a:ln>
                          <a:solidFill>
                            <a:srgbClr val="5F5F5F"/>
                          </a:solidFill>
                          <a:effectLst/>
                          <a:latin typeface="Arial" pitchFamily="34" charset="0"/>
                          <a:cs typeface="Arial" pitchFamily="34" charset="0"/>
                        </a:rPr>
                        <a:t>aandeel werkenden in creatieve beroepen (in %)</a:t>
                      </a:r>
                      <a:endParaRPr kumimoji="0" lang="nl-NL" sz="1000" b="0" i="0" u="none" strike="noStrike" cap="none" normalizeH="0" baseline="0" smtClean="0">
                        <a:ln>
                          <a:noFill/>
                        </a:ln>
                        <a:solidFill>
                          <a:srgbClr val="5F5F5F"/>
                        </a:solidFill>
                        <a:effectLst/>
                        <a:latin typeface="Arial" pitchFamily="34" charset="0"/>
                      </a:endParaRPr>
                    </a:p>
                  </a:txBody>
                  <a:tcPr marL="90000" marR="90000" marT="46800" marB="46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FF00"/>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nl-NL" sz="1000" b="0" i="0" u="none" strike="noStrike" cap="none" normalizeH="0" baseline="0" smtClean="0">
                          <a:ln>
                            <a:noFill/>
                          </a:ln>
                          <a:solidFill>
                            <a:srgbClr val="5F5F5F"/>
                          </a:solidFill>
                          <a:effectLst/>
                          <a:latin typeface="Arial" pitchFamily="34" charset="0"/>
                          <a:cs typeface="Arial" pitchFamily="34" charset="0"/>
                        </a:rPr>
                        <a:t>38</a:t>
                      </a:r>
                      <a:endParaRPr kumimoji="0" lang="nl-NL" sz="1000" b="0" i="0" u="none" strike="noStrike" cap="none" normalizeH="0" baseline="0" smtClean="0">
                        <a:ln>
                          <a:noFill/>
                        </a:ln>
                        <a:solidFill>
                          <a:srgbClr val="5F5F5F"/>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nl-NL" sz="1000" b="0" i="0" u="none" strike="noStrike" cap="none" normalizeH="0" baseline="0" smtClean="0">
                          <a:ln>
                            <a:noFill/>
                          </a:ln>
                          <a:solidFill>
                            <a:srgbClr val="5F5F5F"/>
                          </a:solidFill>
                          <a:effectLst/>
                          <a:latin typeface="Arial" pitchFamily="34" charset="0"/>
                          <a:cs typeface="Arial" pitchFamily="34" charset="0"/>
                        </a:rPr>
                        <a:t>42,1</a:t>
                      </a:r>
                      <a:endParaRPr kumimoji="0" lang="nl-NL" sz="1000" b="0" i="0" u="none" strike="noStrike" cap="none" normalizeH="0" baseline="0" smtClean="0">
                        <a:ln>
                          <a:noFill/>
                        </a:ln>
                        <a:solidFill>
                          <a:srgbClr val="5F5F5F"/>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nl-NL" sz="1000" b="0" i="0" u="none" strike="noStrike" cap="none" normalizeH="0" baseline="0" smtClean="0">
                          <a:ln>
                            <a:noFill/>
                          </a:ln>
                          <a:solidFill>
                            <a:srgbClr val="5F5F5F"/>
                          </a:solidFill>
                          <a:effectLst/>
                          <a:latin typeface="Arial" pitchFamily="34" charset="0"/>
                          <a:cs typeface="Arial" pitchFamily="34" charset="0"/>
                        </a:rPr>
                        <a:t>40,6</a:t>
                      </a:r>
                      <a:endParaRPr kumimoji="0" lang="nl-NL" sz="1000" b="0" i="0" u="none" strike="noStrike" cap="none" normalizeH="0" baseline="0" smtClean="0">
                        <a:ln>
                          <a:noFill/>
                        </a:ln>
                        <a:solidFill>
                          <a:srgbClr val="5F5F5F"/>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nl-NL" sz="1000" b="0" i="0" u="none" strike="noStrike" cap="none" normalizeH="0" baseline="0" smtClean="0">
                          <a:ln>
                            <a:noFill/>
                          </a:ln>
                          <a:solidFill>
                            <a:srgbClr val="5F5F5F"/>
                          </a:solidFill>
                          <a:effectLst/>
                          <a:latin typeface="Arial" pitchFamily="34" charset="0"/>
                          <a:cs typeface="Arial" pitchFamily="34" charset="0"/>
                        </a:rPr>
                        <a:t>21</a:t>
                      </a:r>
                      <a:endParaRPr kumimoji="0" lang="nl-NL" sz="1000" b="0" i="0" u="none" strike="noStrike" cap="none" normalizeH="0" baseline="0" smtClean="0">
                        <a:ln>
                          <a:noFill/>
                        </a:ln>
                        <a:solidFill>
                          <a:srgbClr val="5F5F5F"/>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FF00"/>
                    </a:solidFill>
                  </a:tcPr>
                </a:tc>
              </a:tr>
              <a:tr h="323850">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nl-NL" sz="1000" b="0" i="0" u="none" strike="noStrike" cap="none" normalizeH="0" baseline="0" smtClean="0">
                          <a:ln>
                            <a:noFill/>
                          </a:ln>
                          <a:solidFill>
                            <a:srgbClr val="5F5F5F"/>
                          </a:solidFill>
                          <a:effectLst/>
                          <a:latin typeface="Arial" pitchFamily="34" charset="0"/>
                          <a:cs typeface="Arial" pitchFamily="34" charset="0"/>
                        </a:rPr>
                        <a:t>afhankelijkheidsratio</a:t>
                      </a:r>
                      <a:endParaRPr kumimoji="0" lang="nl-NL" sz="1000" b="0" i="0" u="none" strike="noStrike" cap="none" normalizeH="0" baseline="0" smtClean="0">
                        <a:ln>
                          <a:noFill/>
                        </a:ln>
                        <a:solidFill>
                          <a:srgbClr val="5F5F5F"/>
                        </a:solidFill>
                        <a:effectLst/>
                        <a:latin typeface="Arial" pitchFamily="34" charset="0"/>
                      </a:endParaRPr>
                    </a:p>
                  </a:txBody>
                  <a:tcPr marL="90000" marR="90000" marT="46800" marB="46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CC00"/>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nl-NL" sz="1000" b="0" i="0" u="none" strike="noStrike" cap="none" normalizeH="0" baseline="0" smtClean="0">
                          <a:ln>
                            <a:noFill/>
                          </a:ln>
                          <a:solidFill>
                            <a:srgbClr val="5F5F5F"/>
                          </a:solidFill>
                          <a:effectLst/>
                          <a:latin typeface="Arial" pitchFamily="34" charset="0"/>
                          <a:cs typeface="Arial" pitchFamily="34" charset="0"/>
                        </a:rPr>
                        <a:t>64</a:t>
                      </a:r>
                      <a:endParaRPr kumimoji="0" lang="nl-NL" sz="1000" b="0" i="0" u="none" strike="noStrike" cap="none" normalizeH="0" baseline="0" smtClean="0">
                        <a:ln>
                          <a:noFill/>
                        </a:ln>
                        <a:solidFill>
                          <a:srgbClr val="5F5F5F"/>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nl-NL" sz="1000" b="0" i="0" u="none" strike="noStrike" cap="none" normalizeH="0" baseline="0" smtClean="0">
                          <a:ln>
                            <a:noFill/>
                          </a:ln>
                          <a:solidFill>
                            <a:srgbClr val="5F5F5F"/>
                          </a:solidFill>
                          <a:effectLst/>
                          <a:latin typeface="Arial" pitchFamily="34" charset="0"/>
                          <a:cs typeface="Arial" pitchFamily="34" charset="0"/>
                        </a:rPr>
                        <a:t>66,3 </a:t>
                      </a:r>
                      <a:endParaRPr kumimoji="0" lang="nl-NL" sz="1000" b="0" i="0" u="none" strike="noStrike" cap="none" normalizeH="0" baseline="0" smtClean="0">
                        <a:ln>
                          <a:noFill/>
                        </a:ln>
                        <a:solidFill>
                          <a:srgbClr val="5F5F5F"/>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nl-NL" sz="1000" b="0" i="0" u="none" strike="noStrike" cap="none" normalizeH="0" baseline="0" smtClean="0">
                          <a:ln>
                            <a:noFill/>
                          </a:ln>
                          <a:solidFill>
                            <a:srgbClr val="5F5F5F"/>
                          </a:solidFill>
                          <a:effectLst/>
                          <a:latin typeface="Arial" pitchFamily="34" charset="0"/>
                          <a:cs typeface="Arial" pitchFamily="34" charset="0"/>
                        </a:rPr>
                        <a:t>          63,3</a:t>
                      </a:r>
                      <a:endParaRPr kumimoji="0" lang="nl-NL" sz="1000" b="0" i="0" u="none" strike="noStrike" cap="none" normalizeH="0" baseline="0" smtClean="0">
                        <a:ln>
                          <a:noFill/>
                        </a:ln>
                        <a:solidFill>
                          <a:srgbClr val="5F5F5F"/>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nl-NL" sz="1000" b="0" i="0" u="none" strike="noStrike" cap="none" normalizeH="0" baseline="0" dirty="0" smtClean="0">
                          <a:ln>
                            <a:noFill/>
                          </a:ln>
                          <a:solidFill>
                            <a:srgbClr val="5F5F5F"/>
                          </a:solidFill>
                          <a:effectLst/>
                          <a:latin typeface="Arial" pitchFamily="34" charset="0"/>
                          <a:cs typeface="Arial" pitchFamily="34" charset="0"/>
                        </a:rPr>
                        <a:t>78</a:t>
                      </a:r>
                      <a:endParaRPr kumimoji="0" lang="nl-NL" sz="1000" b="0" i="0" u="none" strike="noStrike" cap="none" normalizeH="0" baseline="0" dirty="0" smtClean="0">
                        <a:ln>
                          <a:noFill/>
                        </a:ln>
                        <a:solidFill>
                          <a:srgbClr val="5F5F5F"/>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CC00"/>
                    </a:solidFill>
                  </a:tcPr>
                </a:tc>
              </a:tr>
            </a:tbl>
          </a:graphicData>
        </a:graphic>
      </p:graphicFrame>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8D455F8-88B1-4CA2-8F5E-F3DE7513A43B}" type="slidenum">
              <a:rPr lang="nl-BE" smtClean="0"/>
              <a:pPr/>
              <a:t>45</a:t>
            </a:fld>
            <a:endParaRPr lang="nl-BE"/>
          </a:p>
        </p:txBody>
      </p:sp>
      <p:sp>
        <p:nvSpPr>
          <p:cNvPr id="16" name="Rectangle 2"/>
          <p:cNvSpPr>
            <a:spLocks noChangeArrowheads="1"/>
          </p:cNvSpPr>
          <p:nvPr/>
        </p:nvSpPr>
        <p:spPr bwMode="auto">
          <a:xfrm>
            <a:off x="0" y="0"/>
            <a:ext cx="9144000" cy="836613"/>
          </a:xfrm>
          <a:prstGeom prst="rect">
            <a:avLst/>
          </a:prstGeom>
          <a:solidFill>
            <a:srgbClr val="F8F8F8"/>
          </a:solidFill>
          <a:ln w="9525">
            <a:noFill/>
            <a:miter lim="800000"/>
            <a:headEnd/>
            <a:tailEnd/>
          </a:ln>
          <a:effectLst/>
        </p:spPr>
        <p:txBody>
          <a:bodyPr wrap="none" anchor="ctr"/>
          <a:lstStyle/>
          <a:p>
            <a:endParaRPr lang="nl-BE"/>
          </a:p>
        </p:txBody>
      </p:sp>
      <p:sp>
        <p:nvSpPr>
          <p:cNvPr id="17" name="Rectangle 3"/>
          <p:cNvSpPr>
            <a:spLocks noChangeArrowheads="1"/>
          </p:cNvSpPr>
          <p:nvPr/>
        </p:nvSpPr>
        <p:spPr bwMode="auto">
          <a:xfrm>
            <a:off x="0" y="0"/>
            <a:ext cx="9144000" cy="836613"/>
          </a:xfrm>
          <a:prstGeom prst="rect">
            <a:avLst/>
          </a:prstGeom>
          <a:solidFill>
            <a:srgbClr val="F8F8F8"/>
          </a:solidFill>
          <a:ln w="9525">
            <a:noFill/>
            <a:miter lim="800000"/>
            <a:headEnd/>
            <a:tailEnd/>
          </a:ln>
          <a:effectLst/>
        </p:spPr>
        <p:txBody>
          <a:bodyPr wrap="none" anchor="ctr"/>
          <a:lstStyle/>
          <a:p>
            <a:r>
              <a:rPr lang="nl-BE" sz="2600" b="1" dirty="0" smtClean="0">
                <a:latin typeface="Bookman Old Style" pitchFamily="18" charset="0"/>
              </a:rPr>
              <a:t>Lissabon norm: R&amp;D / GRP</a:t>
            </a:r>
            <a:endParaRPr lang="nl-NL" sz="2600" b="1" dirty="0">
              <a:latin typeface="Bookman Old Style" pitchFamily="18" charset="0"/>
            </a:endParaRPr>
          </a:p>
        </p:txBody>
      </p:sp>
      <p:graphicFrame>
        <p:nvGraphicFramePr>
          <p:cNvPr id="18" name="Object 4"/>
          <p:cNvGraphicFramePr>
            <a:graphicFrameLocks noChangeAspect="1"/>
          </p:cNvGraphicFramePr>
          <p:nvPr/>
        </p:nvGraphicFramePr>
        <p:xfrm>
          <a:off x="304800" y="1357313"/>
          <a:ext cx="4191000" cy="2092325"/>
        </p:xfrm>
        <a:graphic>
          <a:graphicData uri="http://schemas.openxmlformats.org/presentationml/2006/ole">
            <p:oleObj spid="_x0000_s37892" name="Chart" r:id="rId3" imgW="4619549" imgH="2305202" progId="Excel.Sheet.8">
              <p:embed/>
            </p:oleObj>
          </a:graphicData>
        </a:graphic>
      </p:graphicFrame>
      <p:graphicFrame>
        <p:nvGraphicFramePr>
          <p:cNvPr id="19" name="Object 5"/>
          <p:cNvGraphicFramePr>
            <a:graphicFrameLocks noChangeAspect="1"/>
          </p:cNvGraphicFramePr>
          <p:nvPr/>
        </p:nvGraphicFramePr>
        <p:xfrm>
          <a:off x="4800600" y="1316038"/>
          <a:ext cx="4114800" cy="2209800"/>
        </p:xfrm>
        <a:graphic>
          <a:graphicData uri="http://schemas.openxmlformats.org/presentationml/2006/ole">
            <p:oleObj spid="_x0000_s37893" name="Chart" r:id="rId4" imgW="4686300" imgH="2514600" progId="Excel.Sheet.8">
              <p:embed/>
            </p:oleObj>
          </a:graphicData>
        </a:graphic>
      </p:graphicFrame>
      <p:sp>
        <p:nvSpPr>
          <p:cNvPr id="20" name="Text Box 6"/>
          <p:cNvSpPr txBox="1">
            <a:spLocks noChangeArrowheads="1"/>
          </p:cNvSpPr>
          <p:nvPr/>
        </p:nvSpPr>
        <p:spPr bwMode="auto">
          <a:xfrm>
            <a:off x="657225" y="3629025"/>
            <a:ext cx="2526654" cy="307777"/>
          </a:xfrm>
          <a:prstGeom prst="rect">
            <a:avLst/>
          </a:prstGeom>
          <a:noFill/>
          <a:ln w="9525">
            <a:noFill/>
            <a:miter lim="800000"/>
            <a:headEnd/>
            <a:tailEnd/>
          </a:ln>
          <a:effectLst/>
        </p:spPr>
        <p:txBody>
          <a:bodyPr wrap="none">
            <a:spAutoFit/>
          </a:bodyPr>
          <a:lstStyle/>
          <a:p>
            <a:r>
              <a:rPr lang="en-US" sz="1400" b="1" dirty="0" smtClean="0"/>
              <a:t>Public O&amp;O spending in  </a:t>
            </a:r>
            <a:r>
              <a:rPr lang="en-US" sz="1400" b="1" dirty="0"/>
              <a:t>% </a:t>
            </a:r>
            <a:r>
              <a:rPr lang="en-US" sz="1400" b="1" dirty="0" smtClean="0"/>
              <a:t>GNP</a:t>
            </a:r>
            <a:endParaRPr lang="en-GB" sz="1400" b="1" dirty="0"/>
          </a:p>
        </p:txBody>
      </p:sp>
      <p:grpSp>
        <p:nvGrpSpPr>
          <p:cNvPr id="21" name="Group 7"/>
          <p:cNvGrpSpPr>
            <a:grpSpLocks/>
          </p:cNvGrpSpPr>
          <p:nvPr/>
        </p:nvGrpSpPr>
        <p:grpSpPr bwMode="auto">
          <a:xfrm>
            <a:off x="3635375" y="1100138"/>
            <a:ext cx="684213" cy="2057400"/>
            <a:chOff x="4604" y="1162"/>
            <a:chExt cx="680" cy="2177"/>
          </a:xfrm>
        </p:grpSpPr>
        <p:sp>
          <p:nvSpPr>
            <p:cNvPr id="22" name="AutoShape 8"/>
            <p:cNvSpPr>
              <a:spLocks noChangeArrowheads="1"/>
            </p:cNvSpPr>
            <p:nvPr/>
          </p:nvSpPr>
          <p:spPr bwMode="auto">
            <a:xfrm>
              <a:off x="4604" y="1162"/>
              <a:ext cx="680" cy="318"/>
            </a:xfrm>
            <a:prstGeom prst="wedgeRoundRectCallout">
              <a:avLst>
                <a:gd name="adj1" fmla="val -884"/>
                <a:gd name="adj2" fmla="val 38681"/>
                <a:gd name="adj3" fmla="val 16667"/>
              </a:avLst>
            </a:prstGeom>
            <a:solidFill>
              <a:srgbClr val="FFFFFF"/>
            </a:solidFill>
            <a:ln w="9525">
              <a:solidFill>
                <a:schemeClr val="tx1"/>
              </a:solidFill>
              <a:miter lim="800000"/>
              <a:headEnd/>
              <a:tailEnd/>
            </a:ln>
            <a:effectLst/>
          </p:spPr>
          <p:txBody>
            <a:bodyPr/>
            <a:lstStyle/>
            <a:p>
              <a:pPr algn="ctr" eaLnBrk="0" hangingPunct="0"/>
              <a:r>
                <a:rPr lang="nl-BE" sz="1400">
                  <a:solidFill>
                    <a:srgbClr val="FF0000"/>
                  </a:solidFill>
                  <a:latin typeface="ScalaSansLF-Regular" pitchFamily="34" charset="0"/>
                </a:rPr>
                <a:t>1%</a:t>
              </a:r>
            </a:p>
          </p:txBody>
        </p:sp>
        <p:sp>
          <p:nvSpPr>
            <p:cNvPr id="23" name="Line 9"/>
            <p:cNvSpPr>
              <a:spLocks noChangeShapeType="1"/>
            </p:cNvSpPr>
            <p:nvPr/>
          </p:nvSpPr>
          <p:spPr bwMode="auto">
            <a:xfrm flipV="1">
              <a:off x="4604" y="1525"/>
              <a:ext cx="0" cy="1814"/>
            </a:xfrm>
            <a:prstGeom prst="line">
              <a:avLst/>
            </a:prstGeom>
            <a:noFill/>
            <a:ln w="28575">
              <a:solidFill>
                <a:srgbClr val="FF0000"/>
              </a:solidFill>
              <a:round/>
              <a:headEnd/>
              <a:tailEnd type="triangle" w="med" len="med"/>
            </a:ln>
            <a:effectLst/>
          </p:spPr>
          <p:txBody>
            <a:bodyPr/>
            <a:lstStyle/>
            <a:p>
              <a:endParaRPr lang="nl-BE"/>
            </a:p>
          </p:txBody>
        </p:sp>
      </p:grpSp>
      <p:grpSp>
        <p:nvGrpSpPr>
          <p:cNvPr id="24" name="Group 10"/>
          <p:cNvGrpSpPr>
            <a:grpSpLocks/>
          </p:cNvGrpSpPr>
          <p:nvPr/>
        </p:nvGrpSpPr>
        <p:grpSpPr bwMode="auto">
          <a:xfrm>
            <a:off x="7543800" y="1100138"/>
            <a:ext cx="762000" cy="2160587"/>
            <a:chOff x="1882" y="1207"/>
            <a:chExt cx="680" cy="2132"/>
          </a:xfrm>
        </p:grpSpPr>
        <p:sp>
          <p:nvSpPr>
            <p:cNvPr id="25" name="AutoShape 11"/>
            <p:cNvSpPr>
              <a:spLocks noChangeArrowheads="1"/>
            </p:cNvSpPr>
            <p:nvPr/>
          </p:nvSpPr>
          <p:spPr bwMode="auto">
            <a:xfrm>
              <a:off x="1882" y="1207"/>
              <a:ext cx="680" cy="318"/>
            </a:xfrm>
            <a:prstGeom prst="wedgeRoundRectCallout">
              <a:avLst>
                <a:gd name="adj1" fmla="val -884"/>
                <a:gd name="adj2" fmla="val 38681"/>
                <a:gd name="adj3" fmla="val 16667"/>
              </a:avLst>
            </a:prstGeom>
            <a:solidFill>
              <a:srgbClr val="FFFFFF"/>
            </a:solidFill>
            <a:ln w="9525">
              <a:solidFill>
                <a:schemeClr val="tx1"/>
              </a:solidFill>
              <a:miter lim="800000"/>
              <a:headEnd/>
              <a:tailEnd/>
            </a:ln>
            <a:effectLst/>
          </p:spPr>
          <p:txBody>
            <a:bodyPr/>
            <a:lstStyle/>
            <a:p>
              <a:pPr algn="ctr" eaLnBrk="0" hangingPunct="0"/>
              <a:r>
                <a:rPr lang="nl-BE" sz="1400">
                  <a:solidFill>
                    <a:srgbClr val="FF0000"/>
                  </a:solidFill>
                  <a:latin typeface="ScalaSansLF-Regular" pitchFamily="34" charset="0"/>
                </a:rPr>
                <a:t>2%</a:t>
              </a:r>
            </a:p>
            <a:p>
              <a:pPr algn="ctr" eaLnBrk="0" hangingPunct="0"/>
              <a:endParaRPr lang="nl-BE" sz="1400">
                <a:solidFill>
                  <a:srgbClr val="FF0000"/>
                </a:solidFill>
                <a:latin typeface="ScalaSansLF-Regular" pitchFamily="34" charset="0"/>
              </a:endParaRPr>
            </a:p>
          </p:txBody>
        </p:sp>
        <p:sp>
          <p:nvSpPr>
            <p:cNvPr id="26" name="Line 12"/>
            <p:cNvSpPr>
              <a:spLocks noChangeShapeType="1"/>
            </p:cNvSpPr>
            <p:nvPr/>
          </p:nvSpPr>
          <p:spPr bwMode="auto">
            <a:xfrm flipV="1">
              <a:off x="1882" y="1525"/>
              <a:ext cx="0" cy="1814"/>
            </a:xfrm>
            <a:prstGeom prst="line">
              <a:avLst/>
            </a:prstGeom>
            <a:noFill/>
            <a:ln w="28575">
              <a:solidFill>
                <a:srgbClr val="FF0000"/>
              </a:solidFill>
              <a:round/>
              <a:headEnd/>
              <a:tailEnd type="triangle" w="med" len="med"/>
            </a:ln>
            <a:effectLst/>
          </p:spPr>
          <p:txBody>
            <a:bodyPr/>
            <a:lstStyle/>
            <a:p>
              <a:endParaRPr lang="nl-BE"/>
            </a:p>
          </p:txBody>
        </p:sp>
      </p:grpSp>
      <p:sp>
        <p:nvSpPr>
          <p:cNvPr id="27" name="Text Box 13"/>
          <p:cNvSpPr txBox="1">
            <a:spLocks noChangeArrowheads="1"/>
          </p:cNvSpPr>
          <p:nvPr/>
        </p:nvSpPr>
        <p:spPr bwMode="auto">
          <a:xfrm>
            <a:off x="5206075" y="3621289"/>
            <a:ext cx="2652073" cy="307777"/>
          </a:xfrm>
          <a:prstGeom prst="rect">
            <a:avLst/>
          </a:prstGeom>
          <a:noFill/>
          <a:ln w="9525">
            <a:noFill/>
            <a:miter lim="800000"/>
            <a:headEnd/>
            <a:tailEnd/>
          </a:ln>
          <a:effectLst/>
        </p:spPr>
        <p:txBody>
          <a:bodyPr wrap="none">
            <a:spAutoFit/>
          </a:bodyPr>
          <a:lstStyle/>
          <a:p>
            <a:r>
              <a:rPr lang="en-US" sz="1400" b="1" dirty="0" smtClean="0"/>
              <a:t>Industry O&amp;O spending in % GNP</a:t>
            </a:r>
            <a:endParaRPr lang="en-GB" sz="1400" b="1" dirty="0"/>
          </a:p>
        </p:txBody>
      </p:sp>
      <p:graphicFrame>
        <p:nvGraphicFramePr>
          <p:cNvPr id="28" name="Object 14"/>
          <p:cNvGraphicFramePr>
            <a:graphicFrameLocks noChangeAspect="1"/>
          </p:cNvGraphicFramePr>
          <p:nvPr/>
        </p:nvGraphicFramePr>
        <p:xfrm>
          <a:off x="250825" y="4076700"/>
          <a:ext cx="4392613" cy="2308225"/>
        </p:xfrm>
        <a:graphic>
          <a:graphicData uri="http://schemas.openxmlformats.org/presentationml/2006/ole">
            <p:oleObj spid="_x0000_s37894" name="Chart" r:id="rId5" imgW="9639300" imgH="5067300" progId="Excel.Sheet.8">
              <p:embed/>
            </p:oleObj>
          </a:graphicData>
        </a:graphic>
      </p:graphicFrame>
      <p:sp>
        <p:nvSpPr>
          <p:cNvPr id="30" name="Text Box 6"/>
          <p:cNvSpPr txBox="1">
            <a:spLocks noChangeArrowheads="1"/>
          </p:cNvSpPr>
          <p:nvPr/>
        </p:nvSpPr>
        <p:spPr bwMode="auto">
          <a:xfrm>
            <a:off x="642910" y="6335933"/>
            <a:ext cx="2614305" cy="307777"/>
          </a:xfrm>
          <a:prstGeom prst="rect">
            <a:avLst/>
          </a:prstGeom>
          <a:noFill/>
          <a:ln w="9525">
            <a:noFill/>
            <a:miter lim="800000"/>
            <a:headEnd/>
            <a:tailEnd/>
          </a:ln>
          <a:effectLst/>
        </p:spPr>
        <p:txBody>
          <a:bodyPr wrap="none">
            <a:spAutoFit/>
          </a:bodyPr>
          <a:lstStyle/>
          <a:p>
            <a:r>
              <a:rPr lang="en-US" sz="1400" b="1" dirty="0" smtClean="0"/>
              <a:t>Flanders O&amp;O budget 1995-2006</a:t>
            </a:r>
            <a:endParaRPr lang="en-GB" sz="1400" b="1"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8D455F8-88B1-4CA2-8F5E-F3DE7513A43B}" type="slidenum">
              <a:rPr lang="nl-BE" smtClean="0"/>
              <a:pPr/>
              <a:t>46</a:t>
            </a:fld>
            <a:endParaRPr lang="nl-BE"/>
          </a:p>
        </p:txBody>
      </p:sp>
      <p:sp>
        <p:nvSpPr>
          <p:cNvPr id="3" name="Rectangle 2"/>
          <p:cNvSpPr>
            <a:spLocks noChangeArrowheads="1"/>
          </p:cNvSpPr>
          <p:nvPr/>
        </p:nvSpPr>
        <p:spPr bwMode="auto">
          <a:xfrm>
            <a:off x="0" y="0"/>
            <a:ext cx="9144000" cy="836613"/>
          </a:xfrm>
          <a:prstGeom prst="rect">
            <a:avLst/>
          </a:prstGeom>
          <a:solidFill>
            <a:srgbClr val="F8F8F8"/>
          </a:solidFill>
          <a:ln w="9525">
            <a:noFill/>
            <a:miter lim="800000"/>
            <a:headEnd/>
            <a:tailEnd/>
          </a:ln>
          <a:effectLst/>
        </p:spPr>
        <p:txBody>
          <a:bodyPr wrap="none" anchor="ctr"/>
          <a:lstStyle/>
          <a:p>
            <a:endParaRPr lang="nl-BE"/>
          </a:p>
        </p:txBody>
      </p:sp>
      <p:sp>
        <p:nvSpPr>
          <p:cNvPr id="4" name="Rectangle 3"/>
          <p:cNvSpPr>
            <a:spLocks noChangeArrowheads="1"/>
          </p:cNvSpPr>
          <p:nvPr/>
        </p:nvSpPr>
        <p:spPr bwMode="auto">
          <a:xfrm>
            <a:off x="0" y="0"/>
            <a:ext cx="9144000" cy="836613"/>
          </a:xfrm>
          <a:prstGeom prst="rect">
            <a:avLst/>
          </a:prstGeom>
          <a:solidFill>
            <a:srgbClr val="F8F8F8"/>
          </a:solidFill>
          <a:ln w="9525">
            <a:noFill/>
            <a:miter lim="800000"/>
            <a:headEnd/>
            <a:tailEnd/>
          </a:ln>
          <a:effectLst/>
        </p:spPr>
        <p:txBody>
          <a:bodyPr wrap="none" anchor="ctr"/>
          <a:lstStyle/>
          <a:p>
            <a:r>
              <a:rPr lang="nl-BE" sz="2600" b="1" dirty="0">
                <a:latin typeface="Bookman Old Style" pitchFamily="18" charset="0"/>
              </a:rPr>
              <a:t> </a:t>
            </a:r>
            <a:r>
              <a:rPr lang="nl-BE" sz="2600" b="1" dirty="0" smtClean="0">
                <a:latin typeface="Bookman Old Style" pitchFamily="18" charset="0"/>
              </a:rPr>
              <a:t>Human potential </a:t>
            </a:r>
            <a:endParaRPr lang="nl-NL" sz="2600" b="1" dirty="0">
              <a:latin typeface="Bookman Old Style" pitchFamily="18" charset="0"/>
            </a:endParaRPr>
          </a:p>
        </p:txBody>
      </p:sp>
      <p:graphicFrame>
        <p:nvGraphicFramePr>
          <p:cNvPr id="5" name="Object 4"/>
          <p:cNvGraphicFramePr>
            <a:graphicFrameLocks noChangeAspect="1"/>
          </p:cNvGraphicFramePr>
          <p:nvPr/>
        </p:nvGraphicFramePr>
        <p:xfrm>
          <a:off x="152400" y="1098550"/>
          <a:ext cx="4343400" cy="2330450"/>
        </p:xfrm>
        <a:graphic>
          <a:graphicData uri="http://schemas.openxmlformats.org/presentationml/2006/ole">
            <p:oleObj spid="_x0000_s38914" name="Chart" r:id="rId3" imgW="4686300" imgH="2514600" progId="Excel.Sheet.8">
              <p:embed/>
            </p:oleObj>
          </a:graphicData>
        </a:graphic>
      </p:graphicFrame>
      <p:graphicFrame>
        <p:nvGraphicFramePr>
          <p:cNvPr id="6" name="Object 5"/>
          <p:cNvGraphicFramePr>
            <a:graphicFrameLocks noChangeAspect="1"/>
          </p:cNvGraphicFramePr>
          <p:nvPr/>
        </p:nvGraphicFramePr>
        <p:xfrm>
          <a:off x="152400" y="3994150"/>
          <a:ext cx="4343400" cy="2330450"/>
        </p:xfrm>
        <a:graphic>
          <a:graphicData uri="http://schemas.openxmlformats.org/presentationml/2006/ole">
            <p:oleObj spid="_x0000_s38915" name="Chart" r:id="rId4" imgW="4686300" imgH="2514600" progId="Excel.Sheet.8">
              <p:embed/>
            </p:oleObj>
          </a:graphicData>
        </a:graphic>
      </p:graphicFrame>
      <p:graphicFrame>
        <p:nvGraphicFramePr>
          <p:cNvPr id="7" name="Object 6"/>
          <p:cNvGraphicFramePr>
            <a:graphicFrameLocks noChangeAspect="1"/>
          </p:cNvGraphicFramePr>
          <p:nvPr/>
        </p:nvGraphicFramePr>
        <p:xfrm>
          <a:off x="4724400" y="1100138"/>
          <a:ext cx="4343400" cy="2328862"/>
        </p:xfrm>
        <a:graphic>
          <a:graphicData uri="http://schemas.openxmlformats.org/presentationml/2006/ole">
            <p:oleObj spid="_x0000_s38916" name="Chart" r:id="rId5" imgW="4686300" imgH="2514600" progId="Excel.Sheet.8">
              <p:embed/>
            </p:oleObj>
          </a:graphicData>
        </a:graphic>
      </p:graphicFrame>
      <p:sp>
        <p:nvSpPr>
          <p:cNvPr id="8" name="Text Box 7"/>
          <p:cNvSpPr txBox="1">
            <a:spLocks noChangeArrowheads="1"/>
          </p:cNvSpPr>
          <p:nvPr/>
        </p:nvSpPr>
        <p:spPr bwMode="auto">
          <a:xfrm>
            <a:off x="476221" y="3443288"/>
            <a:ext cx="3167085" cy="369332"/>
          </a:xfrm>
          <a:prstGeom prst="rect">
            <a:avLst/>
          </a:prstGeom>
          <a:noFill/>
          <a:ln w="9525">
            <a:noFill/>
            <a:miter lim="800000"/>
            <a:headEnd/>
            <a:tailEnd/>
          </a:ln>
          <a:effectLst/>
        </p:spPr>
        <p:txBody>
          <a:bodyPr wrap="none">
            <a:spAutoFit/>
          </a:bodyPr>
          <a:lstStyle/>
          <a:p>
            <a:r>
              <a:rPr lang="en-US" sz="1400" b="1" dirty="0" smtClean="0"/>
              <a:t> </a:t>
            </a:r>
            <a:r>
              <a:rPr lang="en-US" sz="1400" b="1" dirty="0" smtClean="0"/>
              <a:t>Researchers per 1000 employed</a:t>
            </a:r>
            <a:r>
              <a:rPr lang="en-US" sz="1400" b="1" dirty="0" smtClean="0"/>
              <a:t> </a:t>
            </a:r>
            <a:r>
              <a:rPr lang="en-US" sz="1400" b="1" dirty="0"/>
              <a:t>(2003)</a:t>
            </a:r>
            <a:r>
              <a:rPr lang="en-US" dirty="0"/>
              <a:t> </a:t>
            </a:r>
            <a:endParaRPr lang="en-GB" dirty="0"/>
          </a:p>
        </p:txBody>
      </p:sp>
      <p:sp>
        <p:nvSpPr>
          <p:cNvPr id="9" name="Text Box 8"/>
          <p:cNvSpPr txBox="1">
            <a:spLocks noChangeArrowheads="1"/>
          </p:cNvSpPr>
          <p:nvPr/>
        </p:nvSpPr>
        <p:spPr bwMode="auto">
          <a:xfrm>
            <a:off x="4735513" y="3479800"/>
            <a:ext cx="3512628" cy="307777"/>
          </a:xfrm>
          <a:prstGeom prst="rect">
            <a:avLst/>
          </a:prstGeom>
          <a:noFill/>
          <a:ln w="9525">
            <a:noFill/>
            <a:miter lim="800000"/>
            <a:headEnd/>
            <a:tailEnd/>
          </a:ln>
          <a:effectLst/>
        </p:spPr>
        <p:txBody>
          <a:bodyPr wrap="none">
            <a:spAutoFit/>
          </a:bodyPr>
          <a:lstStyle/>
          <a:p>
            <a:r>
              <a:rPr lang="en-US" sz="1400" b="1" dirty="0" smtClean="0"/>
              <a:t>Higher education</a:t>
            </a:r>
            <a:r>
              <a:rPr lang="en-US" sz="1400" b="1" dirty="0" smtClean="0"/>
              <a:t> </a:t>
            </a:r>
            <a:r>
              <a:rPr lang="en-US" sz="1400" b="1" dirty="0"/>
              <a:t>/ 100 25-64 </a:t>
            </a:r>
            <a:r>
              <a:rPr lang="en-US" sz="1400" b="1" dirty="0" smtClean="0"/>
              <a:t>year </a:t>
            </a:r>
            <a:r>
              <a:rPr lang="en-US" sz="1400" b="1" dirty="0" smtClean="0"/>
              <a:t>old</a:t>
            </a:r>
            <a:r>
              <a:rPr lang="en-US" sz="1400" b="1" dirty="0" smtClean="0"/>
              <a:t> </a:t>
            </a:r>
            <a:r>
              <a:rPr lang="en-US" sz="1400" b="1" dirty="0"/>
              <a:t>(2003)</a:t>
            </a:r>
            <a:endParaRPr lang="en-GB" sz="1400" b="1" dirty="0"/>
          </a:p>
        </p:txBody>
      </p:sp>
      <p:sp>
        <p:nvSpPr>
          <p:cNvPr id="10" name="Text Box 9"/>
          <p:cNvSpPr txBox="1">
            <a:spLocks noChangeArrowheads="1"/>
          </p:cNvSpPr>
          <p:nvPr/>
        </p:nvSpPr>
        <p:spPr bwMode="auto">
          <a:xfrm>
            <a:off x="388722" y="6324600"/>
            <a:ext cx="3468898" cy="369332"/>
          </a:xfrm>
          <a:prstGeom prst="rect">
            <a:avLst/>
          </a:prstGeom>
          <a:noFill/>
          <a:ln w="9525">
            <a:noFill/>
            <a:miter lim="800000"/>
            <a:headEnd/>
            <a:tailEnd/>
          </a:ln>
          <a:effectLst/>
        </p:spPr>
        <p:txBody>
          <a:bodyPr wrap="none">
            <a:spAutoFit/>
          </a:bodyPr>
          <a:lstStyle/>
          <a:p>
            <a:r>
              <a:rPr lang="en-US" sz="1400" b="1" dirty="0" smtClean="0"/>
              <a:t> </a:t>
            </a:r>
            <a:r>
              <a:rPr lang="en-US" sz="1400" b="1" dirty="0" smtClean="0"/>
              <a:t>  S&amp;T masters </a:t>
            </a:r>
            <a:r>
              <a:rPr lang="en-US" sz="1400" b="1" dirty="0" smtClean="0"/>
              <a:t> </a:t>
            </a:r>
            <a:r>
              <a:rPr lang="en-US" sz="1400" b="1" dirty="0"/>
              <a:t>/ 1000 20-29 </a:t>
            </a:r>
            <a:r>
              <a:rPr lang="en-US" sz="1400" b="1" dirty="0" smtClean="0"/>
              <a:t>year old</a:t>
            </a:r>
            <a:r>
              <a:rPr lang="en-US" sz="1400" b="1" dirty="0" smtClean="0"/>
              <a:t> </a:t>
            </a:r>
            <a:r>
              <a:rPr lang="en-US" sz="1400" b="1" dirty="0"/>
              <a:t>(2003)</a:t>
            </a:r>
            <a:r>
              <a:rPr lang="en-US" dirty="0"/>
              <a:t> </a:t>
            </a:r>
            <a:endParaRPr lang="en-GB"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8D455F8-88B1-4CA2-8F5E-F3DE7513A43B}" type="slidenum">
              <a:rPr lang="nl-BE" smtClean="0"/>
              <a:pPr/>
              <a:t>47</a:t>
            </a:fld>
            <a:endParaRPr lang="nl-BE"/>
          </a:p>
        </p:txBody>
      </p:sp>
      <p:sp>
        <p:nvSpPr>
          <p:cNvPr id="3" name="Rectangle 2"/>
          <p:cNvSpPr>
            <a:spLocks noChangeArrowheads="1"/>
          </p:cNvSpPr>
          <p:nvPr/>
        </p:nvSpPr>
        <p:spPr bwMode="auto">
          <a:xfrm>
            <a:off x="0" y="0"/>
            <a:ext cx="9144000" cy="836613"/>
          </a:xfrm>
          <a:prstGeom prst="rect">
            <a:avLst/>
          </a:prstGeom>
          <a:solidFill>
            <a:srgbClr val="F8F8F8"/>
          </a:solidFill>
          <a:ln w="9525">
            <a:noFill/>
            <a:miter lim="800000"/>
            <a:headEnd/>
            <a:tailEnd/>
          </a:ln>
          <a:effectLst/>
        </p:spPr>
        <p:txBody>
          <a:bodyPr wrap="none" anchor="ctr"/>
          <a:lstStyle/>
          <a:p>
            <a:endParaRPr lang="nl-BE"/>
          </a:p>
        </p:txBody>
      </p:sp>
      <p:sp>
        <p:nvSpPr>
          <p:cNvPr id="4" name="Rectangle 3"/>
          <p:cNvSpPr>
            <a:spLocks noChangeArrowheads="1"/>
          </p:cNvSpPr>
          <p:nvPr/>
        </p:nvSpPr>
        <p:spPr bwMode="auto">
          <a:xfrm>
            <a:off x="0" y="0"/>
            <a:ext cx="9144000" cy="836613"/>
          </a:xfrm>
          <a:prstGeom prst="rect">
            <a:avLst/>
          </a:prstGeom>
          <a:solidFill>
            <a:srgbClr val="F8F8F8"/>
          </a:solidFill>
          <a:ln w="9525">
            <a:noFill/>
            <a:miter lim="800000"/>
            <a:headEnd/>
            <a:tailEnd/>
          </a:ln>
          <a:effectLst/>
        </p:spPr>
        <p:txBody>
          <a:bodyPr wrap="none" anchor="ctr"/>
          <a:lstStyle/>
          <a:p>
            <a:r>
              <a:rPr lang="nl-BE" sz="2600" b="1" dirty="0">
                <a:latin typeface="Bookman Old Style" pitchFamily="18" charset="0"/>
              </a:rPr>
              <a:t>    Benchmarking </a:t>
            </a:r>
            <a:r>
              <a:rPr lang="nl-BE" sz="2600" b="1" dirty="0" smtClean="0">
                <a:latin typeface="Bookman Old Style" pitchFamily="18" charset="0"/>
              </a:rPr>
              <a:t>entrepreneurship</a:t>
            </a:r>
            <a:endParaRPr lang="nl-NL" sz="2600" b="1" dirty="0">
              <a:latin typeface="Bookman Old Style" pitchFamily="18" charset="0"/>
            </a:endParaRPr>
          </a:p>
        </p:txBody>
      </p:sp>
      <p:graphicFrame>
        <p:nvGraphicFramePr>
          <p:cNvPr id="5" name="Object 4"/>
          <p:cNvGraphicFramePr>
            <a:graphicFrameLocks noChangeAspect="1"/>
          </p:cNvGraphicFramePr>
          <p:nvPr/>
        </p:nvGraphicFramePr>
        <p:xfrm>
          <a:off x="228600" y="1214438"/>
          <a:ext cx="4267200" cy="2290762"/>
        </p:xfrm>
        <a:graphic>
          <a:graphicData uri="http://schemas.openxmlformats.org/presentationml/2006/ole">
            <p:oleObj spid="_x0000_s39938" name="Chart" r:id="rId3" imgW="4686300" imgH="2514600" progId="Excel.Sheet.8">
              <p:embed/>
            </p:oleObj>
          </a:graphicData>
        </a:graphic>
      </p:graphicFrame>
      <p:graphicFrame>
        <p:nvGraphicFramePr>
          <p:cNvPr id="6" name="Object 5"/>
          <p:cNvGraphicFramePr>
            <a:graphicFrameLocks noChangeAspect="1"/>
          </p:cNvGraphicFramePr>
          <p:nvPr/>
        </p:nvGraphicFramePr>
        <p:xfrm>
          <a:off x="4800600" y="1219200"/>
          <a:ext cx="4191000" cy="2249488"/>
        </p:xfrm>
        <a:graphic>
          <a:graphicData uri="http://schemas.openxmlformats.org/presentationml/2006/ole">
            <p:oleObj spid="_x0000_s39939" name="Chart" r:id="rId4" imgW="4686300" imgH="2514600" progId="Excel.Sheet.8">
              <p:embed/>
            </p:oleObj>
          </a:graphicData>
        </a:graphic>
      </p:graphicFrame>
      <p:sp>
        <p:nvSpPr>
          <p:cNvPr id="7" name="Text Box 6"/>
          <p:cNvSpPr txBox="1">
            <a:spLocks noChangeArrowheads="1"/>
          </p:cNvSpPr>
          <p:nvPr/>
        </p:nvSpPr>
        <p:spPr bwMode="auto">
          <a:xfrm>
            <a:off x="201612" y="3429000"/>
            <a:ext cx="4084635" cy="584775"/>
          </a:xfrm>
          <a:prstGeom prst="rect">
            <a:avLst/>
          </a:prstGeom>
          <a:noFill/>
          <a:ln w="9525">
            <a:noFill/>
            <a:miter lim="800000"/>
            <a:headEnd/>
            <a:tailEnd/>
          </a:ln>
          <a:effectLst/>
        </p:spPr>
        <p:txBody>
          <a:bodyPr wrap="square">
            <a:spAutoFit/>
          </a:bodyPr>
          <a:lstStyle/>
          <a:p>
            <a:r>
              <a:rPr lang="en-US" sz="1400" b="1" dirty="0" smtClean="0"/>
              <a:t>Broadband penetration</a:t>
            </a:r>
            <a:r>
              <a:rPr lang="en-US" sz="1400" b="1" dirty="0" smtClean="0"/>
              <a:t> (bb-lines / </a:t>
            </a:r>
            <a:r>
              <a:rPr lang="en-US" sz="1400" b="1" dirty="0"/>
              <a:t>100 </a:t>
            </a:r>
            <a:r>
              <a:rPr lang="en-US" sz="1400" b="1" dirty="0" smtClean="0"/>
              <a:t>people</a:t>
            </a:r>
            <a:r>
              <a:rPr lang="en-US" sz="1400" b="1" dirty="0" smtClean="0"/>
              <a:t>)</a:t>
            </a:r>
            <a:r>
              <a:rPr lang="en-US" sz="1400" b="1" dirty="0"/>
              <a:t> </a:t>
            </a:r>
            <a:r>
              <a:rPr lang="en-US" sz="1400" b="1" dirty="0" smtClean="0"/>
              <a:t>(</a:t>
            </a:r>
            <a:r>
              <a:rPr lang="en-US" sz="1400" b="1" dirty="0"/>
              <a:t>2003)</a:t>
            </a:r>
            <a:r>
              <a:rPr lang="en-US" dirty="0"/>
              <a:t> </a:t>
            </a:r>
            <a:endParaRPr lang="en-GB" dirty="0"/>
          </a:p>
        </p:txBody>
      </p:sp>
      <p:sp>
        <p:nvSpPr>
          <p:cNvPr id="8" name="Text Box 7"/>
          <p:cNvSpPr txBox="1">
            <a:spLocks noChangeArrowheads="1"/>
          </p:cNvSpPr>
          <p:nvPr/>
        </p:nvSpPr>
        <p:spPr bwMode="auto">
          <a:xfrm>
            <a:off x="4791075" y="3505200"/>
            <a:ext cx="3443507" cy="307777"/>
          </a:xfrm>
          <a:prstGeom prst="rect">
            <a:avLst/>
          </a:prstGeom>
          <a:noFill/>
          <a:ln w="9525">
            <a:noFill/>
            <a:miter lim="800000"/>
            <a:headEnd/>
            <a:tailEnd/>
          </a:ln>
          <a:effectLst/>
        </p:spPr>
        <p:txBody>
          <a:bodyPr wrap="none">
            <a:spAutoFit/>
          </a:bodyPr>
          <a:lstStyle/>
          <a:p>
            <a:r>
              <a:rPr lang="en-US" sz="1400" b="1" dirty="0"/>
              <a:t>‘Early stage’ venture capital (% </a:t>
            </a:r>
            <a:r>
              <a:rPr lang="en-US" sz="1400" b="1" dirty="0" smtClean="0"/>
              <a:t>GNP</a:t>
            </a:r>
            <a:r>
              <a:rPr lang="en-US" sz="1400" b="1" dirty="0" smtClean="0"/>
              <a:t>) </a:t>
            </a:r>
            <a:r>
              <a:rPr lang="en-US" sz="1400" b="1" dirty="0"/>
              <a:t>(2003) </a:t>
            </a:r>
            <a:endParaRPr lang="en-GB" sz="1400" b="1" dirty="0"/>
          </a:p>
        </p:txBody>
      </p:sp>
      <p:graphicFrame>
        <p:nvGraphicFramePr>
          <p:cNvPr id="9" name="Object 8"/>
          <p:cNvGraphicFramePr>
            <a:graphicFrameLocks noChangeAspect="1"/>
          </p:cNvGraphicFramePr>
          <p:nvPr/>
        </p:nvGraphicFramePr>
        <p:xfrm>
          <a:off x="228600" y="4016375"/>
          <a:ext cx="4191000" cy="2249488"/>
        </p:xfrm>
        <a:graphic>
          <a:graphicData uri="http://schemas.openxmlformats.org/presentationml/2006/ole">
            <p:oleObj spid="_x0000_s39940" name="Chart" r:id="rId5" imgW="4686300" imgH="2514600" progId="Excel.Sheet.8">
              <p:embed/>
            </p:oleObj>
          </a:graphicData>
        </a:graphic>
      </p:graphicFrame>
      <p:graphicFrame>
        <p:nvGraphicFramePr>
          <p:cNvPr id="10" name="Object 9"/>
          <p:cNvGraphicFramePr>
            <a:graphicFrameLocks noChangeAspect="1"/>
          </p:cNvGraphicFramePr>
          <p:nvPr/>
        </p:nvGraphicFramePr>
        <p:xfrm>
          <a:off x="4724400" y="4016375"/>
          <a:ext cx="4114800" cy="2206625"/>
        </p:xfrm>
        <a:graphic>
          <a:graphicData uri="http://schemas.openxmlformats.org/presentationml/2006/ole">
            <p:oleObj spid="_x0000_s39941" name="Chart" r:id="rId6" imgW="4686300" imgH="2514600" progId="Excel.Sheet.8">
              <p:embed/>
            </p:oleObj>
          </a:graphicData>
        </a:graphic>
      </p:graphicFrame>
      <p:sp>
        <p:nvSpPr>
          <p:cNvPr id="11" name="Text Box 10"/>
          <p:cNvSpPr txBox="1">
            <a:spLocks noChangeArrowheads="1"/>
          </p:cNvSpPr>
          <p:nvPr/>
        </p:nvSpPr>
        <p:spPr bwMode="auto">
          <a:xfrm>
            <a:off x="985838" y="6248400"/>
            <a:ext cx="2431050" cy="307777"/>
          </a:xfrm>
          <a:prstGeom prst="rect">
            <a:avLst/>
          </a:prstGeom>
          <a:noFill/>
          <a:ln w="9525">
            <a:noFill/>
            <a:miter lim="800000"/>
            <a:headEnd/>
            <a:tailEnd/>
          </a:ln>
          <a:effectLst/>
        </p:spPr>
        <p:txBody>
          <a:bodyPr wrap="none">
            <a:spAutoFit/>
          </a:bodyPr>
          <a:lstStyle/>
          <a:p>
            <a:r>
              <a:rPr lang="en-US" sz="1400" b="1" dirty="0" smtClean="0"/>
              <a:t>Patents </a:t>
            </a:r>
            <a:r>
              <a:rPr lang="en-US" sz="1400" b="1" dirty="0"/>
              <a:t>per </a:t>
            </a:r>
            <a:r>
              <a:rPr lang="en-US" sz="1400" b="1" dirty="0" err="1"/>
              <a:t>mio</a:t>
            </a:r>
            <a:r>
              <a:rPr lang="en-US" sz="1400" b="1" dirty="0"/>
              <a:t> </a:t>
            </a:r>
            <a:r>
              <a:rPr lang="en-US" sz="1400" b="1" dirty="0" smtClean="0"/>
              <a:t>people</a:t>
            </a:r>
            <a:r>
              <a:rPr lang="en-US" sz="1400" b="1" dirty="0" smtClean="0"/>
              <a:t> </a:t>
            </a:r>
            <a:r>
              <a:rPr lang="en-US" sz="1400" b="1" dirty="0"/>
              <a:t>(2000)</a:t>
            </a:r>
            <a:endParaRPr lang="en-GB" sz="1400" b="1" dirty="0"/>
          </a:p>
        </p:txBody>
      </p:sp>
      <p:sp>
        <p:nvSpPr>
          <p:cNvPr id="12" name="Text Box 11"/>
          <p:cNvSpPr txBox="1">
            <a:spLocks noChangeArrowheads="1"/>
          </p:cNvSpPr>
          <p:nvPr/>
        </p:nvSpPr>
        <p:spPr bwMode="auto">
          <a:xfrm>
            <a:off x="5364163" y="6248400"/>
            <a:ext cx="2615844" cy="307777"/>
          </a:xfrm>
          <a:prstGeom prst="rect">
            <a:avLst/>
          </a:prstGeom>
          <a:noFill/>
          <a:ln w="9525">
            <a:noFill/>
            <a:miter lim="800000"/>
            <a:headEnd/>
            <a:tailEnd/>
          </a:ln>
          <a:effectLst/>
        </p:spPr>
        <p:txBody>
          <a:bodyPr wrap="none">
            <a:spAutoFit/>
          </a:bodyPr>
          <a:lstStyle/>
          <a:p>
            <a:r>
              <a:rPr lang="en-US" sz="1400" b="1" dirty="0"/>
              <a:t>High-tech </a:t>
            </a:r>
            <a:r>
              <a:rPr lang="en-US" sz="1400" b="1" dirty="0" smtClean="0"/>
              <a:t>share </a:t>
            </a:r>
            <a:r>
              <a:rPr lang="en-US" sz="1400" b="1" dirty="0" smtClean="0"/>
              <a:t> </a:t>
            </a:r>
            <a:r>
              <a:rPr lang="en-US" sz="1400" b="1" dirty="0"/>
              <a:t>in export (2003)</a:t>
            </a:r>
            <a:endParaRPr lang="en-GB" sz="1400" b="1"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8D455F8-88B1-4CA2-8F5E-F3DE7513A43B}" type="slidenum">
              <a:rPr lang="nl-BE" smtClean="0"/>
              <a:pPr/>
              <a:t>48</a:t>
            </a:fld>
            <a:endParaRPr lang="nl-BE"/>
          </a:p>
        </p:txBody>
      </p:sp>
      <p:sp>
        <p:nvSpPr>
          <p:cNvPr id="3" name="Rectangle 2"/>
          <p:cNvSpPr>
            <a:spLocks noChangeArrowheads="1"/>
          </p:cNvSpPr>
          <p:nvPr/>
        </p:nvSpPr>
        <p:spPr bwMode="auto">
          <a:xfrm>
            <a:off x="0" y="0"/>
            <a:ext cx="9144000" cy="836613"/>
          </a:xfrm>
          <a:prstGeom prst="rect">
            <a:avLst/>
          </a:prstGeom>
          <a:solidFill>
            <a:srgbClr val="F8F8F8"/>
          </a:solidFill>
          <a:ln w="9525">
            <a:noFill/>
            <a:miter lim="800000"/>
            <a:headEnd/>
            <a:tailEnd/>
          </a:ln>
          <a:effectLst/>
        </p:spPr>
        <p:txBody>
          <a:bodyPr wrap="none" anchor="ctr"/>
          <a:lstStyle/>
          <a:p>
            <a:endParaRPr lang="nl-BE"/>
          </a:p>
        </p:txBody>
      </p:sp>
      <p:sp>
        <p:nvSpPr>
          <p:cNvPr id="4" name="Rectangle 3"/>
          <p:cNvSpPr>
            <a:spLocks noChangeArrowheads="1"/>
          </p:cNvSpPr>
          <p:nvPr/>
        </p:nvSpPr>
        <p:spPr bwMode="auto">
          <a:xfrm>
            <a:off x="0" y="0"/>
            <a:ext cx="9144000" cy="1052513"/>
          </a:xfrm>
          <a:prstGeom prst="rect">
            <a:avLst/>
          </a:prstGeom>
          <a:solidFill>
            <a:srgbClr val="F8F8F8"/>
          </a:solidFill>
          <a:ln w="9525">
            <a:noFill/>
            <a:miter lim="800000"/>
            <a:headEnd/>
            <a:tailEnd/>
          </a:ln>
          <a:effectLst/>
        </p:spPr>
        <p:txBody>
          <a:bodyPr wrap="none" anchor="ctr"/>
          <a:lstStyle/>
          <a:p>
            <a:r>
              <a:rPr lang="nl-BE" sz="2600" b="1" dirty="0">
                <a:latin typeface="Bookman Old Style" pitchFamily="18" charset="0"/>
              </a:rPr>
              <a:t>    Benchmarking  </a:t>
            </a:r>
            <a:r>
              <a:rPr lang="nl-BE" sz="2600" b="1" dirty="0" smtClean="0">
                <a:latin typeface="Bookman Old Style" pitchFamily="18" charset="0"/>
              </a:rPr>
              <a:t>entrepreneurship</a:t>
            </a:r>
            <a:endParaRPr lang="nl-NL" sz="2600" b="1" dirty="0">
              <a:latin typeface="Bookman Old Style" pitchFamily="18" charset="0"/>
            </a:endParaRPr>
          </a:p>
        </p:txBody>
      </p:sp>
      <p:sp>
        <p:nvSpPr>
          <p:cNvPr id="5" name="Text Box 4"/>
          <p:cNvSpPr txBox="1">
            <a:spLocks noChangeArrowheads="1"/>
          </p:cNvSpPr>
          <p:nvPr/>
        </p:nvSpPr>
        <p:spPr bwMode="auto">
          <a:xfrm>
            <a:off x="5091113" y="5551488"/>
            <a:ext cx="3671887" cy="1200329"/>
          </a:xfrm>
          <a:prstGeom prst="rect">
            <a:avLst/>
          </a:prstGeom>
          <a:solidFill>
            <a:srgbClr val="FF0000">
              <a:alpha val="50000"/>
            </a:srgbClr>
          </a:solidFill>
          <a:ln w="9525">
            <a:solidFill>
              <a:schemeClr val="tx1"/>
            </a:solidFill>
            <a:miter lim="800000"/>
            <a:headEnd/>
            <a:tailEnd/>
          </a:ln>
          <a:effectLst/>
        </p:spPr>
        <p:txBody>
          <a:bodyPr>
            <a:spAutoFit/>
          </a:bodyPr>
          <a:lstStyle/>
          <a:p>
            <a:r>
              <a:rPr lang="en-US" b="1" i="1" dirty="0" smtClean="0"/>
              <a:t>European </a:t>
            </a:r>
            <a:r>
              <a:rPr lang="en-US" b="1" i="1" dirty="0"/>
              <a:t>paradox: </a:t>
            </a:r>
            <a:endParaRPr lang="en-US" b="1" i="1" dirty="0" smtClean="0"/>
          </a:p>
          <a:p>
            <a:endParaRPr lang="en-US" b="1" i="1" dirty="0" smtClean="0"/>
          </a:p>
          <a:p>
            <a:r>
              <a:rPr lang="en-US" b="1" i="1" dirty="0" smtClean="0"/>
              <a:t>Research excellent</a:t>
            </a:r>
          </a:p>
          <a:p>
            <a:r>
              <a:rPr lang="en-US" b="1" i="1" dirty="0" smtClean="0"/>
              <a:t>S&amp;T transfer insufficient </a:t>
            </a:r>
            <a:endParaRPr lang="en-GB" dirty="0"/>
          </a:p>
        </p:txBody>
      </p:sp>
      <p:graphicFrame>
        <p:nvGraphicFramePr>
          <p:cNvPr id="6" name="Object 5"/>
          <p:cNvGraphicFramePr>
            <a:graphicFrameLocks noChangeAspect="1"/>
          </p:cNvGraphicFramePr>
          <p:nvPr/>
        </p:nvGraphicFramePr>
        <p:xfrm>
          <a:off x="914400" y="1295400"/>
          <a:ext cx="6929438" cy="3521075"/>
        </p:xfrm>
        <a:graphic>
          <a:graphicData uri="http://schemas.openxmlformats.org/presentationml/2006/ole">
            <p:oleObj spid="_x0000_s40962" name="Chart" r:id="rId3" imgW="4686300" imgH="2381402" progId="Excel.Sheet.8">
              <p:embed/>
            </p:oleObj>
          </a:graphicData>
        </a:graphic>
      </p:graphicFrame>
      <p:sp>
        <p:nvSpPr>
          <p:cNvPr id="7" name="Text Box 6"/>
          <p:cNvSpPr txBox="1">
            <a:spLocks noChangeArrowheads="1"/>
          </p:cNvSpPr>
          <p:nvPr/>
        </p:nvSpPr>
        <p:spPr bwMode="auto">
          <a:xfrm>
            <a:off x="2640013" y="4800600"/>
            <a:ext cx="3227387" cy="304800"/>
          </a:xfrm>
          <a:prstGeom prst="rect">
            <a:avLst/>
          </a:prstGeom>
          <a:noFill/>
          <a:ln w="9525">
            <a:noFill/>
            <a:miter lim="800000"/>
            <a:headEnd/>
            <a:tailEnd/>
          </a:ln>
          <a:effectLst/>
        </p:spPr>
        <p:txBody>
          <a:bodyPr wrap="none">
            <a:spAutoFit/>
          </a:bodyPr>
          <a:lstStyle/>
          <a:p>
            <a:r>
              <a:rPr lang="en-US" sz="1400" b="1"/>
              <a:t>Total Entrepreneurial Activity (GEM)</a:t>
            </a:r>
            <a:endParaRPr lang="en-GB" sz="1400" b="1"/>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8D455F8-88B1-4CA2-8F5E-F3DE7513A43B}" type="slidenum">
              <a:rPr lang="nl-BE" smtClean="0"/>
              <a:pPr/>
              <a:t>49</a:t>
            </a:fld>
            <a:endParaRPr lang="nl-BE"/>
          </a:p>
        </p:txBody>
      </p:sp>
      <p:sp>
        <p:nvSpPr>
          <p:cNvPr id="3" name="Arc 2"/>
          <p:cNvSpPr>
            <a:spLocks/>
          </p:cNvSpPr>
          <p:nvPr/>
        </p:nvSpPr>
        <p:spPr bwMode="auto">
          <a:xfrm rot="10467741">
            <a:off x="1036638" y="1530350"/>
            <a:ext cx="6400800" cy="3619500"/>
          </a:xfrm>
          <a:custGeom>
            <a:avLst/>
            <a:gdLst>
              <a:gd name="G0" fmla="+- 0 0 0"/>
              <a:gd name="G1" fmla="+- 21600 0 0"/>
              <a:gd name="G2" fmla="+- 21600 0 0"/>
              <a:gd name="T0" fmla="*/ 11 w 21600"/>
              <a:gd name="T1" fmla="*/ 0 h 21683"/>
              <a:gd name="T2" fmla="*/ 21600 w 21600"/>
              <a:gd name="T3" fmla="*/ 21683 h 21683"/>
              <a:gd name="T4" fmla="*/ 0 w 21600"/>
              <a:gd name="T5" fmla="*/ 21600 h 21683"/>
            </a:gdLst>
            <a:ahLst/>
            <a:cxnLst>
              <a:cxn ang="0">
                <a:pos x="T0" y="T1"/>
              </a:cxn>
              <a:cxn ang="0">
                <a:pos x="T2" y="T3"/>
              </a:cxn>
              <a:cxn ang="0">
                <a:pos x="T4" y="T5"/>
              </a:cxn>
            </a:cxnLst>
            <a:rect l="0" t="0" r="r" b="b"/>
            <a:pathLst>
              <a:path w="21600" h="21683" fill="none" extrusionOk="0">
                <a:moveTo>
                  <a:pt x="10" y="0"/>
                </a:moveTo>
                <a:cubicBezTo>
                  <a:pt x="11936" y="6"/>
                  <a:pt x="21600" y="9674"/>
                  <a:pt x="21600" y="21600"/>
                </a:cubicBezTo>
                <a:cubicBezTo>
                  <a:pt x="21600" y="21627"/>
                  <a:pt x="21599" y="21655"/>
                  <a:pt x="21599" y="21682"/>
                </a:cubicBezTo>
              </a:path>
              <a:path w="21600" h="21683" stroke="0" extrusionOk="0">
                <a:moveTo>
                  <a:pt x="10" y="0"/>
                </a:moveTo>
                <a:cubicBezTo>
                  <a:pt x="11936" y="6"/>
                  <a:pt x="21600" y="9674"/>
                  <a:pt x="21600" y="21600"/>
                </a:cubicBezTo>
                <a:cubicBezTo>
                  <a:pt x="21600" y="21627"/>
                  <a:pt x="21599" y="21655"/>
                  <a:pt x="21599" y="21682"/>
                </a:cubicBezTo>
                <a:lnTo>
                  <a:pt x="0" y="21600"/>
                </a:lnTo>
                <a:close/>
              </a:path>
            </a:pathLst>
          </a:custGeom>
          <a:noFill/>
          <a:ln w="63500" cap="rnd">
            <a:solidFill>
              <a:schemeClr val="tx1"/>
            </a:solidFill>
            <a:prstDash val="sysDot"/>
            <a:round/>
            <a:headEnd/>
            <a:tailEnd/>
          </a:ln>
          <a:effectLst/>
        </p:spPr>
        <p:txBody>
          <a:bodyPr wrap="none" anchor="ctr"/>
          <a:lstStyle/>
          <a:p>
            <a:endParaRPr lang="nl-BE"/>
          </a:p>
        </p:txBody>
      </p:sp>
      <p:sp>
        <p:nvSpPr>
          <p:cNvPr id="4" name="Rectangle 3"/>
          <p:cNvSpPr>
            <a:spLocks noChangeArrowheads="1"/>
          </p:cNvSpPr>
          <p:nvPr/>
        </p:nvSpPr>
        <p:spPr bwMode="auto">
          <a:xfrm>
            <a:off x="0" y="0"/>
            <a:ext cx="9144000" cy="836613"/>
          </a:xfrm>
          <a:prstGeom prst="rect">
            <a:avLst/>
          </a:prstGeom>
          <a:solidFill>
            <a:srgbClr val="F8F8F8"/>
          </a:solidFill>
          <a:ln w="9525">
            <a:noFill/>
            <a:miter lim="800000"/>
            <a:headEnd/>
            <a:tailEnd/>
          </a:ln>
          <a:effectLst/>
        </p:spPr>
        <p:txBody>
          <a:bodyPr wrap="none" anchor="ctr"/>
          <a:lstStyle/>
          <a:p>
            <a:r>
              <a:rPr lang="nl-BE" sz="2600" b="1" dirty="0">
                <a:latin typeface="Bookman Old Style" pitchFamily="18" charset="0"/>
              </a:rPr>
              <a:t>    </a:t>
            </a:r>
            <a:r>
              <a:rPr lang="nl-BE" sz="2600" b="1" dirty="0" smtClean="0">
                <a:latin typeface="Bookman Old Style" pitchFamily="18" charset="0"/>
              </a:rPr>
              <a:t>Financing entrepreneurship</a:t>
            </a:r>
            <a:endParaRPr lang="nl-NL" sz="2600" b="1" dirty="0">
              <a:latin typeface="Bookman Old Style" pitchFamily="18" charset="0"/>
            </a:endParaRPr>
          </a:p>
        </p:txBody>
      </p:sp>
      <p:sp>
        <p:nvSpPr>
          <p:cNvPr id="5" name="Arc 4"/>
          <p:cNvSpPr>
            <a:spLocks/>
          </p:cNvSpPr>
          <p:nvPr/>
        </p:nvSpPr>
        <p:spPr bwMode="auto">
          <a:xfrm rot="10467741">
            <a:off x="1036638" y="1530350"/>
            <a:ext cx="6400800" cy="3619500"/>
          </a:xfrm>
          <a:custGeom>
            <a:avLst/>
            <a:gdLst>
              <a:gd name="G0" fmla="+- 0 0 0"/>
              <a:gd name="G1" fmla="+- 21600 0 0"/>
              <a:gd name="G2" fmla="+- 21600 0 0"/>
              <a:gd name="T0" fmla="*/ 11 w 21600"/>
              <a:gd name="T1" fmla="*/ 0 h 21683"/>
              <a:gd name="T2" fmla="*/ 21600 w 21600"/>
              <a:gd name="T3" fmla="*/ 21683 h 21683"/>
              <a:gd name="T4" fmla="*/ 0 w 21600"/>
              <a:gd name="T5" fmla="*/ 21600 h 21683"/>
            </a:gdLst>
            <a:ahLst/>
            <a:cxnLst>
              <a:cxn ang="0">
                <a:pos x="T0" y="T1"/>
              </a:cxn>
              <a:cxn ang="0">
                <a:pos x="T2" y="T3"/>
              </a:cxn>
              <a:cxn ang="0">
                <a:pos x="T4" y="T5"/>
              </a:cxn>
            </a:cxnLst>
            <a:rect l="0" t="0" r="r" b="b"/>
            <a:pathLst>
              <a:path w="21600" h="21683" fill="none" extrusionOk="0">
                <a:moveTo>
                  <a:pt x="10" y="0"/>
                </a:moveTo>
                <a:cubicBezTo>
                  <a:pt x="11936" y="6"/>
                  <a:pt x="21600" y="9674"/>
                  <a:pt x="21600" y="21600"/>
                </a:cubicBezTo>
                <a:cubicBezTo>
                  <a:pt x="21600" y="21627"/>
                  <a:pt x="21599" y="21655"/>
                  <a:pt x="21599" y="21682"/>
                </a:cubicBezTo>
              </a:path>
              <a:path w="21600" h="21683" stroke="0" extrusionOk="0">
                <a:moveTo>
                  <a:pt x="10" y="0"/>
                </a:moveTo>
                <a:cubicBezTo>
                  <a:pt x="11936" y="6"/>
                  <a:pt x="21600" y="9674"/>
                  <a:pt x="21600" y="21600"/>
                </a:cubicBezTo>
                <a:cubicBezTo>
                  <a:pt x="21600" y="21627"/>
                  <a:pt x="21599" y="21655"/>
                  <a:pt x="21599" y="21682"/>
                </a:cubicBezTo>
                <a:lnTo>
                  <a:pt x="0" y="21600"/>
                </a:lnTo>
                <a:close/>
              </a:path>
            </a:pathLst>
          </a:custGeom>
          <a:noFill/>
          <a:ln w="63500" cap="rnd">
            <a:solidFill>
              <a:schemeClr val="hlink"/>
            </a:solidFill>
            <a:prstDash val="sysDot"/>
            <a:round/>
            <a:headEnd/>
            <a:tailEnd/>
          </a:ln>
          <a:effectLst/>
        </p:spPr>
        <p:txBody>
          <a:bodyPr wrap="none" anchor="ctr"/>
          <a:lstStyle/>
          <a:p>
            <a:endParaRPr lang="nl-BE"/>
          </a:p>
        </p:txBody>
      </p:sp>
      <p:sp>
        <p:nvSpPr>
          <p:cNvPr id="6" name="Text Box 5"/>
          <p:cNvSpPr txBox="1">
            <a:spLocks noChangeArrowheads="1"/>
          </p:cNvSpPr>
          <p:nvPr/>
        </p:nvSpPr>
        <p:spPr bwMode="auto">
          <a:xfrm>
            <a:off x="6337300" y="5949950"/>
            <a:ext cx="1320800" cy="403225"/>
          </a:xfrm>
          <a:prstGeom prst="rect">
            <a:avLst/>
          </a:prstGeom>
          <a:noFill/>
          <a:ln w="9525">
            <a:noFill/>
            <a:miter lim="800000"/>
            <a:headEnd/>
            <a:tailEnd/>
          </a:ln>
          <a:effectLst/>
        </p:spPr>
        <p:txBody>
          <a:bodyPr/>
          <a:lstStyle/>
          <a:p>
            <a:pPr eaLnBrk="0" hangingPunct="0"/>
            <a:r>
              <a:rPr lang="en-US" sz="1400" b="1">
                <a:latin typeface="Bookman Old Style" pitchFamily="18" charset="0"/>
              </a:rPr>
              <a:t>EXPANSIE</a:t>
            </a:r>
          </a:p>
        </p:txBody>
      </p:sp>
      <p:sp>
        <p:nvSpPr>
          <p:cNvPr id="7" name="Text Box 6"/>
          <p:cNvSpPr txBox="1">
            <a:spLocks noChangeArrowheads="1"/>
          </p:cNvSpPr>
          <p:nvPr/>
        </p:nvSpPr>
        <p:spPr bwMode="auto">
          <a:xfrm>
            <a:off x="4752975" y="5949950"/>
            <a:ext cx="1801813" cy="403225"/>
          </a:xfrm>
          <a:prstGeom prst="rect">
            <a:avLst/>
          </a:prstGeom>
          <a:noFill/>
          <a:ln w="9525">
            <a:noFill/>
            <a:miter lim="800000"/>
            <a:headEnd/>
            <a:tailEnd/>
          </a:ln>
          <a:effectLst/>
        </p:spPr>
        <p:txBody>
          <a:bodyPr/>
          <a:lstStyle/>
          <a:p>
            <a:pPr eaLnBrk="0" hangingPunct="0"/>
            <a:r>
              <a:rPr lang="en-US" sz="1400" b="1">
                <a:latin typeface="Bookman Old Style" pitchFamily="18" charset="0"/>
              </a:rPr>
              <a:t>EARLY-STAGE</a:t>
            </a:r>
          </a:p>
        </p:txBody>
      </p:sp>
      <p:sp>
        <p:nvSpPr>
          <p:cNvPr id="8" name="Text Box 7"/>
          <p:cNvSpPr txBox="1">
            <a:spLocks noChangeArrowheads="1"/>
          </p:cNvSpPr>
          <p:nvPr/>
        </p:nvSpPr>
        <p:spPr bwMode="auto">
          <a:xfrm>
            <a:off x="6829425" y="4468813"/>
            <a:ext cx="1235075" cy="252412"/>
          </a:xfrm>
          <a:prstGeom prst="rect">
            <a:avLst/>
          </a:prstGeom>
          <a:noFill/>
          <a:ln w="9525">
            <a:noFill/>
            <a:miter lim="800000"/>
            <a:headEnd/>
            <a:tailEnd/>
          </a:ln>
          <a:effectLst/>
        </p:spPr>
        <p:txBody>
          <a:bodyPr/>
          <a:lstStyle/>
          <a:p>
            <a:pPr eaLnBrk="0" hangingPunct="0"/>
            <a:r>
              <a:rPr lang="nl-NL" sz="1400" b="1">
                <a:solidFill>
                  <a:schemeClr val="hlink"/>
                </a:solidFill>
                <a:latin typeface="Bookman Old Style" pitchFamily="18" charset="0"/>
              </a:rPr>
              <a:t>Laag risico</a:t>
            </a:r>
            <a:endParaRPr lang="nl-NL" sz="1000" b="1">
              <a:latin typeface="Bookman Old Style" pitchFamily="18" charset="0"/>
            </a:endParaRPr>
          </a:p>
        </p:txBody>
      </p:sp>
      <p:sp>
        <p:nvSpPr>
          <p:cNvPr id="9" name="Oval 8"/>
          <p:cNvSpPr>
            <a:spLocks noChangeArrowheads="1"/>
          </p:cNvSpPr>
          <p:nvPr/>
        </p:nvSpPr>
        <p:spPr bwMode="auto">
          <a:xfrm>
            <a:off x="2879725" y="4121150"/>
            <a:ext cx="2590800" cy="1193800"/>
          </a:xfrm>
          <a:prstGeom prst="ellipse">
            <a:avLst/>
          </a:prstGeom>
          <a:solidFill>
            <a:srgbClr val="B2B2B2">
              <a:alpha val="50000"/>
            </a:srgbClr>
          </a:solidFill>
          <a:ln w="9525">
            <a:noFill/>
            <a:round/>
            <a:headEnd/>
            <a:tailEnd/>
          </a:ln>
          <a:effectLst/>
        </p:spPr>
        <p:txBody>
          <a:bodyPr anchor="ctr" anchorCtr="1"/>
          <a:lstStyle/>
          <a:p>
            <a:pPr algn="ctr" eaLnBrk="0" hangingPunct="0">
              <a:spcBef>
                <a:spcPts val="1200"/>
              </a:spcBef>
            </a:pPr>
            <a:r>
              <a:rPr lang="nl-NL" sz="1400" b="1">
                <a:latin typeface="Bookman Old Style" pitchFamily="18" charset="0"/>
              </a:rPr>
              <a:t>BUSINESS ANGEL NETWORK</a:t>
            </a:r>
          </a:p>
          <a:p>
            <a:pPr algn="ctr" eaLnBrk="0" hangingPunct="0">
              <a:lnSpc>
                <a:spcPct val="70000"/>
              </a:lnSpc>
              <a:spcBef>
                <a:spcPts val="1200"/>
              </a:spcBef>
            </a:pPr>
            <a:r>
              <a:rPr lang="nl-NL" sz="1200" b="1">
                <a:latin typeface="Bookman Old Style" pitchFamily="18" charset="0"/>
              </a:rPr>
              <a:t>50.000- 100.000 Euro</a:t>
            </a:r>
            <a:endParaRPr lang="nl-NL" sz="1400" b="1">
              <a:latin typeface="Bookman Old Style" pitchFamily="18" charset="0"/>
            </a:endParaRPr>
          </a:p>
        </p:txBody>
      </p:sp>
      <p:sp>
        <p:nvSpPr>
          <p:cNvPr id="10" name="Oval 9"/>
          <p:cNvSpPr>
            <a:spLocks noChangeArrowheads="1"/>
          </p:cNvSpPr>
          <p:nvPr/>
        </p:nvSpPr>
        <p:spPr bwMode="auto">
          <a:xfrm>
            <a:off x="1152525" y="2824163"/>
            <a:ext cx="3097213" cy="1258887"/>
          </a:xfrm>
          <a:prstGeom prst="ellipse">
            <a:avLst/>
          </a:prstGeom>
          <a:solidFill>
            <a:schemeClr val="hlink">
              <a:alpha val="50000"/>
            </a:schemeClr>
          </a:solidFill>
          <a:ln w="9525">
            <a:noFill/>
            <a:round/>
            <a:headEnd/>
            <a:tailEnd/>
          </a:ln>
          <a:effectLst/>
        </p:spPr>
        <p:txBody>
          <a:bodyPr anchor="ctr" anchorCtr="1"/>
          <a:lstStyle/>
          <a:p>
            <a:pPr algn="ctr" eaLnBrk="0" hangingPunct="0">
              <a:spcBef>
                <a:spcPts val="1200"/>
              </a:spcBef>
            </a:pPr>
            <a:r>
              <a:rPr lang="nl-NL" sz="1400" b="1">
                <a:latin typeface="Bookman Old Style" pitchFamily="18" charset="0"/>
              </a:rPr>
              <a:t>VLAAMS INNOVATIEFONDS </a:t>
            </a:r>
          </a:p>
          <a:p>
            <a:pPr algn="ctr" eaLnBrk="0" hangingPunct="0">
              <a:spcBef>
                <a:spcPts val="1200"/>
              </a:spcBef>
            </a:pPr>
            <a:r>
              <a:rPr lang="nl-NL" sz="1200" b="1">
                <a:latin typeface="Bookman Old Style" pitchFamily="18" charset="0"/>
              </a:rPr>
              <a:t>100.000-500.000 Euro</a:t>
            </a:r>
          </a:p>
        </p:txBody>
      </p:sp>
      <p:sp>
        <p:nvSpPr>
          <p:cNvPr id="11" name="Oval 10"/>
          <p:cNvSpPr>
            <a:spLocks noChangeArrowheads="1"/>
          </p:cNvSpPr>
          <p:nvPr/>
        </p:nvSpPr>
        <p:spPr bwMode="auto">
          <a:xfrm>
            <a:off x="4321175" y="2247900"/>
            <a:ext cx="2808288" cy="1223963"/>
          </a:xfrm>
          <a:prstGeom prst="ellipse">
            <a:avLst/>
          </a:prstGeom>
          <a:solidFill>
            <a:srgbClr val="B2B2B2">
              <a:alpha val="50000"/>
            </a:srgbClr>
          </a:solidFill>
          <a:ln w="9525">
            <a:noFill/>
            <a:round/>
            <a:headEnd/>
            <a:tailEnd/>
          </a:ln>
          <a:effectLst/>
        </p:spPr>
        <p:txBody>
          <a:bodyPr anchor="ctr" anchorCtr="1"/>
          <a:lstStyle/>
          <a:p>
            <a:pPr eaLnBrk="0" hangingPunct="0"/>
            <a:r>
              <a:rPr lang="en-US" sz="1000">
                <a:latin typeface="Bookman Old Style" pitchFamily="18" charset="0"/>
              </a:rPr>
              <a:t> </a:t>
            </a:r>
            <a:r>
              <a:rPr lang="en-US" sz="1400" b="1">
                <a:latin typeface="Bookman Old Style" pitchFamily="18" charset="0"/>
              </a:rPr>
              <a:t>ARKIMEDES</a:t>
            </a:r>
          </a:p>
          <a:p>
            <a:pPr eaLnBrk="0" hangingPunct="0"/>
            <a:endParaRPr lang="en-US" sz="1400" b="1">
              <a:latin typeface="Bookman Old Style" pitchFamily="18" charset="0"/>
            </a:endParaRPr>
          </a:p>
          <a:p>
            <a:pPr eaLnBrk="0" hangingPunct="0"/>
            <a:r>
              <a:rPr lang="en-US" sz="1200" b="1">
                <a:latin typeface="Bookman Old Style" pitchFamily="18" charset="0"/>
              </a:rPr>
              <a:t>&gt; 250.000 Euro</a:t>
            </a:r>
            <a:endParaRPr lang="en-US" sz="1200">
              <a:latin typeface="Bookman Old Style" pitchFamily="18" charset="0"/>
            </a:endParaRPr>
          </a:p>
          <a:p>
            <a:pPr algn="ctr" eaLnBrk="0" hangingPunct="0"/>
            <a:endParaRPr lang="nl-NL" sz="1000" b="1">
              <a:latin typeface="Bookman Old Style" pitchFamily="18" charset="0"/>
            </a:endParaRPr>
          </a:p>
        </p:txBody>
      </p:sp>
      <p:sp>
        <p:nvSpPr>
          <p:cNvPr id="12" name="Text Box 11"/>
          <p:cNvSpPr txBox="1">
            <a:spLocks noChangeArrowheads="1"/>
          </p:cNvSpPr>
          <p:nvPr/>
        </p:nvSpPr>
        <p:spPr bwMode="auto">
          <a:xfrm>
            <a:off x="658813" y="1254125"/>
            <a:ext cx="1368425" cy="336550"/>
          </a:xfrm>
          <a:prstGeom prst="rect">
            <a:avLst/>
          </a:prstGeom>
          <a:noFill/>
          <a:ln w="9525">
            <a:noFill/>
            <a:miter lim="800000"/>
            <a:headEnd/>
            <a:tailEnd/>
          </a:ln>
          <a:effectLst/>
        </p:spPr>
        <p:txBody>
          <a:bodyPr/>
          <a:lstStyle/>
          <a:p>
            <a:pPr eaLnBrk="0" hangingPunct="0"/>
            <a:r>
              <a:rPr lang="en-US" sz="1400" b="1">
                <a:solidFill>
                  <a:schemeClr val="hlink"/>
                </a:solidFill>
                <a:latin typeface="Bookman Old Style" pitchFamily="18" charset="0"/>
              </a:rPr>
              <a:t>Hoog risico</a:t>
            </a:r>
            <a:endParaRPr lang="en-US" sz="1000" b="1">
              <a:solidFill>
                <a:schemeClr val="hlink"/>
              </a:solidFill>
              <a:latin typeface="Bookman Old Style" pitchFamily="18" charset="0"/>
            </a:endParaRPr>
          </a:p>
        </p:txBody>
      </p:sp>
      <p:sp>
        <p:nvSpPr>
          <p:cNvPr id="13" name="Oval 12"/>
          <p:cNvSpPr>
            <a:spLocks noChangeArrowheads="1"/>
          </p:cNvSpPr>
          <p:nvPr/>
        </p:nvSpPr>
        <p:spPr bwMode="auto">
          <a:xfrm>
            <a:off x="723900" y="4048125"/>
            <a:ext cx="1962150" cy="1376363"/>
          </a:xfrm>
          <a:prstGeom prst="ellipse">
            <a:avLst/>
          </a:prstGeom>
          <a:solidFill>
            <a:schemeClr val="hlink">
              <a:alpha val="50000"/>
            </a:schemeClr>
          </a:solidFill>
          <a:ln w="9525">
            <a:noFill/>
            <a:round/>
            <a:headEnd/>
            <a:tailEnd/>
          </a:ln>
          <a:effectLst/>
        </p:spPr>
        <p:txBody>
          <a:bodyPr anchor="ctr" anchorCtr="1"/>
          <a:lstStyle/>
          <a:p>
            <a:pPr algn="ctr" eaLnBrk="0" hangingPunct="0"/>
            <a:r>
              <a:rPr lang="en-US" sz="1400" b="1">
                <a:latin typeface="Bookman Old Style" pitchFamily="18" charset="0"/>
              </a:rPr>
              <a:t>WINWIN-</a:t>
            </a:r>
          </a:p>
          <a:p>
            <a:pPr algn="ctr" eaLnBrk="0" hangingPunct="0"/>
            <a:r>
              <a:rPr lang="en-US" sz="1400" b="1">
                <a:latin typeface="Bookman Old Style" pitchFamily="18" charset="0"/>
              </a:rPr>
              <a:t>LENING</a:t>
            </a:r>
          </a:p>
          <a:p>
            <a:pPr algn="ctr" eaLnBrk="0" hangingPunct="0"/>
            <a:r>
              <a:rPr lang="en-US" sz="1200" b="1">
                <a:latin typeface="Bookman Old Style" pitchFamily="18" charset="0"/>
              </a:rPr>
              <a:t>&lt; 75.000 Euro</a:t>
            </a:r>
            <a:endParaRPr lang="en-US" sz="1400" b="1">
              <a:latin typeface="Bookman Old Style" pitchFamily="18" charset="0"/>
            </a:endParaRPr>
          </a:p>
        </p:txBody>
      </p:sp>
      <p:sp>
        <p:nvSpPr>
          <p:cNvPr id="14" name="Line 13"/>
          <p:cNvSpPr>
            <a:spLocks noChangeShapeType="1"/>
          </p:cNvSpPr>
          <p:nvPr/>
        </p:nvSpPr>
        <p:spPr bwMode="auto">
          <a:xfrm flipV="1">
            <a:off x="647700" y="1546225"/>
            <a:ext cx="1588" cy="4157663"/>
          </a:xfrm>
          <a:prstGeom prst="line">
            <a:avLst/>
          </a:prstGeom>
          <a:noFill/>
          <a:ln w="19050">
            <a:solidFill>
              <a:schemeClr val="tx1"/>
            </a:solidFill>
            <a:round/>
            <a:headEnd/>
            <a:tailEnd type="triangle" w="med" len="med"/>
          </a:ln>
        </p:spPr>
        <p:txBody>
          <a:bodyPr/>
          <a:lstStyle/>
          <a:p>
            <a:endParaRPr lang="nl-BE"/>
          </a:p>
        </p:txBody>
      </p:sp>
      <p:sp>
        <p:nvSpPr>
          <p:cNvPr id="15" name="Text Box 14"/>
          <p:cNvSpPr txBox="1">
            <a:spLocks noChangeArrowheads="1"/>
          </p:cNvSpPr>
          <p:nvPr/>
        </p:nvSpPr>
        <p:spPr bwMode="auto">
          <a:xfrm>
            <a:off x="1008063" y="5949950"/>
            <a:ext cx="1689100" cy="336550"/>
          </a:xfrm>
          <a:prstGeom prst="rect">
            <a:avLst/>
          </a:prstGeom>
          <a:noFill/>
          <a:ln w="9525">
            <a:noFill/>
            <a:miter lim="800000"/>
            <a:headEnd/>
            <a:tailEnd/>
          </a:ln>
          <a:effectLst/>
        </p:spPr>
        <p:txBody>
          <a:bodyPr/>
          <a:lstStyle/>
          <a:p>
            <a:pPr eaLnBrk="0" hangingPunct="0"/>
            <a:r>
              <a:rPr lang="en-US" sz="1400" b="1">
                <a:latin typeface="Bookman Old Style" pitchFamily="18" charset="0"/>
              </a:rPr>
              <a:t>PRE-SEED</a:t>
            </a:r>
            <a:endParaRPr lang="nl-NL" sz="1400" b="1">
              <a:latin typeface="Bookman Old Style" pitchFamily="18" charset="0"/>
            </a:endParaRPr>
          </a:p>
        </p:txBody>
      </p:sp>
      <p:sp>
        <p:nvSpPr>
          <p:cNvPr id="16" name="Text Box 15"/>
          <p:cNvSpPr txBox="1">
            <a:spLocks noChangeArrowheads="1"/>
          </p:cNvSpPr>
          <p:nvPr/>
        </p:nvSpPr>
        <p:spPr bwMode="auto">
          <a:xfrm>
            <a:off x="2371725" y="5949950"/>
            <a:ext cx="868363" cy="252413"/>
          </a:xfrm>
          <a:prstGeom prst="rect">
            <a:avLst/>
          </a:prstGeom>
          <a:noFill/>
          <a:ln w="9525">
            <a:noFill/>
            <a:miter lim="800000"/>
            <a:headEnd/>
            <a:tailEnd/>
          </a:ln>
          <a:effectLst/>
        </p:spPr>
        <p:txBody>
          <a:bodyPr/>
          <a:lstStyle/>
          <a:p>
            <a:pPr eaLnBrk="0" hangingPunct="0"/>
            <a:r>
              <a:rPr lang="en-US" sz="1400" b="1">
                <a:latin typeface="Bookman Old Style" pitchFamily="18" charset="0"/>
              </a:rPr>
              <a:t>SEED</a:t>
            </a:r>
          </a:p>
        </p:txBody>
      </p:sp>
      <p:sp>
        <p:nvSpPr>
          <p:cNvPr id="17" name="Text Box 16"/>
          <p:cNvSpPr txBox="1">
            <a:spLocks noChangeArrowheads="1"/>
          </p:cNvSpPr>
          <p:nvPr/>
        </p:nvSpPr>
        <p:spPr bwMode="auto">
          <a:xfrm>
            <a:off x="3435350" y="5949950"/>
            <a:ext cx="1135063" cy="325438"/>
          </a:xfrm>
          <a:prstGeom prst="rect">
            <a:avLst/>
          </a:prstGeom>
          <a:noFill/>
          <a:ln w="9525">
            <a:noFill/>
            <a:miter lim="800000"/>
            <a:headEnd/>
            <a:tailEnd/>
          </a:ln>
          <a:effectLst/>
        </p:spPr>
        <p:txBody>
          <a:bodyPr/>
          <a:lstStyle/>
          <a:p>
            <a:pPr eaLnBrk="0" hangingPunct="0"/>
            <a:r>
              <a:rPr lang="en-US" sz="1400" b="1">
                <a:latin typeface="Bookman Old Style" pitchFamily="18" charset="0"/>
              </a:rPr>
              <a:t>START-UP</a:t>
            </a:r>
          </a:p>
        </p:txBody>
      </p:sp>
      <p:sp>
        <p:nvSpPr>
          <p:cNvPr id="18" name="Oval 17"/>
          <p:cNvSpPr>
            <a:spLocks noChangeArrowheads="1"/>
          </p:cNvSpPr>
          <p:nvPr/>
        </p:nvSpPr>
        <p:spPr bwMode="auto">
          <a:xfrm>
            <a:off x="6337300" y="3111500"/>
            <a:ext cx="2627313" cy="1368425"/>
          </a:xfrm>
          <a:prstGeom prst="ellipse">
            <a:avLst/>
          </a:prstGeom>
          <a:solidFill>
            <a:schemeClr val="accent1"/>
          </a:solidFill>
          <a:ln w="9525">
            <a:noFill/>
            <a:round/>
            <a:headEnd/>
            <a:tailEnd/>
          </a:ln>
          <a:effectLst/>
        </p:spPr>
        <p:txBody>
          <a:bodyPr wrap="none" anchor="ctr"/>
          <a:lstStyle/>
          <a:p>
            <a:pPr algn="ctr"/>
            <a:r>
              <a:rPr lang="nl-BE" sz="1400" b="1">
                <a:latin typeface="Bookman Old Style" pitchFamily="18" charset="0"/>
              </a:rPr>
              <a:t>MARKT</a:t>
            </a:r>
            <a:endParaRPr lang="nl-NL" sz="1400" b="1">
              <a:latin typeface="Bookman Old Style" pitchFamily="18" charset="0"/>
            </a:endParaRPr>
          </a:p>
        </p:txBody>
      </p:sp>
      <p:sp>
        <p:nvSpPr>
          <p:cNvPr id="19" name="Line 18"/>
          <p:cNvSpPr>
            <a:spLocks noChangeShapeType="1"/>
          </p:cNvSpPr>
          <p:nvPr/>
        </p:nvSpPr>
        <p:spPr bwMode="auto">
          <a:xfrm>
            <a:off x="647700" y="5727700"/>
            <a:ext cx="6972300" cy="1588"/>
          </a:xfrm>
          <a:prstGeom prst="line">
            <a:avLst/>
          </a:prstGeom>
          <a:noFill/>
          <a:ln w="19050">
            <a:solidFill>
              <a:schemeClr val="tx1"/>
            </a:solidFill>
            <a:round/>
            <a:headEnd/>
            <a:tailEnd type="triangle" w="med" len="med"/>
          </a:ln>
        </p:spPr>
        <p:txBody>
          <a:bodyPr/>
          <a:lstStyle/>
          <a:p>
            <a:endParaRPr lang="nl-BE"/>
          </a:p>
        </p:txBody>
      </p:sp>
      <p:sp>
        <p:nvSpPr>
          <p:cNvPr id="20" name="Oval 19"/>
          <p:cNvSpPr>
            <a:spLocks noChangeArrowheads="1"/>
          </p:cNvSpPr>
          <p:nvPr/>
        </p:nvSpPr>
        <p:spPr bwMode="auto">
          <a:xfrm>
            <a:off x="658813" y="1635125"/>
            <a:ext cx="3200400" cy="1258888"/>
          </a:xfrm>
          <a:prstGeom prst="ellipse">
            <a:avLst/>
          </a:prstGeom>
          <a:solidFill>
            <a:srgbClr val="FF9900">
              <a:alpha val="50000"/>
            </a:srgbClr>
          </a:solidFill>
          <a:ln w="9525">
            <a:noFill/>
            <a:round/>
            <a:headEnd/>
            <a:tailEnd/>
          </a:ln>
          <a:effectLst/>
        </p:spPr>
        <p:txBody>
          <a:bodyPr anchor="ctr" anchorCtr="1"/>
          <a:lstStyle/>
          <a:p>
            <a:pPr algn="ctr" eaLnBrk="0" hangingPunct="0">
              <a:spcBef>
                <a:spcPts val="1200"/>
              </a:spcBef>
            </a:pPr>
            <a:r>
              <a:rPr lang="nl-NL" sz="1400" b="1" dirty="0">
                <a:latin typeface="Bookman Old Style" pitchFamily="18" charset="0"/>
              </a:rPr>
              <a:t>Seed money uniefs + research-instellingen</a:t>
            </a:r>
          </a:p>
          <a:p>
            <a:pPr algn="ctr" eaLnBrk="0" hangingPunct="0">
              <a:spcBef>
                <a:spcPts val="1200"/>
              </a:spcBef>
            </a:pPr>
            <a:r>
              <a:rPr lang="nl-NL" sz="1200" b="1" dirty="0" smtClean="0">
                <a:latin typeface="Bookman Old Style" pitchFamily="18" charset="0"/>
              </a:rPr>
              <a:t>       Gemma-Frisius </a:t>
            </a:r>
            <a:r>
              <a:rPr lang="nl-NL" sz="1200" b="1" dirty="0">
                <a:latin typeface="Bookman Old Style" pitchFamily="18" charset="0"/>
              </a:rPr>
              <a:t>(KUL) Baekelandt (UG)              E-capital (IMEC)</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75" name="Object 3"/>
          <p:cNvGraphicFramePr>
            <a:graphicFrameLocks/>
          </p:cNvGraphicFramePr>
          <p:nvPr/>
        </p:nvGraphicFramePr>
        <p:xfrm>
          <a:off x="142844" y="214290"/>
          <a:ext cx="9001156" cy="6643710"/>
        </p:xfrm>
        <a:graphic>
          <a:graphicData uri="http://schemas.openxmlformats.org/presentationml/2006/ole">
            <p:oleObj spid="_x0000_s3075" name="MS Organization Chart 2.0" r:id="rId3" imgW="2203200" imgH="1199880" progId="">
              <p:embed followColorScheme="full"/>
            </p:oleObj>
          </a:graphicData>
        </a:graphic>
      </p:graphicFrame>
      <p:sp>
        <p:nvSpPr>
          <p:cNvPr id="3" name="Slide Number Placeholder 2"/>
          <p:cNvSpPr>
            <a:spLocks noGrp="1"/>
          </p:cNvSpPr>
          <p:nvPr>
            <p:ph type="sldNum" sz="quarter" idx="12"/>
          </p:nvPr>
        </p:nvSpPr>
        <p:spPr/>
        <p:txBody>
          <a:bodyPr/>
          <a:lstStyle/>
          <a:p>
            <a:fld id="{D8D455F8-88B1-4CA2-8F5E-F3DE7513A43B}" type="slidenum">
              <a:rPr lang="nl-BE" smtClean="0"/>
              <a:pPr/>
              <a:t>5</a:t>
            </a:fld>
            <a:endParaRPr lang="nl-BE"/>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Contents</a:t>
            </a:r>
            <a:endParaRPr lang="nl-BE" dirty="0"/>
          </a:p>
        </p:txBody>
      </p:sp>
      <p:sp>
        <p:nvSpPr>
          <p:cNvPr id="3" name="Slide Number Placeholder 2"/>
          <p:cNvSpPr>
            <a:spLocks noGrp="1"/>
          </p:cNvSpPr>
          <p:nvPr>
            <p:ph type="sldNum" sz="quarter" idx="12"/>
          </p:nvPr>
        </p:nvSpPr>
        <p:spPr/>
        <p:txBody>
          <a:bodyPr/>
          <a:lstStyle/>
          <a:p>
            <a:fld id="{D8D455F8-88B1-4CA2-8F5E-F3DE7513A43B}" type="slidenum">
              <a:rPr lang="nl-BE" smtClean="0"/>
              <a:pPr/>
              <a:t>50</a:t>
            </a:fld>
            <a:endParaRPr lang="nl-BE"/>
          </a:p>
        </p:txBody>
      </p:sp>
      <p:sp>
        <p:nvSpPr>
          <p:cNvPr id="4" name="TextBox 3"/>
          <p:cNvSpPr txBox="1"/>
          <p:nvPr/>
        </p:nvSpPr>
        <p:spPr>
          <a:xfrm>
            <a:off x="785786" y="2037228"/>
            <a:ext cx="7429552" cy="2677656"/>
          </a:xfrm>
          <a:prstGeom prst="rect">
            <a:avLst/>
          </a:prstGeom>
          <a:noFill/>
        </p:spPr>
        <p:txBody>
          <a:bodyPr wrap="square" rtlCol="0">
            <a:spAutoFit/>
          </a:bodyPr>
          <a:lstStyle/>
          <a:p>
            <a:r>
              <a:rPr lang="en-US" sz="2400" dirty="0" smtClean="0"/>
              <a:t>Where are we ? </a:t>
            </a:r>
          </a:p>
          <a:p>
            <a:endParaRPr lang="en-US" sz="2400" dirty="0" smtClean="0"/>
          </a:p>
          <a:p>
            <a:r>
              <a:rPr lang="en-US" sz="2400" dirty="0" smtClean="0"/>
              <a:t>From research to spinoff </a:t>
            </a:r>
            <a:endParaRPr lang="en-US" sz="2400" dirty="0" smtClean="0"/>
          </a:p>
          <a:p>
            <a:endParaRPr lang="en-US" sz="2400" dirty="0" smtClean="0"/>
          </a:p>
          <a:p>
            <a:r>
              <a:rPr lang="en-US" sz="2400" dirty="0" smtClean="0"/>
              <a:t>Environment </a:t>
            </a:r>
            <a:r>
              <a:rPr lang="en-US" sz="2400" dirty="0" smtClean="0"/>
              <a:t>and networks </a:t>
            </a:r>
            <a:endParaRPr lang="en-US" sz="2400" dirty="0" smtClean="0"/>
          </a:p>
          <a:p>
            <a:endParaRPr lang="en-US" sz="2400" dirty="0" smtClean="0"/>
          </a:p>
          <a:p>
            <a:r>
              <a:rPr lang="en-US" sz="2400" dirty="0" smtClean="0"/>
              <a:t>Afterthoughts </a:t>
            </a:r>
            <a:endParaRPr lang="nl-BE" sz="2400"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406" y="71414"/>
            <a:ext cx="8229600" cy="1143000"/>
          </a:xfrm>
        </p:spPr>
        <p:txBody>
          <a:bodyPr/>
          <a:lstStyle/>
          <a:p>
            <a:pPr algn="l"/>
            <a:r>
              <a:rPr lang="en-US" dirty="0" smtClean="0"/>
              <a:t>Afterthoughts</a:t>
            </a:r>
            <a:endParaRPr lang="nl-BE" dirty="0"/>
          </a:p>
        </p:txBody>
      </p:sp>
      <p:sp>
        <p:nvSpPr>
          <p:cNvPr id="3" name="Slide Number Placeholder 2"/>
          <p:cNvSpPr>
            <a:spLocks noGrp="1"/>
          </p:cNvSpPr>
          <p:nvPr>
            <p:ph type="sldNum" sz="quarter" idx="12"/>
          </p:nvPr>
        </p:nvSpPr>
        <p:spPr/>
        <p:txBody>
          <a:bodyPr/>
          <a:lstStyle/>
          <a:p>
            <a:fld id="{D8D455F8-88B1-4CA2-8F5E-F3DE7513A43B}" type="slidenum">
              <a:rPr lang="nl-BE" smtClean="0"/>
              <a:pPr/>
              <a:t>51</a:t>
            </a:fld>
            <a:endParaRPr lang="nl-BE"/>
          </a:p>
        </p:txBody>
      </p:sp>
      <p:sp>
        <p:nvSpPr>
          <p:cNvPr id="4" name="TextBox 3"/>
          <p:cNvSpPr txBox="1"/>
          <p:nvPr/>
        </p:nvSpPr>
        <p:spPr>
          <a:xfrm>
            <a:off x="285720" y="1000108"/>
            <a:ext cx="8408199" cy="6463308"/>
          </a:xfrm>
          <a:prstGeom prst="rect">
            <a:avLst/>
          </a:prstGeom>
          <a:noFill/>
        </p:spPr>
        <p:txBody>
          <a:bodyPr wrap="none" rtlCol="0">
            <a:spAutoFit/>
          </a:bodyPr>
          <a:lstStyle/>
          <a:p>
            <a:pPr>
              <a:buFontTx/>
              <a:buChar char="-"/>
            </a:pPr>
            <a:r>
              <a:rPr lang="en-US" dirty="0" smtClean="0"/>
              <a:t> </a:t>
            </a:r>
            <a:r>
              <a:rPr lang="en-US" dirty="0" smtClean="0"/>
              <a:t>Research group size matters in creating research driven start-up</a:t>
            </a:r>
          </a:p>
          <a:p>
            <a:pPr lvl="1">
              <a:buFontTx/>
              <a:buChar char="-"/>
            </a:pPr>
            <a:r>
              <a:rPr lang="en-US" dirty="0" smtClean="0"/>
              <a:t> </a:t>
            </a:r>
            <a:r>
              <a:rPr lang="en-US" dirty="0" smtClean="0"/>
              <a:t>Law </a:t>
            </a:r>
            <a:r>
              <a:rPr lang="en-US" dirty="0" smtClean="0"/>
              <a:t>of large </a:t>
            </a:r>
            <a:r>
              <a:rPr lang="en-US" dirty="0" smtClean="0"/>
              <a:t>numbers (# entrepreneurs / # PhDs)</a:t>
            </a:r>
          </a:p>
          <a:p>
            <a:pPr lvl="1">
              <a:buFontTx/>
              <a:buChar char="-"/>
            </a:pPr>
            <a:r>
              <a:rPr lang="en-US" dirty="0" smtClean="0"/>
              <a:t> Critical mass for research impact and support </a:t>
            </a:r>
            <a:endParaRPr lang="en-US" dirty="0" smtClean="0"/>
          </a:p>
          <a:p>
            <a:endParaRPr lang="en-US" dirty="0" smtClean="0"/>
          </a:p>
          <a:p>
            <a:pPr>
              <a:buFontTx/>
              <a:buChar char="-"/>
            </a:pPr>
            <a:r>
              <a:rPr lang="en-US" dirty="0" smtClean="0"/>
              <a:t> Declining number of engineering students is a serious problem </a:t>
            </a:r>
          </a:p>
          <a:p>
            <a:endParaRPr lang="en-US" dirty="0" smtClean="0"/>
          </a:p>
          <a:p>
            <a:pPr>
              <a:buFontTx/>
              <a:buChar char="-"/>
            </a:pPr>
            <a:r>
              <a:rPr lang="en-US" dirty="0" smtClean="0"/>
              <a:t> Underrepresentation of women in engineering is a brain waste worse than brain drain </a:t>
            </a:r>
            <a:endParaRPr lang="nl-BE" dirty="0" smtClean="0"/>
          </a:p>
          <a:p>
            <a:endParaRPr lang="en-US" dirty="0" smtClean="0"/>
          </a:p>
          <a:p>
            <a:pPr>
              <a:buFontTx/>
              <a:buChar char="-"/>
            </a:pPr>
            <a:r>
              <a:rPr lang="en-US" dirty="0" smtClean="0"/>
              <a:t> Correlation between / reinforcement of </a:t>
            </a:r>
          </a:p>
          <a:p>
            <a:r>
              <a:rPr lang="en-US" dirty="0" smtClean="0"/>
              <a:t>	scientific quality (‘push’) and industrial oriented research (‘pull’) </a:t>
            </a:r>
          </a:p>
          <a:p>
            <a:endParaRPr lang="en-US" dirty="0" smtClean="0"/>
          </a:p>
          <a:p>
            <a:pPr>
              <a:buFontTx/>
              <a:buChar char="-"/>
            </a:pPr>
            <a:r>
              <a:rPr lang="en-US" dirty="0" smtClean="0"/>
              <a:t> Entrepreneurial climate: we still have to do much </a:t>
            </a:r>
            <a:r>
              <a:rPr lang="en-US" dirty="0" smtClean="0"/>
              <a:t>better !! </a:t>
            </a:r>
          </a:p>
          <a:p>
            <a:pPr lvl="1">
              <a:buFontTx/>
              <a:buChar char="-"/>
            </a:pPr>
            <a:r>
              <a:rPr lang="en-US" dirty="0" smtClean="0"/>
              <a:t>Professors</a:t>
            </a:r>
          </a:p>
          <a:p>
            <a:pPr lvl="1">
              <a:buFontTx/>
              <a:buChar char="-"/>
            </a:pPr>
            <a:r>
              <a:rPr lang="en-US" dirty="0" smtClean="0"/>
              <a:t>Bachelor/masters</a:t>
            </a:r>
          </a:p>
          <a:p>
            <a:pPr lvl="1">
              <a:buFontTx/>
              <a:buChar char="-"/>
            </a:pPr>
            <a:r>
              <a:rPr lang="en-US" dirty="0" smtClean="0"/>
              <a:t>PhDs</a:t>
            </a:r>
            <a:endParaRPr lang="en-US" dirty="0" smtClean="0"/>
          </a:p>
          <a:p>
            <a:pPr>
              <a:buFontTx/>
              <a:buChar char="-"/>
            </a:pPr>
            <a:endParaRPr lang="en-US" dirty="0" smtClean="0"/>
          </a:p>
          <a:p>
            <a:pPr>
              <a:buFontTx/>
              <a:buChar char="-"/>
            </a:pPr>
            <a:r>
              <a:rPr lang="en-US" dirty="0" smtClean="0"/>
              <a:t>The start-up process is different for every start-up </a:t>
            </a:r>
          </a:p>
          <a:p>
            <a:pPr>
              <a:buFontTx/>
              <a:buChar char="-"/>
            </a:pPr>
            <a:endParaRPr lang="en-US" dirty="0" smtClean="0"/>
          </a:p>
          <a:p>
            <a:pPr>
              <a:buFontTx/>
              <a:buChar char="-"/>
            </a:pPr>
            <a:r>
              <a:rPr lang="en-US" dirty="0" smtClean="0"/>
              <a:t>Slow growth of engineering companies not a problem per se </a:t>
            </a:r>
          </a:p>
          <a:p>
            <a:pPr>
              <a:buFontTx/>
              <a:buChar char="-"/>
            </a:pPr>
            <a:endParaRPr lang="en-US" dirty="0" smtClean="0"/>
          </a:p>
          <a:p>
            <a:pPr>
              <a:buFontTx/>
              <a:buChar char="-"/>
            </a:pPr>
            <a:r>
              <a:rPr lang="en-US" dirty="0" smtClean="0"/>
              <a:t>Environment and networks important: university, local, regional, government </a:t>
            </a:r>
          </a:p>
          <a:p>
            <a:endParaRPr lang="en-US" dirty="0" smtClean="0"/>
          </a:p>
          <a:p>
            <a:endParaRPr lang="en-US" dirty="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5"/>
          <p:cNvSpPr>
            <a:spLocks noGrp="1"/>
          </p:cNvSpPr>
          <p:nvPr>
            <p:ph type="sldNum" sz="quarter" idx="12"/>
          </p:nvPr>
        </p:nvSpPr>
        <p:spPr>
          <a:xfrm>
            <a:off x="6623081" y="5840391"/>
            <a:ext cx="2133600" cy="476250"/>
          </a:xfrm>
        </p:spPr>
        <p:txBody>
          <a:bodyPr/>
          <a:lstStyle/>
          <a:p>
            <a:fld id="{F4C9F4B4-884A-48BE-993D-EBC60158E24C}" type="slidenum">
              <a:rPr lang="en-US"/>
              <a:pPr/>
              <a:t>6</a:t>
            </a:fld>
            <a:endParaRPr lang="en-US"/>
          </a:p>
        </p:txBody>
      </p:sp>
      <p:graphicFrame>
        <p:nvGraphicFramePr>
          <p:cNvPr id="3" name="Object 2"/>
          <p:cNvGraphicFramePr>
            <a:graphicFrameLocks noChangeAspect="1"/>
          </p:cNvGraphicFramePr>
          <p:nvPr/>
        </p:nvGraphicFramePr>
        <p:xfrm>
          <a:off x="1976469" y="649266"/>
          <a:ext cx="3905250" cy="4541838"/>
        </p:xfrm>
        <a:graphic>
          <a:graphicData uri="http://schemas.openxmlformats.org/presentationml/2006/ole">
            <p:oleObj spid="_x0000_s4098" name="MS Organization Chart 2.0" r:id="rId3" imgW="10896600" imgH="13004800" progId="">
              <p:embed followColorScheme="full"/>
            </p:oleObj>
          </a:graphicData>
        </a:graphic>
      </p:graphicFrame>
      <p:pic>
        <p:nvPicPr>
          <p:cNvPr id="4" name="Picture 3"/>
          <p:cNvPicPr>
            <a:picLocks noChangeAspect="1" noChangeArrowheads="1"/>
          </p:cNvPicPr>
          <p:nvPr/>
        </p:nvPicPr>
        <p:blipFill>
          <a:blip r:embed="rId4"/>
          <a:srcRect/>
          <a:stretch>
            <a:fillRect/>
          </a:stretch>
        </p:blipFill>
        <p:spPr bwMode="auto">
          <a:xfrm>
            <a:off x="5897594" y="936604"/>
            <a:ext cx="857250" cy="1143000"/>
          </a:xfrm>
          <a:prstGeom prst="rect">
            <a:avLst/>
          </a:prstGeom>
          <a:noFill/>
        </p:spPr>
      </p:pic>
      <p:pic>
        <p:nvPicPr>
          <p:cNvPr id="5" name="Picture 4"/>
          <p:cNvPicPr>
            <a:picLocks noChangeAspect="1" noChangeArrowheads="1"/>
          </p:cNvPicPr>
          <p:nvPr/>
        </p:nvPicPr>
        <p:blipFill>
          <a:blip r:embed="rId5" cstate="print"/>
          <a:srcRect/>
          <a:stretch>
            <a:fillRect/>
          </a:stretch>
        </p:blipFill>
        <p:spPr bwMode="auto">
          <a:xfrm>
            <a:off x="6840569" y="5040291"/>
            <a:ext cx="936625" cy="766763"/>
          </a:xfrm>
          <a:prstGeom prst="rect">
            <a:avLst/>
          </a:prstGeom>
          <a:noFill/>
        </p:spPr>
      </p:pic>
      <p:pic>
        <p:nvPicPr>
          <p:cNvPr id="6" name="Picture 5"/>
          <p:cNvPicPr>
            <a:picLocks noChangeAspect="1" noChangeArrowheads="1"/>
          </p:cNvPicPr>
          <p:nvPr/>
        </p:nvPicPr>
        <p:blipFill>
          <a:blip r:embed="rId6" cstate="print"/>
          <a:srcRect/>
          <a:stretch>
            <a:fillRect/>
          </a:stretch>
        </p:blipFill>
        <p:spPr bwMode="auto">
          <a:xfrm>
            <a:off x="7575581" y="4965679"/>
            <a:ext cx="838200" cy="838200"/>
          </a:xfrm>
          <a:prstGeom prst="rect">
            <a:avLst/>
          </a:prstGeom>
          <a:noFill/>
          <a:ln w="12700">
            <a:noFill/>
            <a:miter lim="800000"/>
            <a:headEnd type="none" w="sm" len="sm"/>
            <a:tailEnd type="none" w="sm" len="sm"/>
          </a:ln>
          <a:effectLst/>
        </p:spPr>
      </p:pic>
      <p:pic>
        <p:nvPicPr>
          <p:cNvPr id="7" name="Picture 6" descr="suykens"/>
          <p:cNvPicPr>
            <a:picLocks noChangeAspect="1" noChangeArrowheads="1"/>
          </p:cNvPicPr>
          <p:nvPr/>
        </p:nvPicPr>
        <p:blipFill>
          <a:blip r:embed="rId7"/>
          <a:srcRect/>
          <a:stretch>
            <a:fillRect/>
          </a:stretch>
        </p:blipFill>
        <p:spPr bwMode="auto">
          <a:xfrm>
            <a:off x="1090644" y="3222604"/>
            <a:ext cx="776287" cy="917575"/>
          </a:xfrm>
          <a:prstGeom prst="rect">
            <a:avLst/>
          </a:prstGeom>
          <a:noFill/>
        </p:spPr>
      </p:pic>
      <p:pic>
        <p:nvPicPr>
          <p:cNvPr id="8" name="Picture 8" descr="ingrid3"/>
          <p:cNvPicPr>
            <a:picLocks noChangeAspect="1" noChangeArrowheads="1"/>
          </p:cNvPicPr>
          <p:nvPr/>
        </p:nvPicPr>
        <p:blipFill>
          <a:blip r:embed="rId8" cstate="print"/>
          <a:srcRect/>
          <a:stretch>
            <a:fillRect/>
          </a:stretch>
        </p:blipFill>
        <p:spPr bwMode="auto">
          <a:xfrm>
            <a:off x="6894544" y="3116241"/>
            <a:ext cx="787400" cy="1076325"/>
          </a:xfrm>
          <a:prstGeom prst="rect">
            <a:avLst/>
          </a:prstGeom>
          <a:noFill/>
        </p:spPr>
      </p:pic>
      <p:pic>
        <p:nvPicPr>
          <p:cNvPr id="9" name="Picture 9" descr="904"/>
          <p:cNvPicPr>
            <a:picLocks noChangeAspect="1" noChangeArrowheads="1"/>
          </p:cNvPicPr>
          <p:nvPr/>
        </p:nvPicPr>
        <p:blipFill>
          <a:blip r:embed="rId9" cstate="print"/>
          <a:srcRect/>
          <a:stretch>
            <a:fillRect/>
          </a:stretch>
        </p:blipFill>
        <p:spPr bwMode="auto">
          <a:xfrm>
            <a:off x="8364569" y="4972029"/>
            <a:ext cx="703262" cy="838200"/>
          </a:xfrm>
          <a:prstGeom prst="rect">
            <a:avLst/>
          </a:prstGeom>
          <a:noFill/>
        </p:spPr>
      </p:pic>
      <p:pic>
        <p:nvPicPr>
          <p:cNvPr id="10" name="Picture 10" descr="JE_fotootje"/>
          <p:cNvPicPr>
            <a:picLocks noChangeAspect="1" noChangeArrowheads="1"/>
          </p:cNvPicPr>
          <p:nvPr/>
        </p:nvPicPr>
        <p:blipFill>
          <a:blip r:embed="rId10"/>
          <a:srcRect/>
          <a:stretch>
            <a:fillRect/>
          </a:stretch>
        </p:blipFill>
        <p:spPr bwMode="auto">
          <a:xfrm>
            <a:off x="6864381" y="1725591"/>
            <a:ext cx="784225" cy="1066800"/>
          </a:xfrm>
          <a:prstGeom prst="rect">
            <a:avLst/>
          </a:prstGeom>
          <a:noFill/>
        </p:spPr>
      </p:pic>
      <p:pic>
        <p:nvPicPr>
          <p:cNvPr id="11" name="Picture 11" descr="vanhuffel"/>
          <p:cNvPicPr>
            <a:picLocks noChangeAspect="1" noChangeArrowheads="1"/>
          </p:cNvPicPr>
          <p:nvPr/>
        </p:nvPicPr>
        <p:blipFill>
          <a:blip r:embed="rId11"/>
          <a:srcRect/>
          <a:stretch>
            <a:fillRect/>
          </a:stretch>
        </p:blipFill>
        <p:spPr bwMode="auto">
          <a:xfrm>
            <a:off x="5888069" y="2428854"/>
            <a:ext cx="811212" cy="1047750"/>
          </a:xfrm>
          <a:prstGeom prst="rect">
            <a:avLst/>
          </a:prstGeom>
          <a:noFill/>
        </p:spPr>
      </p:pic>
      <p:pic>
        <p:nvPicPr>
          <p:cNvPr id="12" name="Picture 12" descr="yves_moreau2"/>
          <p:cNvPicPr>
            <a:picLocks noChangeAspect="1" noChangeArrowheads="1"/>
          </p:cNvPicPr>
          <p:nvPr/>
        </p:nvPicPr>
        <p:blipFill>
          <a:blip r:embed="rId12"/>
          <a:srcRect/>
          <a:stretch>
            <a:fillRect/>
          </a:stretch>
        </p:blipFill>
        <p:spPr bwMode="auto">
          <a:xfrm>
            <a:off x="288956" y="3959204"/>
            <a:ext cx="796925" cy="917575"/>
          </a:xfrm>
          <a:prstGeom prst="rect">
            <a:avLst/>
          </a:prstGeom>
          <a:noFill/>
        </p:spPr>
      </p:pic>
      <p:pic>
        <p:nvPicPr>
          <p:cNvPr id="13" name="Picture 13" descr="joos_vandewalle"/>
          <p:cNvPicPr>
            <a:picLocks noChangeAspect="1" noChangeArrowheads="1"/>
          </p:cNvPicPr>
          <p:nvPr/>
        </p:nvPicPr>
        <p:blipFill>
          <a:blip r:embed="rId13" cstate="print"/>
          <a:srcRect/>
          <a:stretch>
            <a:fillRect/>
          </a:stretch>
        </p:blipFill>
        <p:spPr bwMode="auto">
          <a:xfrm>
            <a:off x="5099081" y="357166"/>
            <a:ext cx="720725" cy="990600"/>
          </a:xfrm>
          <a:prstGeom prst="rect">
            <a:avLst/>
          </a:prstGeom>
          <a:noFill/>
        </p:spPr>
      </p:pic>
      <p:pic>
        <p:nvPicPr>
          <p:cNvPr id="14" name="Picture 14" descr="katleen_marchal"/>
          <p:cNvPicPr>
            <a:picLocks noChangeAspect="1" noChangeArrowheads="1"/>
          </p:cNvPicPr>
          <p:nvPr/>
        </p:nvPicPr>
        <p:blipFill>
          <a:blip r:embed="rId14"/>
          <a:srcRect/>
          <a:stretch>
            <a:fillRect/>
          </a:stretch>
        </p:blipFill>
        <p:spPr bwMode="auto">
          <a:xfrm>
            <a:off x="2867056" y="5503841"/>
            <a:ext cx="625475" cy="833438"/>
          </a:xfrm>
          <a:prstGeom prst="rect">
            <a:avLst/>
          </a:prstGeom>
          <a:noFill/>
        </p:spPr>
      </p:pic>
      <p:pic>
        <p:nvPicPr>
          <p:cNvPr id="15" name="Picture 15" descr="12609"/>
          <p:cNvPicPr>
            <a:picLocks noChangeAspect="1" noChangeArrowheads="1"/>
          </p:cNvPicPr>
          <p:nvPr/>
        </p:nvPicPr>
        <p:blipFill>
          <a:blip r:embed="rId15"/>
          <a:srcRect/>
          <a:stretch>
            <a:fillRect/>
          </a:stretch>
        </p:blipFill>
        <p:spPr bwMode="auto">
          <a:xfrm>
            <a:off x="946181" y="1768454"/>
            <a:ext cx="846138" cy="1066800"/>
          </a:xfrm>
          <a:prstGeom prst="rect">
            <a:avLst/>
          </a:prstGeom>
          <a:noFill/>
        </p:spPr>
      </p:pic>
      <p:pic>
        <p:nvPicPr>
          <p:cNvPr id="16" name="Picture 16"/>
          <p:cNvPicPr>
            <a:picLocks noChangeAspect="1" noChangeArrowheads="1"/>
          </p:cNvPicPr>
          <p:nvPr/>
        </p:nvPicPr>
        <p:blipFill>
          <a:blip r:embed="rId16" cstate="print"/>
          <a:srcRect/>
          <a:stretch>
            <a:fillRect/>
          </a:stretch>
        </p:blipFill>
        <p:spPr bwMode="auto">
          <a:xfrm>
            <a:off x="231806" y="954066"/>
            <a:ext cx="879475" cy="1050925"/>
          </a:xfrm>
          <a:prstGeom prst="rect">
            <a:avLst/>
          </a:prstGeom>
          <a:noFill/>
          <a:ln w="12700">
            <a:noFill/>
            <a:miter lim="800000"/>
            <a:headEnd type="none" w="sm" len="sm"/>
            <a:tailEnd type="none" w="sm" len="sm"/>
          </a:ln>
          <a:effectLst/>
        </p:spPr>
      </p:pic>
      <p:pic>
        <p:nvPicPr>
          <p:cNvPr id="17" name="Picture 18" descr="bartpreneel_smallest"/>
          <p:cNvPicPr>
            <a:picLocks noChangeAspect="1" noChangeArrowheads="1"/>
          </p:cNvPicPr>
          <p:nvPr/>
        </p:nvPicPr>
        <p:blipFill>
          <a:blip r:embed="rId17"/>
          <a:srcRect/>
          <a:stretch>
            <a:fillRect/>
          </a:stretch>
        </p:blipFill>
        <p:spPr bwMode="auto">
          <a:xfrm>
            <a:off x="268319" y="2471716"/>
            <a:ext cx="846137" cy="1006475"/>
          </a:xfrm>
          <a:prstGeom prst="rect">
            <a:avLst/>
          </a:prstGeom>
          <a:noFill/>
        </p:spPr>
      </p:pic>
      <p:pic>
        <p:nvPicPr>
          <p:cNvPr id="18" name="Picture 19" descr="p_22"/>
          <p:cNvPicPr>
            <a:picLocks noChangeAspect="1" noChangeArrowheads="1"/>
          </p:cNvPicPr>
          <p:nvPr/>
        </p:nvPicPr>
        <p:blipFill>
          <a:blip r:embed="rId18"/>
          <a:srcRect/>
          <a:stretch>
            <a:fillRect/>
          </a:stretch>
        </p:blipFill>
        <p:spPr bwMode="auto">
          <a:xfrm>
            <a:off x="265144" y="5289529"/>
            <a:ext cx="766762" cy="1057275"/>
          </a:xfrm>
          <a:prstGeom prst="rect">
            <a:avLst/>
          </a:prstGeom>
          <a:noFill/>
        </p:spPr>
      </p:pic>
      <p:pic>
        <p:nvPicPr>
          <p:cNvPr id="19" name="Picture 20" descr="52428"/>
          <p:cNvPicPr>
            <a:picLocks noChangeAspect="1" noChangeArrowheads="1"/>
          </p:cNvPicPr>
          <p:nvPr/>
        </p:nvPicPr>
        <p:blipFill>
          <a:blip r:embed="rId19" cstate="print"/>
          <a:srcRect/>
          <a:stretch>
            <a:fillRect/>
          </a:stretch>
        </p:blipFill>
        <p:spPr bwMode="auto">
          <a:xfrm>
            <a:off x="1138269" y="4432279"/>
            <a:ext cx="649287" cy="925512"/>
          </a:xfrm>
          <a:prstGeom prst="rect">
            <a:avLst/>
          </a:prstGeom>
          <a:noFill/>
        </p:spPr>
      </p:pic>
      <p:sp>
        <p:nvSpPr>
          <p:cNvPr id="20" name="Rectangle 21"/>
          <p:cNvSpPr>
            <a:spLocks noChangeArrowheads="1"/>
          </p:cNvSpPr>
          <p:nvPr/>
        </p:nvSpPr>
        <p:spPr bwMode="auto">
          <a:xfrm>
            <a:off x="1000156" y="5530829"/>
            <a:ext cx="1717675" cy="649287"/>
          </a:xfrm>
          <a:prstGeom prst="rect">
            <a:avLst/>
          </a:prstGeom>
          <a:solidFill>
            <a:srgbClr val="C0C0C0"/>
          </a:solidFill>
          <a:ln w="9525">
            <a:solidFill>
              <a:schemeClr val="bg2"/>
            </a:solidFill>
            <a:miter lim="800000"/>
            <a:headEnd/>
            <a:tailEnd/>
          </a:ln>
          <a:effectLst/>
        </p:spPr>
        <p:txBody>
          <a:bodyPr wrap="none" anchor="ctr">
            <a:spAutoFit/>
          </a:bodyPr>
          <a:lstStyle/>
          <a:p>
            <a:pPr algn="l"/>
            <a:r>
              <a:rPr lang="en-US" sz="1200" b="1" i="1">
                <a:solidFill>
                  <a:schemeClr val="tx1"/>
                </a:solidFill>
              </a:rPr>
              <a:t>Lieven De Lathauwer</a:t>
            </a:r>
          </a:p>
          <a:p>
            <a:pPr algn="l"/>
            <a:r>
              <a:rPr lang="en-US" sz="1200" b="1" i="1">
                <a:solidFill>
                  <a:schemeClr val="tx1"/>
                </a:solidFill>
              </a:rPr>
              <a:t>(KULAK)</a:t>
            </a:r>
          </a:p>
          <a:p>
            <a:pPr algn="l"/>
            <a:r>
              <a:rPr lang="en-US" sz="1200">
                <a:solidFill>
                  <a:schemeClr val="tx1"/>
                </a:solidFill>
              </a:rPr>
              <a:t>Multilinear Algebra</a:t>
            </a:r>
            <a:endParaRPr lang="en-US">
              <a:solidFill>
                <a:schemeClr val="tx1"/>
              </a:solidFill>
            </a:endParaRPr>
          </a:p>
        </p:txBody>
      </p:sp>
      <p:sp>
        <p:nvSpPr>
          <p:cNvPr id="21" name="Rectangle 22"/>
          <p:cNvSpPr>
            <a:spLocks noChangeArrowheads="1"/>
          </p:cNvSpPr>
          <p:nvPr/>
        </p:nvSpPr>
        <p:spPr bwMode="auto">
          <a:xfrm>
            <a:off x="3522694" y="5610204"/>
            <a:ext cx="1455737" cy="649287"/>
          </a:xfrm>
          <a:prstGeom prst="rect">
            <a:avLst/>
          </a:prstGeom>
          <a:solidFill>
            <a:srgbClr val="C0C0C0"/>
          </a:solidFill>
          <a:ln w="9525">
            <a:solidFill>
              <a:schemeClr val="bg2"/>
            </a:solidFill>
            <a:miter lim="800000"/>
            <a:headEnd/>
            <a:tailEnd/>
          </a:ln>
          <a:effectLst/>
        </p:spPr>
        <p:txBody>
          <a:bodyPr wrap="none" anchor="ctr">
            <a:spAutoFit/>
          </a:bodyPr>
          <a:lstStyle/>
          <a:p>
            <a:pPr algn="l"/>
            <a:r>
              <a:rPr lang="en-US" sz="1200" b="1" i="1">
                <a:solidFill>
                  <a:schemeClr val="tx1"/>
                </a:solidFill>
              </a:rPr>
              <a:t>Kathleen Marchal</a:t>
            </a:r>
          </a:p>
          <a:p>
            <a:pPr algn="l"/>
            <a:r>
              <a:rPr lang="en-US" sz="1200" b="1" i="1">
                <a:solidFill>
                  <a:schemeClr val="tx1"/>
                </a:solidFill>
              </a:rPr>
              <a:t>(BIW)</a:t>
            </a:r>
          </a:p>
          <a:p>
            <a:pPr algn="l"/>
            <a:r>
              <a:rPr lang="en-US" sz="1200">
                <a:solidFill>
                  <a:schemeClr val="tx1"/>
                </a:solidFill>
              </a:rPr>
              <a:t>Bioinformatics</a:t>
            </a:r>
            <a:endParaRPr lang="en-US">
              <a:solidFill>
                <a:schemeClr val="tx1"/>
              </a:solidFill>
            </a:endParaRPr>
          </a:p>
        </p:txBody>
      </p:sp>
      <p:sp>
        <p:nvSpPr>
          <p:cNvPr id="22" name="Rectangle 23"/>
          <p:cNvSpPr>
            <a:spLocks noChangeArrowheads="1"/>
          </p:cNvSpPr>
          <p:nvPr/>
        </p:nvSpPr>
        <p:spPr bwMode="auto">
          <a:xfrm>
            <a:off x="4533931" y="4976791"/>
            <a:ext cx="1506538" cy="466725"/>
          </a:xfrm>
          <a:prstGeom prst="rect">
            <a:avLst/>
          </a:prstGeom>
          <a:solidFill>
            <a:srgbClr val="C0C0C0"/>
          </a:solidFill>
          <a:ln w="9525">
            <a:solidFill>
              <a:schemeClr val="bg2"/>
            </a:solidFill>
            <a:miter lim="800000"/>
            <a:headEnd/>
            <a:tailEnd/>
          </a:ln>
          <a:effectLst/>
        </p:spPr>
        <p:txBody>
          <a:bodyPr wrap="none" anchor="ctr">
            <a:spAutoFit/>
          </a:bodyPr>
          <a:lstStyle/>
          <a:p>
            <a:pPr algn="l"/>
            <a:r>
              <a:rPr lang="en-US" sz="1200" b="1" i="1">
                <a:solidFill>
                  <a:schemeClr val="tx1"/>
                </a:solidFill>
              </a:rPr>
              <a:t>Bart Motmans</a:t>
            </a:r>
          </a:p>
          <a:p>
            <a:pPr algn="l"/>
            <a:r>
              <a:rPr lang="en-US" sz="1200">
                <a:solidFill>
                  <a:schemeClr val="tx1"/>
                </a:solidFill>
              </a:rPr>
              <a:t>Project Coordinator</a:t>
            </a:r>
            <a:endParaRPr lang="en-US">
              <a:solidFill>
                <a:schemeClr val="tx1"/>
              </a:solidFill>
            </a:endParaRPr>
          </a:p>
        </p:txBody>
      </p:sp>
      <p:sp>
        <p:nvSpPr>
          <p:cNvPr id="23" name="Rectangle 24"/>
          <p:cNvSpPr>
            <a:spLocks noChangeArrowheads="1"/>
          </p:cNvSpPr>
          <p:nvPr/>
        </p:nvSpPr>
        <p:spPr bwMode="auto">
          <a:xfrm>
            <a:off x="7192994" y="4384654"/>
            <a:ext cx="1879600" cy="649287"/>
          </a:xfrm>
          <a:prstGeom prst="rect">
            <a:avLst/>
          </a:prstGeom>
          <a:solidFill>
            <a:srgbClr val="C0C0C0"/>
          </a:solidFill>
          <a:ln w="9525">
            <a:solidFill>
              <a:schemeClr val="bg2"/>
            </a:solidFill>
            <a:miter lim="800000"/>
            <a:headEnd/>
            <a:tailEnd/>
          </a:ln>
          <a:effectLst/>
        </p:spPr>
        <p:txBody>
          <a:bodyPr wrap="none" anchor="ctr">
            <a:spAutoFit/>
          </a:bodyPr>
          <a:lstStyle/>
          <a:p>
            <a:pPr algn="l"/>
            <a:r>
              <a:rPr lang="en-US" sz="1200" b="1" i="1">
                <a:solidFill>
                  <a:schemeClr val="tx1"/>
                </a:solidFill>
              </a:rPr>
              <a:t>Ida Tassens, Pela Noe, </a:t>
            </a:r>
          </a:p>
          <a:p>
            <a:pPr algn="l"/>
            <a:r>
              <a:rPr lang="en-US" sz="1200" b="1" i="1">
                <a:solidFill>
                  <a:schemeClr val="tx1"/>
                </a:solidFill>
              </a:rPr>
              <a:t>Jacqueline Debruyn</a:t>
            </a:r>
          </a:p>
          <a:p>
            <a:pPr algn="l"/>
            <a:r>
              <a:rPr lang="en-US" sz="1200">
                <a:solidFill>
                  <a:schemeClr val="tx1"/>
                </a:solidFill>
              </a:rPr>
              <a:t>Secretary</a:t>
            </a:r>
            <a:endParaRPr lang="en-US">
              <a:solidFill>
                <a:schemeClr val="tx1"/>
              </a:solidFill>
            </a:endParaRPr>
          </a:p>
        </p:txBody>
      </p:sp>
      <p:sp>
        <p:nvSpPr>
          <p:cNvPr id="24" name="Rectangle 25"/>
          <p:cNvSpPr>
            <a:spLocks noChangeArrowheads="1"/>
          </p:cNvSpPr>
          <p:nvPr/>
        </p:nvSpPr>
        <p:spPr bwMode="auto">
          <a:xfrm>
            <a:off x="5451506" y="5848329"/>
            <a:ext cx="3530600" cy="466725"/>
          </a:xfrm>
          <a:prstGeom prst="rect">
            <a:avLst/>
          </a:prstGeom>
          <a:solidFill>
            <a:srgbClr val="C0C0C0"/>
          </a:solidFill>
          <a:ln w="9525">
            <a:solidFill>
              <a:schemeClr val="bg2"/>
            </a:solidFill>
            <a:miter lim="800000"/>
            <a:headEnd/>
            <a:tailEnd/>
          </a:ln>
          <a:effectLst/>
        </p:spPr>
        <p:txBody>
          <a:bodyPr wrap="none" anchor="ctr">
            <a:spAutoFit/>
          </a:bodyPr>
          <a:lstStyle/>
          <a:p>
            <a:pPr algn="l"/>
            <a:r>
              <a:rPr lang="en-US" sz="1200" b="1" i="1">
                <a:solidFill>
                  <a:schemeClr val="tx1"/>
                </a:solidFill>
              </a:rPr>
              <a:t>Ilse Pardon, Elvira Wouters, Veerle Duchateau</a:t>
            </a:r>
          </a:p>
          <a:p>
            <a:pPr algn="l"/>
            <a:r>
              <a:rPr lang="en-US" sz="1200">
                <a:solidFill>
                  <a:schemeClr val="tx1"/>
                </a:solidFill>
              </a:rPr>
              <a:t>Accountant</a:t>
            </a:r>
            <a:endParaRPr lang="en-US">
              <a:solidFill>
                <a:schemeClr val="tx1"/>
              </a:solidFill>
            </a:endParaRPr>
          </a:p>
        </p:txBody>
      </p:sp>
      <p:pic>
        <p:nvPicPr>
          <p:cNvPr id="25" name="Picture 26" descr="25502"/>
          <p:cNvPicPr>
            <a:picLocks noChangeAspect="1" noChangeArrowheads="1"/>
          </p:cNvPicPr>
          <p:nvPr/>
        </p:nvPicPr>
        <p:blipFill>
          <a:blip r:embed="rId20"/>
          <a:srcRect/>
          <a:stretch>
            <a:fillRect/>
          </a:stretch>
        </p:blipFill>
        <p:spPr bwMode="auto">
          <a:xfrm>
            <a:off x="5991256" y="4868841"/>
            <a:ext cx="693738" cy="914400"/>
          </a:xfrm>
          <a:prstGeom prst="rect">
            <a:avLst/>
          </a:prstGeom>
          <a:noFill/>
        </p:spPr>
      </p:pic>
      <p:pic>
        <p:nvPicPr>
          <p:cNvPr id="26" name="Picture 27" descr="vincentkopie"/>
          <p:cNvPicPr>
            <a:picLocks noChangeAspect="1" noChangeArrowheads="1"/>
          </p:cNvPicPr>
          <p:nvPr/>
        </p:nvPicPr>
        <p:blipFill>
          <a:blip r:embed="rId21"/>
          <a:srcRect/>
          <a:stretch>
            <a:fillRect/>
          </a:stretch>
        </p:blipFill>
        <p:spPr bwMode="auto">
          <a:xfrm>
            <a:off x="5988081" y="3806804"/>
            <a:ext cx="777875" cy="928687"/>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122" name="Object 2"/>
          <p:cNvGraphicFramePr>
            <a:graphicFrameLocks noChangeAspect="1"/>
          </p:cNvGraphicFramePr>
          <p:nvPr/>
        </p:nvGraphicFramePr>
        <p:xfrm>
          <a:off x="0" y="1000125"/>
          <a:ext cx="8940800" cy="5187950"/>
        </p:xfrm>
        <a:graphic>
          <a:graphicData uri="http://schemas.openxmlformats.org/presentationml/2006/ole">
            <p:oleObj spid="_x0000_s5122" name="Chart" r:id="rId3" imgW="9588500" imgH="5562600" progId="MSGraph.Chart.8">
              <p:embed followColorScheme="full"/>
            </p:oleObj>
          </a:graphicData>
        </a:graphic>
      </p:graphicFrame>
      <p:sp>
        <p:nvSpPr>
          <p:cNvPr id="3" name="Slide Number Placeholder 2"/>
          <p:cNvSpPr>
            <a:spLocks noGrp="1"/>
          </p:cNvSpPr>
          <p:nvPr>
            <p:ph type="sldNum" sz="quarter" idx="12"/>
          </p:nvPr>
        </p:nvSpPr>
        <p:spPr/>
        <p:txBody>
          <a:bodyPr/>
          <a:lstStyle/>
          <a:p>
            <a:fld id="{D8D455F8-88B1-4CA2-8F5E-F3DE7513A43B}" type="slidenum">
              <a:rPr lang="nl-BE" smtClean="0"/>
              <a:pPr/>
              <a:t>7</a:t>
            </a:fld>
            <a:endParaRPr lang="nl-BE"/>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SC00022 hele groep  geen zon"/>
          <p:cNvPicPr>
            <a:picLocks noChangeAspect="1" noChangeArrowheads="1"/>
          </p:cNvPicPr>
          <p:nvPr/>
        </p:nvPicPr>
        <p:blipFill>
          <a:blip r:embed="rId2"/>
          <a:srcRect/>
          <a:stretch>
            <a:fillRect/>
          </a:stretch>
        </p:blipFill>
        <p:spPr bwMode="auto">
          <a:xfrm>
            <a:off x="142843" y="857232"/>
            <a:ext cx="8773127" cy="5316558"/>
          </a:xfrm>
          <a:prstGeom prst="rect">
            <a:avLst/>
          </a:prstGeom>
          <a:noFill/>
        </p:spPr>
      </p:pic>
      <p:sp>
        <p:nvSpPr>
          <p:cNvPr id="4" name="Slide Number Placeholder 3"/>
          <p:cNvSpPr>
            <a:spLocks noGrp="1"/>
          </p:cNvSpPr>
          <p:nvPr>
            <p:ph type="sldNum" sz="quarter" idx="12"/>
          </p:nvPr>
        </p:nvSpPr>
        <p:spPr/>
        <p:txBody>
          <a:bodyPr/>
          <a:lstStyle/>
          <a:p>
            <a:fld id="{D8D455F8-88B1-4CA2-8F5E-F3DE7513A43B}" type="slidenum">
              <a:rPr lang="nl-BE" smtClean="0"/>
              <a:pPr/>
              <a:t>8</a:t>
            </a:fld>
            <a:endParaRPr lang="nl-BE"/>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720" y="71414"/>
            <a:ext cx="8229600" cy="1143000"/>
          </a:xfrm>
        </p:spPr>
        <p:txBody>
          <a:bodyPr/>
          <a:lstStyle/>
          <a:p>
            <a:pPr algn="l"/>
            <a:r>
              <a:rPr lang="en-US" dirty="0" smtClean="0"/>
              <a:t>Funding</a:t>
            </a:r>
            <a:endParaRPr lang="nl-BE" dirty="0"/>
          </a:p>
        </p:txBody>
      </p:sp>
      <p:grpSp>
        <p:nvGrpSpPr>
          <p:cNvPr id="3" name="Group 32"/>
          <p:cNvGrpSpPr>
            <a:grpSpLocks/>
          </p:cNvGrpSpPr>
          <p:nvPr/>
        </p:nvGrpSpPr>
        <p:grpSpPr bwMode="auto">
          <a:xfrm>
            <a:off x="357158" y="1142984"/>
            <a:ext cx="8424000" cy="5500726"/>
            <a:chOff x="2832" y="471"/>
            <a:chExt cx="2832" cy="1705"/>
          </a:xfrm>
        </p:grpSpPr>
        <p:sp>
          <p:nvSpPr>
            <p:cNvPr id="4" name="AutoShape 5"/>
            <p:cNvSpPr>
              <a:spLocks noChangeAspect="1" noChangeArrowheads="1" noTextEdit="1"/>
            </p:cNvSpPr>
            <p:nvPr/>
          </p:nvSpPr>
          <p:spPr bwMode="auto">
            <a:xfrm>
              <a:off x="2832" y="471"/>
              <a:ext cx="2832" cy="1651"/>
            </a:xfrm>
            <a:prstGeom prst="rect">
              <a:avLst/>
            </a:prstGeom>
            <a:noFill/>
          </p:spPr>
          <p:txBody>
            <a:bodyPr/>
            <a:lstStyle/>
            <a:p>
              <a:endParaRPr lang="nl-BE"/>
            </a:p>
          </p:txBody>
        </p:sp>
        <p:pic>
          <p:nvPicPr>
            <p:cNvPr id="5" name="Picture 6"/>
            <p:cNvPicPr>
              <a:picLocks noChangeArrowheads="1"/>
            </p:cNvPicPr>
            <p:nvPr/>
          </p:nvPicPr>
          <p:blipFill>
            <a:blip r:embed="rId2" cstate="print"/>
            <a:srcRect/>
            <a:stretch>
              <a:fillRect/>
            </a:stretch>
          </p:blipFill>
          <p:spPr bwMode="auto">
            <a:xfrm>
              <a:off x="3696" y="662"/>
              <a:ext cx="288" cy="382"/>
            </a:xfrm>
            <a:prstGeom prst="rect">
              <a:avLst/>
            </a:prstGeom>
            <a:noFill/>
            <a:effectLst/>
          </p:spPr>
        </p:pic>
        <p:pic>
          <p:nvPicPr>
            <p:cNvPr id="6" name="Picture 7" descr="vlag"/>
            <p:cNvPicPr>
              <a:picLocks noChangeAspect="1" noChangeArrowheads="1"/>
            </p:cNvPicPr>
            <p:nvPr/>
          </p:nvPicPr>
          <p:blipFill>
            <a:blip r:embed="rId3"/>
            <a:srcRect/>
            <a:stretch>
              <a:fillRect/>
            </a:stretch>
          </p:blipFill>
          <p:spPr bwMode="auto">
            <a:xfrm>
              <a:off x="4032" y="709"/>
              <a:ext cx="432" cy="313"/>
            </a:xfrm>
            <a:prstGeom prst="rect">
              <a:avLst/>
            </a:prstGeom>
            <a:noFill/>
          </p:spPr>
        </p:pic>
        <p:pic>
          <p:nvPicPr>
            <p:cNvPr id="7" name="Picture 10" descr="1083707264"/>
            <p:cNvPicPr>
              <a:picLocks noChangeAspect="1" noChangeArrowheads="1"/>
            </p:cNvPicPr>
            <p:nvPr/>
          </p:nvPicPr>
          <p:blipFill>
            <a:blip r:embed="rId4"/>
            <a:srcRect/>
            <a:stretch>
              <a:fillRect/>
            </a:stretch>
          </p:blipFill>
          <p:spPr bwMode="auto">
            <a:xfrm>
              <a:off x="4560" y="709"/>
              <a:ext cx="432" cy="292"/>
            </a:xfrm>
            <a:prstGeom prst="rect">
              <a:avLst/>
            </a:prstGeom>
            <a:noFill/>
          </p:spPr>
        </p:pic>
        <p:pic>
          <p:nvPicPr>
            <p:cNvPr id="8" name="Picture 11"/>
            <p:cNvPicPr>
              <a:picLocks noChangeAspect="1" noChangeArrowheads="1"/>
            </p:cNvPicPr>
            <p:nvPr/>
          </p:nvPicPr>
          <p:blipFill>
            <a:blip r:embed="rId5"/>
            <a:srcRect/>
            <a:stretch>
              <a:fillRect/>
            </a:stretch>
          </p:blipFill>
          <p:spPr bwMode="auto">
            <a:xfrm>
              <a:off x="5088" y="709"/>
              <a:ext cx="384" cy="229"/>
            </a:xfrm>
            <a:prstGeom prst="rect">
              <a:avLst/>
            </a:prstGeom>
            <a:noFill/>
          </p:spPr>
        </p:pic>
        <p:sp>
          <p:nvSpPr>
            <p:cNvPr id="9" name="Text Box 12"/>
            <p:cNvSpPr txBox="1">
              <a:spLocks noChangeArrowheads="1"/>
            </p:cNvSpPr>
            <p:nvPr/>
          </p:nvSpPr>
          <p:spPr bwMode="auto">
            <a:xfrm>
              <a:off x="2893" y="1148"/>
              <a:ext cx="350" cy="335"/>
            </a:xfrm>
            <a:prstGeom prst="rect">
              <a:avLst/>
            </a:prstGeom>
            <a:noFill/>
            <a:ln w="9525">
              <a:noFill/>
              <a:miter lim="800000"/>
              <a:headEnd/>
              <a:tailEnd/>
            </a:ln>
            <a:effectLst/>
          </p:spPr>
          <p:txBody>
            <a:bodyPr wrap="none">
              <a:spAutoFit/>
            </a:bodyPr>
            <a:lstStyle/>
            <a:p>
              <a:r>
                <a:rPr lang="en-GB" sz="3200" dirty="0">
                  <a:solidFill>
                    <a:srgbClr val="000000"/>
                  </a:solidFill>
                  <a:cs typeface="Tahoma" pitchFamily="34" charset="0"/>
                </a:rPr>
                <a:t>Basic</a:t>
              </a:r>
              <a:endParaRPr lang="en-GB" sz="3200" dirty="0">
                <a:cs typeface="Times New Roman" pitchFamily="18" charset="0"/>
              </a:endParaRPr>
            </a:p>
            <a:p>
              <a:pPr eaLnBrk="0" hangingPunct="0"/>
              <a:endParaRPr lang="en-GB" sz="2400" b="0" dirty="0">
                <a:latin typeface="Arial" charset="0"/>
              </a:endParaRPr>
            </a:p>
          </p:txBody>
        </p:sp>
        <p:sp>
          <p:nvSpPr>
            <p:cNvPr id="10" name="Text Box 13"/>
            <p:cNvSpPr txBox="1">
              <a:spLocks noChangeArrowheads="1"/>
            </p:cNvSpPr>
            <p:nvPr/>
          </p:nvSpPr>
          <p:spPr bwMode="auto">
            <a:xfrm>
              <a:off x="2880" y="758"/>
              <a:ext cx="648" cy="357"/>
            </a:xfrm>
            <a:prstGeom prst="rect">
              <a:avLst/>
            </a:prstGeom>
            <a:noFill/>
            <a:ln w="9525">
              <a:noFill/>
              <a:miter lim="800000"/>
              <a:headEnd/>
              <a:tailEnd/>
            </a:ln>
            <a:effectLst/>
          </p:spPr>
          <p:txBody>
            <a:bodyPr wrap="none">
              <a:spAutoFit/>
            </a:bodyPr>
            <a:lstStyle/>
            <a:p>
              <a:r>
                <a:rPr lang="en-GB" sz="3600" b="1" dirty="0">
                  <a:solidFill>
                    <a:srgbClr val="000000"/>
                  </a:solidFill>
                  <a:cs typeface="Tahoma" pitchFamily="34" charset="0"/>
                </a:rPr>
                <a:t>Research</a:t>
              </a:r>
              <a:endParaRPr lang="en-GB" sz="3600" b="1" dirty="0">
                <a:cs typeface="Times New Roman" pitchFamily="18" charset="0"/>
              </a:endParaRPr>
            </a:p>
            <a:p>
              <a:pPr eaLnBrk="0" hangingPunct="0"/>
              <a:endParaRPr lang="en-GB" sz="2400" b="0" dirty="0">
                <a:latin typeface="Arial" charset="0"/>
              </a:endParaRPr>
            </a:p>
          </p:txBody>
        </p:sp>
        <p:sp>
          <p:nvSpPr>
            <p:cNvPr id="11" name="Text Box 14"/>
            <p:cNvSpPr txBox="1">
              <a:spLocks noChangeArrowheads="1"/>
            </p:cNvSpPr>
            <p:nvPr/>
          </p:nvSpPr>
          <p:spPr bwMode="auto">
            <a:xfrm>
              <a:off x="2880" y="1491"/>
              <a:ext cx="555" cy="335"/>
            </a:xfrm>
            <a:prstGeom prst="rect">
              <a:avLst/>
            </a:prstGeom>
            <a:noFill/>
            <a:ln w="9525">
              <a:noFill/>
              <a:miter lim="800000"/>
              <a:headEnd/>
              <a:tailEnd/>
            </a:ln>
            <a:effectLst/>
          </p:spPr>
          <p:txBody>
            <a:bodyPr wrap="none">
              <a:spAutoFit/>
            </a:bodyPr>
            <a:lstStyle/>
            <a:p>
              <a:r>
                <a:rPr lang="en-GB" sz="3200" dirty="0">
                  <a:solidFill>
                    <a:srgbClr val="000000"/>
                  </a:solidFill>
                  <a:cs typeface="Tahoma" pitchFamily="34" charset="0"/>
                </a:rPr>
                <a:t>Strategic</a:t>
              </a:r>
              <a:endParaRPr lang="en-GB" sz="3200" dirty="0">
                <a:cs typeface="Times New Roman" pitchFamily="18" charset="0"/>
              </a:endParaRPr>
            </a:p>
            <a:p>
              <a:pPr eaLnBrk="0" hangingPunct="0"/>
              <a:endParaRPr lang="en-GB" sz="2400" b="0" dirty="0">
                <a:latin typeface="Arial" charset="0"/>
              </a:endParaRPr>
            </a:p>
          </p:txBody>
        </p:sp>
        <p:sp>
          <p:nvSpPr>
            <p:cNvPr id="12" name="Text Box 15"/>
            <p:cNvSpPr txBox="1">
              <a:spLocks noChangeArrowheads="1"/>
            </p:cNvSpPr>
            <p:nvPr/>
          </p:nvSpPr>
          <p:spPr bwMode="auto">
            <a:xfrm>
              <a:off x="2880" y="1776"/>
              <a:ext cx="731" cy="400"/>
            </a:xfrm>
            <a:prstGeom prst="rect">
              <a:avLst/>
            </a:prstGeom>
            <a:noFill/>
            <a:ln w="9525">
              <a:noFill/>
              <a:miter lim="800000"/>
              <a:headEnd/>
              <a:tailEnd/>
            </a:ln>
            <a:effectLst/>
          </p:spPr>
          <p:txBody>
            <a:bodyPr wrap="none">
              <a:spAutoFit/>
            </a:bodyPr>
            <a:lstStyle/>
            <a:p>
              <a:r>
                <a:rPr lang="en-GB" sz="3200" dirty="0">
                  <a:solidFill>
                    <a:srgbClr val="000000"/>
                  </a:solidFill>
                  <a:cs typeface="Tahoma" pitchFamily="34" charset="0"/>
                </a:rPr>
                <a:t>Valorisation</a:t>
              </a:r>
              <a:endParaRPr lang="en-GB" sz="3200" dirty="0">
                <a:cs typeface="Times New Roman" pitchFamily="18" charset="0"/>
              </a:endParaRPr>
            </a:p>
            <a:p>
              <a:pPr eaLnBrk="0" hangingPunct="0"/>
              <a:endParaRPr lang="en-GB" sz="1200" dirty="0">
                <a:cs typeface="Times New Roman" pitchFamily="18" charset="0"/>
              </a:endParaRPr>
            </a:p>
            <a:p>
              <a:pPr eaLnBrk="0" hangingPunct="0"/>
              <a:endParaRPr lang="en-GB" sz="2400" b="0" dirty="0">
                <a:latin typeface="Arial" charset="0"/>
              </a:endParaRPr>
            </a:p>
          </p:txBody>
        </p:sp>
        <p:pic>
          <p:nvPicPr>
            <p:cNvPr id="13" name="Picture 16" descr="190px-ERC_logo"/>
            <p:cNvPicPr>
              <a:picLocks noChangeAspect="1" noChangeArrowheads="1"/>
            </p:cNvPicPr>
            <p:nvPr/>
          </p:nvPicPr>
          <p:blipFill>
            <a:blip r:embed="rId6"/>
            <a:srcRect/>
            <a:stretch>
              <a:fillRect/>
            </a:stretch>
          </p:blipFill>
          <p:spPr bwMode="auto">
            <a:xfrm>
              <a:off x="5124" y="1092"/>
              <a:ext cx="300" cy="298"/>
            </a:xfrm>
            <a:prstGeom prst="rect">
              <a:avLst/>
            </a:prstGeom>
            <a:noFill/>
          </p:spPr>
        </p:pic>
        <p:sp>
          <p:nvSpPr>
            <p:cNvPr id="14" name="Line 17"/>
            <p:cNvSpPr>
              <a:spLocks noChangeShapeType="1"/>
            </p:cNvSpPr>
            <p:nvPr/>
          </p:nvSpPr>
          <p:spPr bwMode="auto">
            <a:xfrm>
              <a:off x="2928" y="1092"/>
              <a:ext cx="2688" cy="0"/>
            </a:xfrm>
            <a:prstGeom prst="line">
              <a:avLst/>
            </a:prstGeom>
            <a:noFill/>
            <a:ln w="12700">
              <a:solidFill>
                <a:srgbClr val="000000"/>
              </a:solidFill>
              <a:miter lim="800000"/>
              <a:headEnd/>
              <a:tailEnd/>
            </a:ln>
            <a:effectLst/>
          </p:spPr>
          <p:txBody>
            <a:bodyPr wrap="none"/>
            <a:lstStyle/>
            <a:p>
              <a:endParaRPr lang="nl-BE">
                <a:ln w="76200">
                  <a:solidFill>
                    <a:schemeClr val="tx1"/>
                  </a:solidFill>
                </a:ln>
              </a:endParaRPr>
            </a:p>
          </p:txBody>
        </p:sp>
        <p:sp>
          <p:nvSpPr>
            <p:cNvPr id="15" name="Text Box 18"/>
            <p:cNvSpPr txBox="1">
              <a:spLocks noChangeArrowheads="1"/>
            </p:cNvSpPr>
            <p:nvPr/>
          </p:nvSpPr>
          <p:spPr bwMode="auto">
            <a:xfrm>
              <a:off x="3706" y="1173"/>
              <a:ext cx="240" cy="292"/>
            </a:xfrm>
            <a:prstGeom prst="rect">
              <a:avLst/>
            </a:prstGeom>
            <a:noFill/>
            <a:ln w="9525">
              <a:noFill/>
              <a:miter lim="800000"/>
              <a:headEnd/>
              <a:tailEnd/>
            </a:ln>
            <a:effectLst/>
          </p:spPr>
          <p:txBody>
            <a:bodyPr wrap="none">
              <a:spAutoFit/>
            </a:bodyPr>
            <a:lstStyle/>
            <a:p>
              <a:r>
                <a:rPr lang="en-GB" sz="2400" b="1" dirty="0">
                  <a:solidFill>
                    <a:srgbClr val="000000"/>
                  </a:solidFill>
                  <a:cs typeface="Tahoma" pitchFamily="34" charset="0"/>
                </a:rPr>
                <a:t>BOF</a:t>
              </a:r>
              <a:endParaRPr lang="en-GB" sz="2400" b="1" dirty="0">
                <a:cs typeface="Times New Roman" pitchFamily="18" charset="0"/>
              </a:endParaRPr>
            </a:p>
            <a:p>
              <a:pPr eaLnBrk="0" hangingPunct="0"/>
              <a:endParaRPr lang="en-GB" sz="2400" b="0" dirty="0">
                <a:latin typeface="Arial" charset="0"/>
              </a:endParaRPr>
            </a:p>
          </p:txBody>
        </p:sp>
        <p:sp>
          <p:nvSpPr>
            <p:cNvPr id="16" name="Text Box 19"/>
            <p:cNvSpPr txBox="1">
              <a:spLocks noChangeArrowheads="1"/>
            </p:cNvSpPr>
            <p:nvPr/>
          </p:nvSpPr>
          <p:spPr bwMode="auto">
            <a:xfrm>
              <a:off x="3713" y="1509"/>
              <a:ext cx="209" cy="292"/>
            </a:xfrm>
            <a:prstGeom prst="rect">
              <a:avLst/>
            </a:prstGeom>
            <a:noFill/>
            <a:ln w="9525">
              <a:noFill/>
              <a:miter lim="800000"/>
              <a:headEnd/>
              <a:tailEnd/>
            </a:ln>
            <a:effectLst/>
          </p:spPr>
          <p:txBody>
            <a:bodyPr wrap="none">
              <a:spAutoFit/>
            </a:bodyPr>
            <a:lstStyle/>
            <a:p>
              <a:r>
                <a:rPr lang="en-GB" sz="2400" b="1" dirty="0">
                  <a:solidFill>
                    <a:srgbClr val="000000"/>
                  </a:solidFill>
                  <a:cs typeface="Tahoma" pitchFamily="34" charset="0"/>
                </a:rPr>
                <a:t>IOF</a:t>
              </a:r>
              <a:endParaRPr lang="en-GB" sz="2400" b="1" dirty="0">
                <a:cs typeface="Times New Roman" pitchFamily="18" charset="0"/>
              </a:endParaRPr>
            </a:p>
            <a:p>
              <a:pPr eaLnBrk="0" hangingPunct="0"/>
              <a:endParaRPr lang="en-GB" sz="2400" b="0" dirty="0">
                <a:latin typeface="Arial" charset="0"/>
              </a:endParaRPr>
            </a:p>
          </p:txBody>
        </p:sp>
        <p:pic>
          <p:nvPicPr>
            <p:cNvPr id="17" name="Picture 21" descr="m4149">
              <a:hlinkClick r:id="rId7"/>
            </p:cNvPr>
            <p:cNvPicPr>
              <a:picLocks noChangeAspect="1" noChangeArrowheads="1"/>
            </p:cNvPicPr>
            <p:nvPr/>
          </p:nvPicPr>
          <p:blipFill>
            <a:blip r:embed="rId8"/>
            <a:srcRect/>
            <a:stretch>
              <a:fillRect/>
            </a:stretch>
          </p:blipFill>
          <p:spPr bwMode="auto">
            <a:xfrm>
              <a:off x="3682" y="1801"/>
              <a:ext cx="336" cy="250"/>
            </a:xfrm>
            <a:prstGeom prst="rect">
              <a:avLst/>
            </a:prstGeom>
            <a:noFill/>
          </p:spPr>
        </p:pic>
        <p:sp>
          <p:nvSpPr>
            <p:cNvPr id="18" name="Text Box 23"/>
            <p:cNvSpPr txBox="1">
              <a:spLocks noChangeArrowheads="1"/>
            </p:cNvSpPr>
            <p:nvPr/>
          </p:nvSpPr>
          <p:spPr bwMode="auto">
            <a:xfrm>
              <a:off x="5157" y="1484"/>
              <a:ext cx="316" cy="292"/>
            </a:xfrm>
            <a:prstGeom prst="rect">
              <a:avLst/>
            </a:prstGeom>
            <a:noFill/>
            <a:ln w="9525">
              <a:noFill/>
              <a:miter lim="800000"/>
              <a:headEnd/>
              <a:tailEnd/>
            </a:ln>
            <a:effectLst/>
          </p:spPr>
          <p:txBody>
            <a:bodyPr wrap="none">
              <a:spAutoFit/>
            </a:bodyPr>
            <a:lstStyle/>
            <a:p>
              <a:r>
                <a:rPr lang="en-GB" sz="2400" b="1" dirty="0">
                  <a:solidFill>
                    <a:srgbClr val="000000"/>
                  </a:solidFill>
                  <a:cs typeface="Tahoma" pitchFamily="34" charset="0"/>
                </a:rPr>
                <a:t>FP6/7</a:t>
              </a:r>
              <a:endParaRPr lang="en-GB" sz="2400" b="1" dirty="0">
                <a:cs typeface="Times New Roman" pitchFamily="18" charset="0"/>
              </a:endParaRPr>
            </a:p>
            <a:p>
              <a:pPr eaLnBrk="0" hangingPunct="0"/>
              <a:endParaRPr lang="en-GB" sz="2400" b="0" dirty="0">
                <a:latin typeface="Arial" charset="0"/>
              </a:endParaRPr>
            </a:p>
          </p:txBody>
        </p:sp>
        <p:sp>
          <p:nvSpPr>
            <p:cNvPr id="19" name="Text Box 24"/>
            <p:cNvSpPr txBox="1">
              <a:spLocks noChangeArrowheads="1"/>
            </p:cNvSpPr>
            <p:nvPr/>
          </p:nvSpPr>
          <p:spPr bwMode="auto">
            <a:xfrm>
              <a:off x="5192" y="1810"/>
              <a:ext cx="254" cy="292"/>
            </a:xfrm>
            <a:prstGeom prst="rect">
              <a:avLst/>
            </a:prstGeom>
            <a:noFill/>
            <a:ln w="9525">
              <a:noFill/>
              <a:miter lim="800000"/>
              <a:headEnd/>
              <a:tailEnd/>
            </a:ln>
            <a:effectLst/>
          </p:spPr>
          <p:txBody>
            <a:bodyPr wrap="none">
              <a:spAutoFit/>
            </a:bodyPr>
            <a:lstStyle/>
            <a:p>
              <a:r>
                <a:rPr lang="en-GB" sz="2400" b="1" dirty="0">
                  <a:solidFill>
                    <a:srgbClr val="000000"/>
                  </a:solidFill>
                  <a:cs typeface="Tahoma" pitchFamily="34" charset="0"/>
                </a:rPr>
                <a:t>SME</a:t>
              </a:r>
              <a:endParaRPr lang="en-GB" sz="2400" b="1" dirty="0">
                <a:cs typeface="Times New Roman" pitchFamily="18" charset="0"/>
              </a:endParaRPr>
            </a:p>
            <a:p>
              <a:pPr eaLnBrk="0" hangingPunct="0"/>
              <a:endParaRPr lang="en-GB" sz="2400" b="0" dirty="0">
                <a:latin typeface="Arial" charset="0"/>
              </a:endParaRPr>
            </a:p>
          </p:txBody>
        </p:sp>
        <p:sp>
          <p:nvSpPr>
            <p:cNvPr id="20" name="Line 25"/>
            <p:cNvSpPr>
              <a:spLocks noChangeShapeType="1"/>
            </p:cNvSpPr>
            <p:nvPr/>
          </p:nvSpPr>
          <p:spPr bwMode="auto">
            <a:xfrm>
              <a:off x="3600" y="709"/>
              <a:ext cx="0" cy="1242"/>
            </a:xfrm>
            <a:prstGeom prst="line">
              <a:avLst/>
            </a:prstGeom>
            <a:noFill/>
            <a:ln w="9525">
              <a:solidFill>
                <a:srgbClr val="000000"/>
              </a:solidFill>
              <a:miter lim="800000"/>
              <a:headEnd/>
              <a:tailEnd/>
            </a:ln>
            <a:effectLst/>
          </p:spPr>
          <p:txBody>
            <a:bodyPr wrap="none"/>
            <a:lstStyle/>
            <a:p>
              <a:endParaRPr lang="nl-BE"/>
            </a:p>
          </p:txBody>
        </p:sp>
        <p:sp>
          <p:nvSpPr>
            <p:cNvPr id="21" name="Rectangle 26"/>
            <p:cNvSpPr>
              <a:spLocks noChangeArrowheads="1"/>
            </p:cNvSpPr>
            <p:nvPr/>
          </p:nvSpPr>
          <p:spPr bwMode="auto">
            <a:xfrm>
              <a:off x="2832" y="471"/>
              <a:ext cx="2832" cy="1624"/>
            </a:xfrm>
            <a:prstGeom prst="rect">
              <a:avLst/>
            </a:prstGeom>
            <a:noFill/>
            <a:ln w="9525">
              <a:solidFill>
                <a:srgbClr val="000000"/>
              </a:solidFill>
              <a:miter lim="800000"/>
              <a:headEnd/>
              <a:tailEnd/>
            </a:ln>
            <a:effectLst/>
          </p:spPr>
          <p:txBody>
            <a:bodyPr wrap="none" anchor="ctr"/>
            <a:lstStyle/>
            <a:p>
              <a:endParaRPr lang="nl-BE"/>
            </a:p>
          </p:txBody>
        </p:sp>
        <p:pic>
          <p:nvPicPr>
            <p:cNvPr id="23" name="Picture 29" descr="IWTlogo"/>
            <p:cNvPicPr>
              <a:picLocks noChangeAspect="1" noChangeArrowheads="1"/>
            </p:cNvPicPr>
            <p:nvPr/>
          </p:nvPicPr>
          <p:blipFill>
            <a:blip r:embed="rId9"/>
            <a:srcRect/>
            <a:stretch>
              <a:fillRect/>
            </a:stretch>
          </p:blipFill>
          <p:spPr bwMode="auto">
            <a:xfrm>
              <a:off x="4156" y="1785"/>
              <a:ext cx="322" cy="214"/>
            </a:xfrm>
            <a:prstGeom prst="rect">
              <a:avLst/>
            </a:prstGeom>
            <a:noFill/>
          </p:spPr>
        </p:pic>
        <p:pic>
          <p:nvPicPr>
            <p:cNvPr id="24" name="Picture 30" descr="FWO_web_klein"/>
            <p:cNvPicPr>
              <a:picLocks noChangeAspect="1" noChangeArrowheads="1"/>
            </p:cNvPicPr>
            <p:nvPr/>
          </p:nvPicPr>
          <p:blipFill>
            <a:blip r:embed="rId10"/>
            <a:srcRect/>
            <a:stretch>
              <a:fillRect/>
            </a:stretch>
          </p:blipFill>
          <p:spPr bwMode="auto">
            <a:xfrm>
              <a:off x="4132" y="1136"/>
              <a:ext cx="346" cy="213"/>
            </a:xfrm>
            <a:prstGeom prst="rect">
              <a:avLst/>
            </a:prstGeom>
            <a:noFill/>
          </p:spPr>
        </p:pic>
        <p:pic>
          <p:nvPicPr>
            <p:cNvPr id="25" name="Picture 31" descr="logoPODwet"/>
            <p:cNvPicPr>
              <a:picLocks noChangeAspect="1" noChangeArrowheads="1"/>
            </p:cNvPicPr>
            <p:nvPr/>
          </p:nvPicPr>
          <p:blipFill>
            <a:blip r:embed="rId11"/>
            <a:srcRect/>
            <a:stretch>
              <a:fillRect/>
            </a:stretch>
          </p:blipFill>
          <p:spPr bwMode="auto">
            <a:xfrm>
              <a:off x="4658" y="1136"/>
              <a:ext cx="254" cy="263"/>
            </a:xfrm>
            <a:prstGeom prst="rect">
              <a:avLst/>
            </a:prstGeom>
            <a:noFill/>
          </p:spPr>
        </p:pic>
      </p:grpSp>
      <p:sp>
        <p:nvSpPr>
          <p:cNvPr id="26" name="Slide Number Placeholder 25"/>
          <p:cNvSpPr>
            <a:spLocks noGrp="1"/>
          </p:cNvSpPr>
          <p:nvPr>
            <p:ph type="sldNum" sz="quarter" idx="12"/>
          </p:nvPr>
        </p:nvSpPr>
        <p:spPr/>
        <p:txBody>
          <a:bodyPr/>
          <a:lstStyle/>
          <a:p>
            <a:fld id="{D8D455F8-88B1-4CA2-8F5E-F3DE7513A43B}" type="slidenum">
              <a:rPr lang="nl-BE" smtClean="0"/>
              <a:pPr/>
              <a:t>9</a:t>
            </a:fld>
            <a:endParaRPr lang="nl-BE"/>
          </a:p>
        </p:txBody>
      </p:sp>
      <p:pic>
        <p:nvPicPr>
          <p:cNvPr id="23553" name="Picture 1"/>
          <p:cNvPicPr>
            <a:picLocks noChangeAspect="1" noChangeArrowheads="1"/>
          </p:cNvPicPr>
          <p:nvPr/>
        </p:nvPicPr>
        <p:blipFill>
          <a:blip r:embed="rId12"/>
          <a:srcRect/>
          <a:stretch>
            <a:fillRect/>
          </a:stretch>
        </p:blipFill>
        <p:spPr bwMode="auto">
          <a:xfrm rot="5400000">
            <a:off x="4234825" y="4266241"/>
            <a:ext cx="888664" cy="928694"/>
          </a:xfrm>
          <a:prstGeom prst="rect">
            <a:avLst/>
          </a:prstGeom>
          <a:noFill/>
          <a:ln w="9525">
            <a:noFill/>
            <a:miter lim="800000"/>
            <a:headEnd/>
            <a:tailEnd/>
          </a:ln>
          <a:effectLst/>
        </p:spPr>
      </p:pic>
      <p:sp>
        <p:nvSpPr>
          <p:cNvPr id="27" name="Text Box 19"/>
          <p:cNvSpPr txBox="1">
            <a:spLocks noChangeArrowheads="1"/>
          </p:cNvSpPr>
          <p:nvPr/>
        </p:nvSpPr>
        <p:spPr bwMode="auto">
          <a:xfrm>
            <a:off x="4286248" y="4844394"/>
            <a:ext cx="1003801" cy="738664"/>
          </a:xfrm>
          <a:prstGeom prst="rect">
            <a:avLst/>
          </a:prstGeom>
          <a:noFill/>
          <a:ln w="9525">
            <a:noFill/>
            <a:miter lim="800000"/>
            <a:headEnd/>
            <a:tailEnd/>
          </a:ln>
          <a:effectLst/>
        </p:spPr>
        <p:txBody>
          <a:bodyPr wrap="none">
            <a:spAutoFit/>
          </a:bodyPr>
          <a:lstStyle/>
          <a:p>
            <a:r>
              <a:rPr lang="en-GB" b="1" i="1" dirty="0" smtClean="0">
                <a:solidFill>
                  <a:srgbClr val="000000"/>
                </a:solidFill>
                <a:cs typeface="Tahoma" pitchFamily="34" charset="0"/>
              </a:rPr>
              <a:t>Hercules</a:t>
            </a:r>
            <a:endParaRPr lang="en-GB" b="1" i="1" dirty="0">
              <a:cs typeface="Times New Roman" pitchFamily="18" charset="0"/>
            </a:endParaRPr>
          </a:p>
          <a:p>
            <a:pPr eaLnBrk="0" hangingPunct="0"/>
            <a:endParaRPr lang="en-GB" sz="2400" b="0" dirty="0">
              <a:latin typeface="Arial" charset="0"/>
            </a:endParaRP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FIRSTBART@FYMIAJMFUVWXY5MJ" val="2988"/>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295</TotalTime>
  <Words>1763</Words>
  <Application>Microsoft Office PowerPoint</Application>
  <PresentationFormat>On-screen Show (4:3)</PresentationFormat>
  <Paragraphs>628</Paragraphs>
  <Slides>51</Slides>
  <Notes>0</Notes>
  <HiddenSlides>0</HiddenSlides>
  <MMClips>2</MMClips>
  <ScaleCrop>false</ScaleCrop>
  <HeadingPairs>
    <vt:vector size="6" baseType="variant">
      <vt:variant>
        <vt:lpstr>Theme</vt:lpstr>
      </vt:variant>
      <vt:variant>
        <vt:i4>1</vt:i4>
      </vt:variant>
      <vt:variant>
        <vt:lpstr>Embedded OLE Servers</vt:lpstr>
      </vt:variant>
      <vt:variant>
        <vt:i4>5</vt:i4>
      </vt:variant>
      <vt:variant>
        <vt:lpstr>Slide Titles</vt:lpstr>
      </vt:variant>
      <vt:variant>
        <vt:i4>51</vt:i4>
      </vt:variant>
    </vt:vector>
  </HeadingPairs>
  <TitlesOfParts>
    <vt:vector size="57" baseType="lpstr">
      <vt:lpstr>Office Theme</vt:lpstr>
      <vt:lpstr>Document</vt:lpstr>
      <vt:lpstr>MS Organization Chart 2.0</vt:lpstr>
      <vt:lpstr>Chart</vt:lpstr>
      <vt:lpstr>Worksheet</vt:lpstr>
      <vt:lpstr>Paint Shop Pro Image</vt:lpstr>
      <vt:lpstr>ASTP Site Visit – Leuven 11/10/2008  Case study and testimony </vt:lpstr>
      <vt:lpstr>Contents</vt:lpstr>
      <vt:lpstr>Slide 3</vt:lpstr>
      <vt:lpstr>Slide 4</vt:lpstr>
      <vt:lpstr>Slide 5</vt:lpstr>
      <vt:lpstr>Slide 6</vt:lpstr>
      <vt:lpstr>Slide 7</vt:lpstr>
      <vt:lpstr>Slide 8</vt:lpstr>
      <vt:lpstr>Funding</vt:lpstr>
      <vt:lpstr>Slide 10</vt:lpstr>
      <vt:lpstr>Slide 11</vt:lpstr>
      <vt:lpstr>Slide 12</vt:lpstr>
      <vt:lpstr>Slide 13</vt:lpstr>
      <vt:lpstr>Slide 14</vt:lpstr>
      <vt:lpstr>Slide 15</vt:lpstr>
      <vt:lpstr>Contents</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Trends in bio</vt:lpstr>
      <vt:lpstr>Slide 31</vt:lpstr>
      <vt:lpstr>Slide 32</vt:lpstr>
      <vt:lpstr>Slide 33</vt:lpstr>
      <vt:lpstr>Slide 34</vt:lpstr>
      <vt:lpstr>Slide 35</vt:lpstr>
      <vt:lpstr>Slide 36</vt:lpstr>
      <vt:lpstr>Slide 37</vt:lpstr>
      <vt:lpstr>Slide 38</vt:lpstr>
      <vt:lpstr>Contents</vt:lpstr>
      <vt:lpstr>Environment </vt:lpstr>
      <vt:lpstr>Slide 41</vt:lpstr>
      <vt:lpstr>Slide 42</vt:lpstr>
      <vt:lpstr>Slide 43</vt:lpstr>
      <vt:lpstr>Slide 44</vt:lpstr>
      <vt:lpstr>Slide 45</vt:lpstr>
      <vt:lpstr>Slide 46</vt:lpstr>
      <vt:lpstr>Slide 47</vt:lpstr>
      <vt:lpstr>Slide 48</vt:lpstr>
      <vt:lpstr>Slide 49</vt:lpstr>
      <vt:lpstr>Contents</vt:lpstr>
      <vt:lpstr>Afterthoughts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bart de moor</dc:creator>
  <cp:lastModifiedBy>bart de moor</cp:lastModifiedBy>
  <cp:revision>12</cp:revision>
  <dcterms:created xsi:type="dcterms:W3CDTF">2008-04-10T19:50:25Z</dcterms:created>
  <dcterms:modified xsi:type="dcterms:W3CDTF">2008-04-11T11:26:34Z</dcterms:modified>
</cp:coreProperties>
</file>